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FFFFFF"/>
    <a:srgbClr val="CB00BC"/>
    <a:srgbClr val="0F6B61"/>
    <a:srgbClr val="47D1BA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80"/>
  </p:normalViewPr>
  <p:slideViewPr>
    <p:cSldViewPr snapToGrid="0">
      <p:cViewPr varScale="1">
        <p:scale>
          <a:sx n="68" d="100"/>
          <a:sy n="68" d="100"/>
        </p:scale>
        <p:origin x="264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Ellis" userId="4cea18cc-03b4-4d7b-b157-a4ac734ca829" providerId="ADAL" clId="{359F3DE5-4D45-4A97-8B96-5E09C83A9E81}"/>
    <pc:docChg chg="modSld">
      <pc:chgData name="Alison Ellis" userId="4cea18cc-03b4-4d7b-b157-a4ac734ca829" providerId="ADAL" clId="{359F3DE5-4D45-4A97-8B96-5E09C83A9E81}" dt="2026-03-30T15:49:36.872" v="8" actId="14100"/>
      <pc:docMkLst>
        <pc:docMk/>
      </pc:docMkLst>
      <pc:sldChg chg="addSp modSp mod">
        <pc:chgData name="Alison Ellis" userId="4cea18cc-03b4-4d7b-b157-a4ac734ca829" providerId="ADAL" clId="{359F3DE5-4D45-4A97-8B96-5E09C83A9E81}" dt="2026-03-30T15:49:36.872" v="8" actId="14100"/>
        <pc:sldMkLst>
          <pc:docMk/>
          <pc:sldMk cId="4045520081" sldId="300"/>
        </pc:sldMkLst>
        <pc:picChg chg="add mod">
          <ac:chgData name="Alison Ellis" userId="4cea18cc-03b4-4d7b-b157-a4ac734ca829" providerId="ADAL" clId="{359F3DE5-4D45-4A97-8B96-5E09C83A9E81}" dt="2026-03-30T15:49:36.872" v="8" actId="14100"/>
          <ac:picMkLst>
            <pc:docMk/>
            <pc:sldMk cId="4045520081" sldId="300"/>
            <ac:picMk id="23" creationId="{EDA79755-F07E-8E19-808F-3637708EEA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EAE88-D7A5-B5E4-F8A5-326C1263B945}"/>
              </a:ext>
            </a:extLst>
          </p:cNvPr>
          <p:cNvSpPr/>
          <p:nvPr/>
        </p:nvSpPr>
        <p:spPr>
          <a:xfrm>
            <a:off x="0" y="-1"/>
            <a:ext cx="12192000" cy="958752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43CF-B43C-3EC5-B9EB-94186F63621E}"/>
              </a:ext>
            </a:extLst>
          </p:cNvPr>
          <p:cNvSpPr txBox="1"/>
          <p:nvPr/>
        </p:nvSpPr>
        <p:spPr>
          <a:xfrm>
            <a:off x="125507" y="88698"/>
            <a:ext cx="11958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koko Medium" panose="02060503020203020204"/>
              </a:rPr>
              <a:t>Community Pharmacy: Your local health partner</a:t>
            </a:r>
          </a:p>
          <a:p>
            <a:r>
              <a:rPr lang="en-US" sz="1400" dirty="0">
                <a:solidFill>
                  <a:schemeClr val="bg2"/>
                </a:solidFill>
                <a:latin typeface="DM Sans" pitchFamily="2" charset="0"/>
              </a:rPr>
              <a:t>Trusted, accessible and embedded in local communities.</a:t>
            </a:r>
            <a:r>
              <a:rPr lang="en-GB" sz="1400" dirty="0">
                <a:solidFill>
                  <a:schemeClr val="bg2"/>
                </a:solidFill>
                <a:latin typeface="DM Sans" pitchFamily="2" charset="0"/>
              </a:rPr>
              <a:t> Working together as part of your neighbourhood team.</a:t>
            </a:r>
            <a:endParaRPr lang="en-US" sz="1400" dirty="0">
              <a:solidFill>
                <a:schemeClr val="bg2"/>
              </a:solidFill>
              <a:latin typeface="DM San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6D5B6-1701-064F-4AF2-710392CB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7" y="1024434"/>
            <a:ext cx="3083184" cy="2054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4C09D-A15B-7996-F66D-4AD5CB4C934B}"/>
              </a:ext>
            </a:extLst>
          </p:cNvPr>
          <p:cNvSpPr txBox="1"/>
          <p:nvPr/>
        </p:nvSpPr>
        <p:spPr>
          <a:xfrm>
            <a:off x="125507" y="3079376"/>
            <a:ext cx="3083184" cy="2392963"/>
          </a:xfrm>
          <a:prstGeom prst="rect">
            <a:avLst/>
          </a:prstGeom>
          <a:solidFill>
            <a:srgbClr val="0072CE">
              <a:alpha val="5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Why community pharmacy matters</a:t>
            </a:r>
          </a:p>
          <a:p>
            <a:r>
              <a:rPr lang="en-US" sz="1100" dirty="0">
                <a:latin typeface="DM Sans" pitchFamily="2" charset="0"/>
              </a:rPr>
              <a:t>Community pharmacies are: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On your doorstep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Often open longer hours than other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No appointment needed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Staffed by people living in the community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A trusted first place to go</a:t>
            </a:r>
          </a:p>
          <a:p>
            <a:endParaRPr lang="en-US" sz="1100" b="1" dirty="0">
              <a:latin typeface="DM Sans" pitchFamily="2" charset="0"/>
            </a:endParaRPr>
          </a:p>
          <a:p>
            <a:r>
              <a:rPr lang="en-US" sz="1100" b="1" dirty="0">
                <a:latin typeface="DM Sans" pitchFamily="2" charset="0"/>
              </a:rPr>
              <a:t>We help people stay well, get support early and connect to the right care</a:t>
            </a:r>
            <a:endParaRPr lang="en-US" sz="1200" b="1" dirty="0">
              <a:latin typeface="Mokoko Medium" panose="02060503020203020204"/>
            </a:endParaRPr>
          </a:p>
          <a:p>
            <a:r>
              <a:rPr lang="en-US" sz="1200" dirty="0">
                <a:latin typeface="Mokoko Medium" panose="02060503020203020204"/>
              </a:rPr>
              <a:t>       </a:t>
            </a:r>
            <a:endParaRPr lang="en-GB" sz="1200" dirty="0">
              <a:latin typeface="Mokoko Medium" panose="02060503020203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C2487-EBDD-AF24-32CC-4A8E18C7DA09}"/>
              </a:ext>
            </a:extLst>
          </p:cNvPr>
          <p:cNvSpPr txBox="1"/>
          <p:nvPr/>
        </p:nvSpPr>
        <p:spPr>
          <a:xfrm>
            <a:off x="125507" y="5289567"/>
            <a:ext cx="3083184" cy="723275"/>
          </a:xfrm>
          <a:prstGeom prst="rect">
            <a:avLst/>
          </a:prstGeom>
          <a:solidFill>
            <a:srgbClr val="0072CE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M Sans" pitchFamily="2" charset="0"/>
              </a:rPr>
              <a:t>The Ask for </a:t>
            </a:r>
            <a:r>
              <a:rPr lang="en-US" sz="1100" b="1" dirty="0" err="1">
                <a:latin typeface="DM Sans" pitchFamily="2" charset="0"/>
              </a:rPr>
              <a:t>Neighbourhoods</a:t>
            </a:r>
            <a:endParaRPr lang="en-US" sz="1100" b="1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Include us as core partner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Enable communication &amp; escalation routes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Use pharmacy insight to inform your plans</a:t>
            </a:r>
            <a:endParaRPr lang="en-GB" sz="1000" dirty="0">
              <a:latin typeface="DM 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AC364-B707-C5A3-54B7-75599F5FEC82}"/>
              </a:ext>
            </a:extLst>
          </p:cNvPr>
          <p:cNvSpPr/>
          <p:nvPr/>
        </p:nvSpPr>
        <p:spPr>
          <a:xfrm>
            <a:off x="3358519" y="1020942"/>
            <a:ext cx="2858703" cy="178724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C24EE-33DA-92A2-A5FA-4A2BE1F51AF0}"/>
              </a:ext>
            </a:extLst>
          </p:cNvPr>
          <p:cNvSpPr/>
          <p:nvPr/>
        </p:nvSpPr>
        <p:spPr>
          <a:xfrm>
            <a:off x="9225754" y="1020942"/>
            <a:ext cx="2858703" cy="17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3259C-D4D7-1D4A-A64F-0E8C46434FE6}"/>
              </a:ext>
            </a:extLst>
          </p:cNvPr>
          <p:cNvSpPr/>
          <p:nvPr/>
        </p:nvSpPr>
        <p:spPr>
          <a:xfrm>
            <a:off x="6289788" y="1020942"/>
            <a:ext cx="2858703" cy="178724"/>
          </a:xfrm>
          <a:prstGeom prst="rect">
            <a:avLst/>
          </a:prstGeom>
          <a:solidFill>
            <a:srgbClr val="CB00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C3FC5-61EE-B5BE-619A-AF4AF023EEB4}"/>
              </a:ext>
            </a:extLst>
          </p:cNvPr>
          <p:cNvSpPr txBox="1"/>
          <p:nvPr/>
        </p:nvSpPr>
        <p:spPr>
          <a:xfrm>
            <a:off x="9184772" y="3976851"/>
            <a:ext cx="3081094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6. A willing and engaged partner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are ready to: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Share insight and local knowledge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Work with GPs &amp; community services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Align activity to neighbourhood priorities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Help reduce health inequalities</a:t>
            </a:r>
          </a:p>
          <a:p>
            <a:pPr marL="0" lvl="1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marL="0" lvl="1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Community pharmacy wants to do more, together with other local partners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04AC1-5C87-8587-2AFF-09C48AF8A4F1}"/>
              </a:ext>
            </a:extLst>
          </p:cNvPr>
          <p:cNvSpPr/>
          <p:nvPr/>
        </p:nvSpPr>
        <p:spPr>
          <a:xfrm>
            <a:off x="3358519" y="3735360"/>
            <a:ext cx="2858703" cy="178724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1958-4C9E-EECF-E138-549CFD4A7D4B}"/>
              </a:ext>
            </a:extLst>
          </p:cNvPr>
          <p:cNvSpPr/>
          <p:nvPr/>
        </p:nvSpPr>
        <p:spPr>
          <a:xfrm>
            <a:off x="9225754" y="3735360"/>
            <a:ext cx="2858703" cy="17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AA1D0-2794-BC26-3672-337213A036F0}"/>
              </a:ext>
            </a:extLst>
          </p:cNvPr>
          <p:cNvSpPr/>
          <p:nvPr/>
        </p:nvSpPr>
        <p:spPr>
          <a:xfrm>
            <a:off x="6289788" y="3735360"/>
            <a:ext cx="2858703" cy="178724"/>
          </a:xfrm>
          <a:prstGeom prst="rect">
            <a:avLst/>
          </a:prstGeom>
          <a:solidFill>
            <a:srgbClr val="CB00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4ED72-A6A0-220D-5369-A87F2CAECD9D}"/>
              </a:ext>
            </a:extLst>
          </p:cNvPr>
          <p:cNvSpPr txBox="1"/>
          <p:nvPr/>
        </p:nvSpPr>
        <p:spPr>
          <a:xfrm>
            <a:off x="9221054" y="1199666"/>
            <a:ext cx="2858703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3. Advice, education &amp; signposting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provide clear, simple health advice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support patients to manage acute and long-term conditions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provide help with medicines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connect people to other support</a:t>
            </a:r>
          </a:p>
          <a:p>
            <a:pPr lvl="0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We help people find the right help more easily</a:t>
            </a:r>
            <a:endParaRPr lang="en-GB" sz="1600" b="1" dirty="0">
              <a:latin typeface="DM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9AF217-95BB-E64B-B59F-F64C3FE77E63}"/>
              </a:ext>
            </a:extLst>
          </p:cNvPr>
          <p:cNvSpPr txBox="1"/>
          <p:nvPr/>
        </p:nvSpPr>
        <p:spPr>
          <a:xfrm>
            <a:off x="3348834" y="1195263"/>
            <a:ext cx="2858703" cy="25468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1. The local lighthouse</a:t>
            </a: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Easy to access, close to home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Walk in for advice and support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See familiar healthcare professionals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Offer help when something doesn’t feel right</a:t>
            </a:r>
          </a:p>
          <a:p>
            <a:pPr lvl="0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We are often the first stop for health concerns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C45A93-15A2-5D6E-6096-D3C1E26ADA89}"/>
              </a:ext>
            </a:extLst>
          </p:cNvPr>
          <p:cNvSpPr txBox="1"/>
          <p:nvPr/>
        </p:nvSpPr>
        <p:spPr>
          <a:xfrm>
            <a:off x="6253505" y="3972600"/>
            <a:ext cx="2931267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5. Clinical care in the community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US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US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Delivering safe, patient-</a:t>
            </a:r>
            <a:r>
              <a:rPr lang="en-US" sz="1100" dirty="0" err="1">
                <a:latin typeface="DM Sans" pitchFamily="2" charset="0"/>
              </a:rPr>
              <a:t>centred</a:t>
            </a:r>
            <a:r>
              <a:rPr lang="en-US" sz="1100" dirty="0">
                <a:latin typeface="DM Sans" pitchFamily="2" charset="0"/>
              </a:rPr>
              <a:t> care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Highly trained pharmacy teams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Delivery of services such as: New Medicine Service (NMS); Hypertension case-finding; Pharmacy First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Improving medicines safety</a:t>
            </a:r>
          </a:p>
          <a:p>
            <a:pPr lvl="0">
              <a:buClr>
                <a:schemeClr val="accent1"/>
              </a:buClr>
            </a:pPr>
            <a:endParaRPr lang="en-US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US" sz="1100" b="1" dirty="0">
                <a:latin typeface="DM Sans" pitchFamily="2" charset="0"/>
              </a:rPr>
              <a:t>We improve outcomes and reduce avoidable demand elsewhere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4C15B-2708-53EA-7D2E-D5453C23C36C}"/>
              </a:ext>
            </a:extLst>
          </p:cNvPr>
          <p:cNvSpPr txBox="1"/>
          <p:nvPr/>
        </p:nvSpPr>
        <p:spPr>
          <a:xfrm>
            <a:off x="6289787" y="1195263"/>
            <a:ext cx="2931268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2. We know our communities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>
              <a:buClr>
                <a:schemeClr val="accent1"/>
              </a:buClr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see patients and families regularly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notice changes early e.g. medication adherence, social isolation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understand local needs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build trusted relationships</a:t>
            </a:r>
          </a:p>
          <a:p>
            <a:pPr>
              <a:buClr>
                <a:schemeClr val="accent1"/>
              </a:buClr>
            </a:pPr>
            <a:endParaRPr lang="en-US" sz="1100" b="1" dirty="0">
              <a:latin typeface="DM Sans" pitchFamily="2" charset="0"/>
            </a:endParaRPr>
          </a:p>
          <a:p>
            <a:pPr>
              <a:buClr>
                <a:schemeClr val="accent1"/>
              </a:buClr>
            </a:pPr>
            <a:r>
              <a:rPr lang="en-US" sz="1100" b="1" dirty="0">
                <a:latin typeface="DM Sans" pitchFamily="2" charset="0"/>
              </a:rPr>
              <a:t>This helps us spot problems sooner </a:t>
            </a:r>
          </a:p>
          <a:p>
            <a:pPr>
              <a:buClr>
                <a:schemeClr val="accent1"/>
              </a:buClr>
            </a:pPr>
            <a:r>
              <a:rPr lang="en-US" sz="1100" b="1" dirty="0">
                <a:latin typeface="DM Sans" pitchFamily="2" charset="0"/>
              </a:rPr>
              <a:t>and offer the right support</a:t>
            </a:r>
            <a:endParaRPr lang="en-GB" sz="1600" b="1" dirty="0">
              <a:latin typeface="DM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932EC3-D3F8-86B6-68FF-5BDDEF6E36F1}"/>
              </a:ext>
            </a:extLst>
          </p:cNvPr>
          <p:cNvSpPr txBox="1"/>
          <p:nvPr/>
        </p:nvSpPr>
        <p:spPr>
          <a:xfrm>
            <a:off x="3358518" y="6448923"/>
            <a:ext cx="8833481" cy="400110"/>
          </a:xfrm>
          <a:prstGeom prst="rect">
            <a:avLst/>
          </a:prstGeom>
          <a:solidFill>
            <a:srgbClr val="0072CE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000" b="1" dirty="0">
                <a:solidFill>
                  <a:srgbClr val="FFFFFF"/>
                </a:solidFill>
                <a:latin typeface="Mokoko Medium" panose="02060503020203020204"/>
              </a:rPr>
              <a:t>One neighbourhood, one team; better health for all.</a:t>
            </a:r>
          </a:p>
        </p:txBody>
      </p:sp>
      <p:pic>
        <p:nvPicPr>
          <p:cNvPr id="3" name="Graphic 2" descr="Lighthouse scene with solid fill">
            <a:extLst>
              <a:ext uri="{FF2B5EF4-FFF2-40B4-BE49-F238E27FC236}">
                <a16:creationId xmlns:a16="http://schemas.microsoft.com/office/drawing/2014/main" id="{4C5B7377-0066-1058-85AB-93B1087EC3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4447" y="1484594"/>
            <a:ext cx="807304" cy="807304"/>
          </a:xfrm>
          <a:prstGeom prst="rect">
            <a:avLst/>
          </a:prstGeom>
        </p:spPr>
      </p:pic>
      <p:pic>
        <p:nvPicPr>
          <p:cNvPr id="9" name="Graphic 8" descr="Shield Tick with solid fill">
            <a:extLst>
              <a:ext uri="{FF2B5EF4-FFF2-40B4-BE49-F238E27FC236}">
                <a16:creationId xmlns:a16="http://schemas.microsoft.com/office/drawing/2014/main" id="{CF69611D-0499-F4A2-0D76-E4442F44A0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8326" y="1448312"/>
            <a:ext cx="879869" cy="879869"/>
          </a:xfrm>
          <a:prstGeom prst="rect">
            <a:avLst/>
          </a:prstGeom>
        </p:spPr>
      </p:pic>
      <p:pic>
        <p:nvPicPr>
          <p:cNvPr id="15" name="Graphic 14" descr="Chat with solid fill">
            <a:extLst>
              <a:ext uri="{FF2B5EF4-FFF2-40B4-BE49-F238E27FC236}">
                <a16:creationId xmlns:a16="http://schemas.microsoft.com/office/drawing/2014/main" id="{3A71B3AC-5BD3-F668-B03B-9D8696C489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9594" y="1493991"/>
            <a:ext cx="895722" cy="895722"/>
          </a:xfrm>
          <a:prstGeom prst="rect">
            <a:avLst/>
          </a:prstGeom>
        </p:spPr>
      </p:pic>
      <p:pic>
        <p:nvPicPr>
          <p:cNvPr id="31" name="Graphic 30" descr="Handshake with solid fill">
            <a:extLst>
              <a:ext uri="{FF2B5EF4-FFF2-40B4-BE49-F238E27FC236}">
                <a16:creationId xmlns:a16="http://schemas.microsoft.com/office/drawing/2014/main" id="{0082F301-6460-BEAB-6542-052C783D2D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6983" y="4163209"/>
            <a:ext cx="895722" cy="895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83CC91-4574-DF0F-E5DE-82F769BB19FC}"/>
              </a:ext>
            </a:extLst>
          </p:cNvPr>
          <p:cNvSpPr txBox="1"/>
          <p:nvPr/>
        </p:nvSpPr>
        <p:spPr>
          <a:xfrm>
            <a:off x="3348834" y="3972600"/>
            <a:ext cx="3007686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4. Prevention and early action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help keep people well through:  v</a:t>
            </a:r>
            <a:r>
              <a:rPr lang="en-US" sz="1100" dirty="0" err="1">
                <a:latin typeface="DM Sans" pitchFamily="2" charset="0"/>
              </a:rPr>
              <a:t>accinations</a:t>
            </a:r>
            <a:r>
              <a:rPr lang="en-US" sz="1100" dirty="0">
                <a:latin typeface="DM Sans" pitchFamily="2" charset="0"/>
              </a:rPr>
              <a:t>; blood pressure checks; new medicine support; healthy lifestyle and self-care advice</a:t>
            </a: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can reach less well served communities </a:t>
            </a:r>
          </a:p>
          <a:p>
            <a:pPr lvl="0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Preventing illness reduces pressure on the wider system</a:t>
            </a:r>
            <a:endParaRPr lang="en-GB" sz="1100" dirty="0">
              <a:latin typeface="DM San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E515F-BAF5-E373-1D93-E4E2646E1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387" y="4274037"/>
            <a:ext cx="627424" cy="674067"/>
          </a:xfrm>
          <a:prstGeom prst="rect">
            <a:avLst/>
          </a:prstGeom>
        </p:spPr>
      </p:pic>
      <p:pic>
        <p:nvPicPr>
          <p:cNvPr id="26" name="Graphic 25" descr="Bar graph with upward trend with solid fill">
            <a:extLst>
              <a:ext uri="{FF2B5EF4-FFF2-40B4-BE49-F238E27FC236}">
                <a16:creationId xmlns:a16="http://schemas.microsoft.com/office/drawing/2014/main" id="{A657B69D-3276-97DD-7F95-C577E4759E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5635" y="4207000"/>
            <a:ext cx="809949" cy="8099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A79755-F07E-8E19-808F-3637708EEA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49" y="6022183"/>
            <a:ext cx="2919699" cy="8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a052e3-3257-4368-bc86-5656e9cf28d2">
      <Terms xmlns="http://schemas.microsoft.com/office/infopath/2007/PartnerControls"/>
    </lcf76f155ced4ddcb4097134ff3c332f>
    <TaxCatchAll xmlns="ecb6f53b-5a48-49b4-8530-90642a1081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5102B32367041AAA71CA95F15458F" ma:contentTypeVersion="16" ma:contentTypeDescription="Create a new document." ma:contentTypeScope="" ma:versionID="eb027bde66104b5352db561686f134c2">
  <xsd:schema xmlns:xsd="http://www.w3.org/2001/XMLSchema" xmlns:xs="http://www.w3.org/2001/XMLSchema" xmlns:p="http://schemas.microsoft.com/office/2006/metadata/properties" xmlns:ns2="3fa052e3-3257-4368-bc86-5656e9cf28d2" xmlns:ns3="ecb6f53b-5a48-49b4-8530-90642a108149" targetNamespace="http://schemas.microsoft.com/office/2006/metadata/properties" ma:root="true" ma:fieldsID="e81659b40e2ff0411f2eb38bdfafa2cb" ns2:_="" ns3:_="">
    <xsd:import namespace="3fa052e3-3257-4368-bc86-5656e9cf28d2"/>
    <xsd:import namespace="ecb6f53b-5a48-49b4-8530-90642a1081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052e3-3257-4368-bc86-5656e9cf2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7cb47a6-d4b8-41e6-9678-5c8223213f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6f53b-5a48-49b4-8530-90642a10814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73fde4-a3ac-4fa1-8dc4-892e6c90d9b3}" ma:internalName="TaxCatchAll" ma:showField="CatchAllData" ma:web="ecb6f53b-5a48-49b4-8530-90642a1081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53582-D4E1-499D-BAB5-0355F3D3E2F6}">
  <ds:schemaRefs>
    <ds:schemaRef ds:uri="http://schemas.microsoft.com/office/2006/metadata/properties"/>
    <ds:schemaRef ds:uri="http://schemas.microsoft.com/office/infopath/2007/PartnerControls"/>
    <ds:schemaRef ds:uri="3fa052e3-3257-4368-bc86-5656e9cf28d2"/>
    <ds:schemaRef ds:uri="ecb6f53b-5a48-49b4-8530-90642a108149"/>
  </ds:schemaRefs>
</ds:datastoreItem>
</file>

<file path=customXml/itemProps2.xml><?xml version="1.0" encoding="utf-8"?>
<ds:datastoreItem xmlns:ds="http://schemas.openxmlformats.org/officeDocument/2006/customXml" ds:itemID="{9B4C46FA-7DEC-4ADE-ABE9-9BE151C604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53C7C1-BD4B-48D9-A946-C7D1A1FFC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a052e3-3257-4368-bc86-5656e9cf28d2"/>
    <ds:schemaRef ds:uri="ecb6f53b-5a48-49b4-8530-90642a1081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0</TotalTime>
  <Words>364</Words>
  <Application>Microsoft Office PowerPoint</Application>
  <PresentationFormat>Widescreen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DM Sans</vt:lpstr>
      <vt:lpstr>Mokoko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 Roberts</dc:creator>
  <cp:lastModifiedBy>Alison Ellis</cp:lastModifiedBy>
  <cp:revision>7</cp:revision>
  <dcterms:created xsi:type="dcterms:W3CDTF">2025-07-02T13:53:55Z</dcterms:created>
  <dcterms:modified xsi:type="dcterms:W3CDTF">2026-03-30T15:49:41Z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0x0101007275102B32367041AAA71CA95F15458F</vt:lpwstr>
  </property>
  <property fmtid="{D5CDD505-2E9C-101B-9397-08002B2CF9AE}" pid="3" name="MediaServiceImageTags">
    <vt:lpwstr/>
  </property>
</Properties>
</file>