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61" r:id="rId6"/>
    <p:sldId id="285" r:id="rId7"/>
    <p:sldId id="279" r:id="rId8"/>
    <p:sldId id="284" r:id="rId9"/>
    <p:sldId id="282" r:id="rId10"/>
    <p:sldId id="286" r:id="rId11"/>
    <p:sldId id="27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1E4120-66E1-6C3F-C2D6-3D5D26F83731}" name="Natalie Dawes" initials="ND" userId="S::NDawes@ablhealth.co.uk::56bd886a-fe4c-4c0f-be49-299a7c0995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1F0BB-CF53-4956-A377-452EF9D19FF1}" v="14" dt="2025-07-09T18:34:18.85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3D4F-024D-472B-A1DD-7B05C12382A4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9B3F4-5DD4-47B4-BE7A-640B9152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5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5085-3094-F08D-FFC7-3CC441E3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9536D3-4CDD-72AD-AA4E-D75652FBA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CD2EE-2C3B-69CB-F25A-14520819A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90400-9AC1-824B-172C-CEB58BC28A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9B3F4-5DD4-47B4-BE7A-640B915295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9B3F4-5DD4-47B4-BE7A-640B915295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5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F0B6-4A3A-0C87-6134-E69D33CDA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3FF9B-D615-D992-77F3-3281CCC84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FBF2-0B56-4C49-ECAE-785775AF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51DB-1F21-43CA-AC0A-77B9438EE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1C5AE-5201-5245-65D0-59F57DE1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11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3BDD-8A1B-7DC7-F610-B85AAD8B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67B27-4850-1B6C-567E-425208E46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03CEF-BCCB-663A-D1E2-9FC16630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81CAA-36BD-C6EF-5BD6-6D3A86DC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C9886-011A-53A5-D103-70F7D790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700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47A0D-CC93-DF9E-4A5D-79472C794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D7EA4-FF91-FF3D-CE7F-339343073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3B1F3-2A44-B6FB-4636-857836F0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1240-484D-B96F-61AB-F91BA566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EEF50-7E98-302D-6A24-BD31C822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99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2335-C04B-4DB0-82EE-71823BD2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85A9-B784-1697-C372-B58DB9BFC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4ED62-202B-4111-2030-06F3F49D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FD26C-7150-CB98-DA59-7CA92A8D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75C0-344A-860F-5E2C-B75B19B0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137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CE54-8D96-F540-B954-3D0110D8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29F6-6B97-B88D-5FAD-86FDB92B1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E88B6-43C9-1B44-7245-0AC94931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C5305-2EFD-6E87-C6AE-7ACC93A6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D956A-D510-0391-928A-743426F6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08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8790-A614-7E5B-91DF-68EB614D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E8D8-3F2D-45C0-E8F2-F12622076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8581D-E9E7-A37F-F428-98D310CAD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08416-0FBE-0F28-8443-68A76578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0C4C3-B5F7-0B78-8C23-718E77CB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CE415-C136-295B-22B2-19F0D395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836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2325-B6ED-F24A-FB68-398878D1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017FB-3E48-3D12-B045-1CAB7D670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1BAE1-EF2F-DCE6-2F52-13A07B02C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1CC25-6719-504F-6E69-8AC32C8F8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E0A3A-830F-0EAA-EBA0-7D412E652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2E105-8869-B077-84C9-A57683CF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9D79C3-4EC7-9DDD-F97E-DABD4F87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3E376-D6E6-F4F0-F6EF-1779123D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701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0B57-BCA4-0455-48A9-5C910BCD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A05AE-1D21-4949-CC8F-6A108D61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8D526-E35F-04F6-89FF-326DC4A4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EAEFA-C745-A9D3-F0F7-E7EDA5D4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201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559DDF-842B-5971-0152-80EDD168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8A33C-1067-2330-E852-A834C3C4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B39E3-78B5-C1C1-66D7-A7B8B896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52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26A0-B74C-8A9F-9F5D-A464EA16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9B1F-1ED5-94CA-3793-F39984BB7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0310C2-8688-AEE4-6F78-9B7C8D886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EA8A7-3B6B-978F-3B4A-9F9766D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9F090-0819-1B9D-23A9-F7EEE514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38B10-7A26-F1B0-3E2E-07E37205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859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BDD2-2B39-9469-4FD8-DDEEE466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ABEC1-09C0-DC1A-D11F-B44B65066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B91B0-BFED-31F5-C093-6550B8A71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4AD7-B6AF-CA83-712A-3BFF7144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9C4F5-8A01-ADCC-0BF5-FAC22185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FBEAF-0648-9C48-0CB7-1042BC9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184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FD250-1B54-F433-8598-C743B69F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2E4B0-19C6-9786-2B78-5E2E8FFC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FD859-16B8-1B91-AD32-80A4A7431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EBA5-D79C-4837-B31F-705AC66B8CC5}" type="datetimeFigureOut">
              <a:rPr lang="en-ZA" smtClean="0"/>
              <a:t>2025/07/09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6BCC-6B34-8BDB-AF84-DE6FDBD91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6B13E-63A9-A2D0-CA27-98957EE52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9E2FB-580C-4617-A660-39E0345FE2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728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rhealthnotts.co.uk/sign-u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yourhealth.notts@nhs.ne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tmannan@ablhealth.co.uk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://www.yourhealthnotts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7085BB-1F66-6566-E7CA-ABEE79EDD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1215"/>
            <a:ext cx="12192000" cy="163733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0D0A92F-A267-891B-0AF9-8C42EBAF8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3" y="190846"/>
            <a:ext cx="1600292" cy="949624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A55D1EEF-588E-E0E2-2EF8-678BB3E6AC0D}"/>
              </a:ext>
            </a:extLst>
          </p:cNvPr>
          <p:cNvSpPr txBox="1">
            <a:spLocks/>
          </p:cNvSpPr>
          <p:nvPr/>
        </p:nvSpPr>
        <p:spPr>
          <a:xfrm>
            <a:off x="1696739" y="196099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rgbClr val="9A2277"/>
                </a:solidFill>
              </a:rPr>
              <a:t>Smoke Free Nottinghamshire County in Primary Care</a:t>
            </a:r>
          </a:p>
        </p:txBody>
      </p:sp>
      <p:sp>
        <p:nvSpPr>
          <p:cNvPr id="5" name="Subtitle 5">
            <a:extLst>
              <a:ext uri="{FF2B5EF4-FFF2-40B4-BE49-F238E27FC236}">
                <a16:creationId xmlns:a16="http://schemas.microsoft.com/office/drawing/2014/main" id="{1E34373E-C36B-A56D-41ED-5D9DF1DD2C87}"/>
              </a:ext>
            </a:extLst>
          </p:cNvPr>
          <p:cNvSpPr txBox="1">
            <a:spLocks/>
          </p:cNvSpPr>
          <p:nvPr/>
        </p:nvSpPr>
        <p:spPr>
          <a:xfrm>
            <a:off x="1524000" y="3602037"/>
            <a:ext cx="9144000" cy="2009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7919C-944D-2E7A-04DF-224B721828DA}"/>
              </a:ext>
            </a:extLst>
          </p:cNvPr>
          <p:cNvSpPr txBox="1"/>
          <p:nvPr/>
        </p:nvSpPr>
        <p:spPr>
          <a:xfrm>
            <a:off x="2524239" y="4606563"/>
            <a:ext cx="688975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ea typeface="Calibri"/>
                <a:cs typeface="Calibri"/>
              </a:rPr>
              <a:t>Presented by: </a:t>
            </a:r>
            <a:r>
              <a:rPr lang="en-GB" dirty="0">
                <a:ea typeface="Calibri"/>
                <a:cs typeface="Calibri"/>
              </a:rPr>
              <a:t>Taseen Mannan and Kelly Hurd</a:t>
            </a: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b="1" dirty="0">
                <a:ea typeface="Calibri"/>
                <a:cs typeface="Calibri"/>
              </a:rPr>
              <a:t>Email: </a:t>
            </a:r>
            <a:r>
              <a:rPr lang="en-GB" dirty="0">
                <a:ea typeface="+mn-lt"/>
                <a:cs typeface="+mn-lt"/>
              </a:rPr>
              <a:t>tmannan@ablhealth.co.uk</a:t>
            </a:r>
          </a:p>
          <a:p>
            <a:r>
              <a:rPr lang="en-GB" dirty="0">
                <a:ea typeface="+mn-lt"/>
                <a:cs typeface="+mn-lt"/>
              </a:rPr>
              <a:t>            khurd@ablhealth.co.uk</a:t>
            </a:r>
          </a:p>
          <a:p>
            <a:endParaRPr lang="en-GB" dirty="0">
              <a:ea typeface="+mn-lt"/>
              <a:cs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41C01E-7595-0874-01E3-7DCF3CBA4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124" y="190846"/>
            <a:ext cx="1994683" cy="98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63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B898C9-0DB3-36C0-083F-DAC998985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670"/>
            <a:ext cx="12192000" cy="163733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3A4AAD8-C627-AFC2-BE24-C1B815B5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9" y="251384"/>
            <a:ext cx="1600292" cy="949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E20C1F-7510-9EFF-7337-C79D489DA9EF}"/>
              </a:ext>
            </a:extLst>
          </p:cNvPr>
          <p:cNvSpPr txBox="1"/>
          <p:nvPr/>
        </p:nvSpPr>
        <p:spPr>
          <a:xfrm>
            <a:off x="837198" y="1652099"/>
            <a:ext cx="1106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E5C1E-1DE2-DC8A-39E3-E594EBC700A1}"/>
              </a:ext>
            </a:extLst>
          </p:cNvPr>
          <p:cNvSpPr txBox="1"/>
          <p:nvPr/>
        </p:nvSpPr>
        <p:spPr>
          <a:xfrm>
            <a:off x="2425199" y="535343"/>
            <a:ext cx="698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Omnes Regular" panose="02000606040000020004" pitchFamily="50" charset="0"/>
              </a:rPr>
              <a:t>Who Are We?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092D6-AE81-8CF7-5A85-91ED96D3F294}"/>
              </a:ext>
            </a:extLst>
          </p:cNvPr>
          <p:cNvSpPr txBox="1"/>
          <p:nvPr/>
        </p:nvSpPr>
        <p:spPr>
          <a:xfrm>
            <a:off x="5053985" y="1652099"/>
            <a:ext cx="6257397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 believe everyone has the right to good health. </a:t>
            </a:r>
          </a:p>
          <a:p>
            <a:pPr marL="342900" indent="-342900"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We are committed to reducing health inequalities and promoting healthy behaviors through community-driven healthcare services. </a:t>
            </a:r>
          </a:p>
          <a:p>
            <a:pPr marL="342900" indent="-342900">
              <a:buClr>
                <a:srgbClr val="9A2277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Your Health Notts is </a:t>
            </a:r>
            <a:r>
              <a:rPr lang="en-US" sz="2000" b="1" dirty="0"/>
              <a:t>commissioned by Nottinghamshire County Council.</a:t>
            </a:r>
            <a:endParaRPr lang="en-US" sz="2000" b="1" dirty="0">
              <a:ea typeface="Calibri"/>
              <a:cs typeface="Calibri"/>
            </a:endParaRPr>
          </a:p>
          <a:p>
            <a:pPr marL="342900" indent="-342900"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Provide an </a:t>
            </a:r>
            <a:r>
              <a:rPr lang="en-US" sz="2000" b="1" dirty="0"/>
              <a:t>Integrated Wellbeing Service </a:t>
            </a:r>
            <a:r>
              <a:rPr lang="en-US" sz="2000" dirty="0"/>
              <a:t>for all residents of </a:t>
            </a:r>
            <a:r>
              <a:rPr lang="en-US" sz="2000" b="1" dirty="0"/>
              <a:t>Nottinghamshire County</a:t>
            </a:r>
            <a:r>
              <a:rPr lang="en-US" sz="2000" dirty="0"/>
              <a:t> 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Range of different services including</a:t>
            </a:r>
            <a:r>
              <a:rPr lang="en-US" sz="2000" b="1" dirty="0"/>
              <a:t> Weight Management (adult and families), Smoking Cessation, Physical Activity and Strength and Balance (Falls Prevention.</a:t>
            </a:r>
            <a:endParaRPr lang="en-US" sz="2000" b="1" dirty="0"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08523F-C7C9-35B4-59C1-2ED65EB47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48" y="251384"/>
            <a:ext cx="1994683" cy="98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table with different items on it&#10;&#10;AI-generated content may be incorrect.">
            <a:extLst>
              <a:ext uri="{FF2B5EF4-FFF2-40B4-BE49-F238E27FC236}">
                <a16:creationId xmlns:a16="http://schemas.microsoft.com/office/drawing/2014/main" id="{A770DA18-A5A8-3582-3824-70F310602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98" y="1475477"/>
            <a:ext cx="3172120" cy="40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D608D-DD0B-7F04-4EC3-32241EA5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129447-7BDE-24A8-C94F-DFFD7B9BD2BE}"/>
              </a:ext>
            </a:extLst>
          </p:cNvPr>
          <p:cNvSpPr txBox="1"/>
          <p:nvPr/>
        </p:nvSpPr>
        <p:spPr>
          <a:xfrm>
            <a:off x="38148" y="51173"/>
            <a:ext cx="113578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dirty="0"/>
              <a:t>Smoking Prevalence in East Midlands</a:t>
            </a:r>
            <a:endParaRPr lang="en-US" sz="2800" b="1" dirty="0">
              <a:latin typeface="Omnes Regular" panose="02000606040000020004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6D92C-F4F8-8B11-0624-0C98A71FE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4" y="656441"/>
            <a:ext cx="11357810" cy="602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6B372-E39F-2079-36EC-88A048C80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192" y="74536"/>
            <a:ext cx="1627749" cy="80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5EF2E-E167-8AF1-B682-E3A12A4BB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4970"/>
            <a:ext cx="12192000" cy="39932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BA5E821-E0C1-649F-AFA0-6A4B152A8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9" y="51173"/>
            <a:ext cx="1436691" cy="8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DCF26-F18B-C989-D1BE-2B1E52BE3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E6C86-5ADF-DF46-F47C-77C6BC1FE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8375"/>
            <a:ext cx="12192000" cy="949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932247-BF39-2107-5F6D-7CCC2220E476}"/>
              </a:ext>
            </a:extLst>
          </p:cNvPr>
          <p:cNvSpPr txBox="1"/>
          <p:nvPr/>
        </p:nvSpPr>
        <p:spPr>
          <a:xfrm>
            <a:off x="133276" y="513995"/>
            <a:ext cx="1135781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latin typeface="Omnes Regular"/>
              </a:rPr>
              <a:t>Smoke Free Delivery Level 2 </a:t>
            </a:r>
            <a:endParaRPr lang="en-US" sz="4400" b="1" dirty="0">
              <a:latin typeface="Omnes Regular" panose="02000606040000020004" pitchFamily="50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1D41EE3-E804-F379-0F70-206FD875B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6" y="118035"/>
            <a:ext cx="1600292" cy="949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9B4218-747A-D36A-B722-ACA22541C42F}"/>
              </a:ext>
            </a:extLst>
          </p:cNvPr>
          <p:cNvSpPr txBox="1"/>
          <p:nvPr/>
        </p:nvSpPr>
        <p:spPr>
          <a:xfrm>
            <a:off x="296756" y="898715"/>
            <a:ext cx="11598487" cy="55092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2"/>
                </a:solidFill>
              </a:rPr>
              <a:t>Smoking cessation interventions</a:t>
            </a:r>
            <a:r>
              <a:rPr lang="en-GB" sz="2200" dirty="0">
                <a:solidFill>
                  <a:schemeClr val="accent2"/>
                </a:solidFill>
              </a:rPr>
              <a:t> </a:t>
            </a:r>
            <a:r>
              <a:rPr lang="en-GB" sz="2200" dirty="0"/>
              <a:t>led by trained Level 2 providers within pharmacy-based settings.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2"/>
                </a:solidFill>
              </a:rPr>
              <a:t>Competency framework</a:t>
            </a:r>
            <a:r>
              <a:rPr lang="en-GB" sz="2200" dirty="0">
                <a:solidFill>
                  <a:schemeClr val="accent2"/>
                </a:solidFill>
              </a:rPr>
              <a:t> </a:t>
            </a:r>
            <a:r>
              <a:rPr lang="en-GB" sz="2200" dirty="0"/>
              <a:t>to ensure provider readiness and service quality: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Structured in-house training (NCSCT certified).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Shadowing/reverse shadowing for experiential learning.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Ongoing monitoring, mentorship, and quality assurance.</a:t>
            </a:r>
          </a:p>
          <a:p>
            <a:pPr lvl="1"/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2"/>
                </a:solidFill>
              </a:rPr>
              <a:t>Regular, dedicated smoking cessation support sessions</a:t>
            </a:r>
            <a:r>
              <a:rPr lang="en-GB" sz="2200" dirty="0">
                <a:solidFill>
                  <a:schemeClr val="accent2"/>
                </a:solidFill>
              </a:rPr>
              <a:t> </a:t>
            </a:r>
            <a:r>
              <a:rPr lang="en-GB" sz="2200" dirty="0"/>
              <a:t>delivered face-to-face within pharmacies.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Focus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b="1" dirty="0"/>
              <a:t>Helping current smokers quit</a:t>
            </a:r>
            <a:r>
              <a:rPr lang="en-GB" sz="2200" dirty="0"/>
              <a:t> with tailored support plans and smoking cessation aids.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b="1" dirty="0"/>
              <a:t>Preventing young people from starting smoking</a:t>
            </a:r>
            <a:r>
              <a:rPr lang="en-GB" sz="2200" dirty="0"/>
              <a:t> through education and community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2"/>
                </a:solidFill>
              </a:rPr>
              <a:t>Cost-per-quit payment model</a:t>
            </a:r>
            <a:r>
              <a:rPr lang="en-GB" sz="2200" dirty="0">
                <a:solidFill>
                  <a:schemeClr val="accent2"/>
                </a:solidFill>
              </a:rPr>
              <a:t> </a:t>
            </a:r>
            <a:r>
              <a:rPr lang="en-GB" sz="2200" dirty="0"/>
              <a:t>for successful quit outcomes achieved within 4-12 weeks of the quit date set.</a:t>
            </a:r>
          </a:p>
          <a:p>
            <a:pPr marL="342900" indent="-342900">
              <a:buClr>
                <a:srgbClr val="9A2277"/>
              </a:buClr>
              <a:buFont typeface="Arial" panose="020B0604020202020204" pitchFamily="34" charset="0"/>
              <a:buChar char="•"/>
            </a:pPr>
            <a:endParaRPr lang="en-US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AB784-EC0B-0F32-0624-5BF69F1AE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60" y="118035"/>
            <a:ext cx="1994683" cy="98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93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73827-546D-29F5-AAC3-B5887E1E2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12B75B-B689-DE8A-FB58-EC55CC2EC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63639"/>
            <a:ext cx="12192000" cy="594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C741D3-2400-83EF-883A-18B8F369E208}"/>
              </a:ext>
            </a:extLst>
          </p:cNvPr>
          <p:cNvSpPr txBox="1"/>
          <p:nvPr/>
        </p:nvSpPr>
        <p:spPr>
          <a:xfrm>
            <a:off x="38148" y="51173"/>
            <a:ext cx="1135781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dirty="0"/>
              <a:t>Benefits</a:t>
            </a:r>
            <a:r>
              <a:rPr lang="en-GB" sz="6000" dirty="0"/>
              <a:t> </a:t>
            </a:r>
            <a:endParaRPr lang="en-US" sz="6000" dirty="0">
              <a:latin typeface="Omnes Regular" panose="02000606040000020004" pitchFamily="50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B88F6AC-71E1-B1F4-262A-30593802E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1" y="102816"/>
            <a:ext cx="1436691" cy="852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58C2D4-C28D-0B3E-82A3-9A02A72D6ECB}"/>
              </a:ext>
            </a:extLst>
          </p:cNvPr>
          <p:cNvSpPr txBox="1"/>
          <p:nvPr/>
        </p:nvSpPr>
        <p:spPr>
          <a:xfrm>
            <a:off x="905347" y="1066836"/>
            <a:ext cx="11562942" cy="57246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chemeClr val="accent2"/>
                </a:solidFill>
              </a:rPr>
              <a:t>Healthier Patients:</a:t>
            </a:r>
            <a:endParaRPr lang="en-GB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CO-verified quits</a:t>
            </a:r>
            <a:r>
              <a:rPr lang="en-GB" dirty="0"/>
              <a:t> to ensure reliable, measurable results.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Improved patient outcomes and reduced smoking prevalence.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None/>
            </a:pPr>
            <a:r>
              <a:rPr lang="en-GB" b="1" dirty="0">
                <a:solidFill>
                  <a:schemeClr val="accent2"/>
                </a:solidFill>
              </a:rPr>
              <a:t>Reduction in Costs:</a:t>
            </a:r>
            <a:endParaRPr lang="en-GB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Decreased healthcare costs due to </a:t>
            </a:r>
            <a:r>
              <a:rPr lang="en-GB" b="1" dirty="0"/>
              <a:t>fewer smoking-related illnesses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Cost savings</a:t>
            </a:r>
            <a:r>
              <a:rPr lang="en-GB" dirty="0"/>
              <a:t> for pharmacies by reducing the burden of prevalent smokers.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None/>
            </a:pPr>
            <a:r>
              <a:rPr lang="en-GB" b="1" dirty="0">
                <a:solidFill>
                  <a:schemeClr val="accent2"/>
                </a:solidFill>
              </a:rPr>
              <a:t>Strengthening Community Health Role:</a:t>
            </a:r>
            <a:endParaRPr lang="en-GB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Pharmacies act as </a:t>
            </a:r>
            <a:r>
              <a:rPr lang="en-GB" b="1" dirty="0"/>
              <a:t>accessible, trusted health hubs</a:t>
            </a:r>
            <a:r>
              <a:rPr lang="en-GB" dirty="0"/>
              <a:t> within local communities.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Reinforces the </a:t>
            </a:r>
            <a:r>
              <a:rPr lang="en-GB" b="1" dirty="0"/>
              <a:t>pharmacy’s role in delivering preventative healthcare </a:t>
            </a:r>
            <a:r>
              <a:rPr lang="en-GB" dirty="0"/>
              <a:t>through specialised stop smoking training.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None/>
            </a:pPr>
            <a:r>
              <a:rPr lang="en-GB" b="1" dirty="0">
                <a:solidFill>
                  <a:schemeClr val="accent2"/>
                </a:solidFill>
              </a:rPr>
              <a:t>Additional Revenue Benefit:</a:t>
            </a:r>
            <a:endParaRPr lang="en-GB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Pharmacies receive </a:t>
            </a:r>
            <a:r>
              <a:rPr lang="en-GB" b="1" dirty="0"/>
              <a:t>reimbursements/service fees</a:t>
            </a:r>
            <a:r>
              <a:rPr lang="en-GB" dirty="0"/>
              <a:t> for delivering stop-smoking interventions.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Potential for </a:t>
            </a:r>
            <a:r>
              <a:rPr lang="en-GB" b="1" dirty="0"/>
              <a:t>new funding streams</a:t>
            </a:r>
            <a:r>
              <a:rPr lang="en-GB" dirty="0"/>
              <a:t> through successful service delivery.</a:t>
            </a:r>
          </a:p>
          <a:p>
            <a:endParaRPr lang="en-GB" dirty="0"/>
          </a:p>
          <a:p>
            <a:pPr>
              <a:buNone/>
            </a:pPr>
            <a:r>
              <a:rPr lang="en-GB" b="1" dirty="0">
                <a:solidFill>
                  <a:schemeClr val="accent2"/>
                </a:solidFill>
              </a:rPr>
              <a:t>Improved Quit Rates and Workforce Upskilling:</a:t>
            </a:r>
            <a:endParaRPr lang="en-GB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Combining </a:t>
            </a:r>
            <a:r>
              <a:rPr lang="en-GB" b="1" dirty="0"/>
              <a:t>in-person support with access to NRT</a:t>
            </a:r>
            <a:r>
              <a:rPr lang="en-GB" dirty="0"/>
              <a:t> significantly increases quit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Opportunity to </a:t>
            </a:r>
            <a:r>
              <a:rPr lang="en-GB" b="1" dirty="0"/>
              <a:t>train pharmacy staff</a:t>
            </a:r>
            <a:r>
              <a:rPr lang="en-GB" dirty="0"/>
              <a:t> to become </a:t>
            </a:r>
            <a:r>
              <a:rPr lang="en-GB" b="1" dirty="0"/>
              <a:t>NCSCT-certified Level 2 smoking cessation advisors</a:t>
            </a:r>
            <a:r>
              <a:rPr lang="en-GB" dirty="0"/>
              <a:t>.</a:t>
            </a:r>
            <a:endParaRPr lang="en-US" dirty="0">
              <a:ea typeface="+mn-lt"/>
              <a:cs typeface="+mn-lt"/>
            </a:endParaRPr>
          </a:p>
          <a:p>
            <a:pPr marL="457200" indent="-457200">
              <a:buClr>
                <a:srgbClr val="9A2277"/>
              </a:buClr>
              <a:buFont typeface="Arial"/>
              <a:buChar char="•"/>
            </a:pPr>
            <a:endParaRPr lang="en-US" sz="2400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12404-1524-860E-9161-BC2ADC697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440" y="102816"/>
            <a:ext cx="1994683" cy="98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55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2637-0B79-485B-DAD4-54D6FB3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916"/>
            <a:ext cx="12192000" cy="1325563"/>
          </a:xfrm>
        </p:spPr>
        <p:txBody>
          <a:bodyPr/>
          <a:lstStyle/>
          <a:p>
            <a:pPr algn="ctr"/>
            <a:r>
              <a:rPr lang="en-GB" b="1" dirty="0"/>
              <a:t>Cost Payment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FEF95C-8D7A-1191-A70B-D8E4EC9AD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803"/>
            <a:ext cx="12192000" cy="141219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86568B-491F-E7FD-FC6E-710302917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59609"/>
              </p:ext>
            </p:extLst>
          </p:nvPr>
        </p:nvGraphicFramePr>
        <p:xfrm>
          <a:off x="1698391" y="1823720"/>
          <a:ext cx="8963269" cy="3407532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032085">
                  <a:extLst>
                    <a:ext uri="{9D8B030D-6E8A-4147-A177-3AD203B41FA5}">
                      <a16:colId xmlns:a16="http://schemas.microsoft.com/office/drawing/2014/main" val="3503535770"/>
                    </a:ext>
                  </a:extLst>
                </a:gridCol>
                <a:gridCol w="2992189">
                  <a:extLst>
                    <a:ext uri="{9D8B030D-6E8A-4147-A177-3AD203B41FA5}">
                      <a16:colId xmlns:a16="http://schemas.microsoft.com/office/drawing/2014/main" val="3879713119"/>
                    </a:ext>
                  </a:extLst>
                </a:gridCol>
                <a:gridCol w="2938995">
                  <a:extLst>
                    <a:ext uri="{9D8B030D-6E8A-4147-A177-3AD203B41FA5}">
                      <a16:colId xmlns:a16="http://schemas.microsoft.com/office/drawing/2014/main" val="1758933961"/>
                    </a:ext>
                  </a:extLst>
                </a:gridCol>
              </a:tblGrid>
              <a:tr h="593351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</a:rPr>
                        <a:t>Model 1 </a:t>
                      </a:r>
                      <a:endParaRPr lang="en-GB" b="1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</a:rPr>
                        <a:t>Model 2</a:t>
                      </a:r>
                      <a:endParaRPr lang="en-GB" b="1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2010048"/>
                  </a:ext>
                </a:extLst>
              </a:tr>
              <a:tr h="593351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</a:rPr>
                        <a:t> Quit Type</a:t>
                      </a:r>
                      <a:endParaRPr lang="en-GB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Standard NRT- Reimbursed 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 Swap to Stop (S2S) ABL Vape kit Provided 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1530271"/>
                  </a:ext>
                </a:extLst>
              </a:tr>
              <a:tr h="55944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</a:rPr>
                        <a:t> 4 week quit - CO Verified 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£50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£200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5241563"/>
                  </a:ext>
                </a:extLst>
              </a:tr>
              <a:tr h="54249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</a:rPr>
                        <a:t> 12 week quit - CO Verified 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£20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£50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3042059"/>
                  </a:ext>
                </a:extLst>
              </a:tr>
              <a:tr h="55944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effectLst/>
                        </a:rPr>
                        <a:t> 12 week quit - Self reported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£10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</a:rPr>
                        <a:t>£20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5639993"/>
                  </a:ext>
                </a:extLst>
              </a:tr>
              <a:tr h="55944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</a:rPr>
                        <a:t> Max Total Gain</a:t>
                      </a:r>
                      <a:endParaRPr lang="en-GB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</a:rPr>
                        <a:t>£70*</a:t>
                      </a:r>
                      <a:endParaRPr lang="en-GB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buNone/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</a:rPr>
                        <a:t>£250</a:t>
                      </a:r>
                      <a:endParaRPr lang="en-GB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1493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E20DBC-5E6C-CDAF-C1C4-70F22CCC06EF}"/>
              </a:ext>
            </a:extLst>
          </p:cNvPr>
          <p:cNvSpPr txBox="1"/>
          <p:nvPr/>
        </p:nvSpPr>
        <p:spPr>
          <a:xfrm>
            <a:off x="986828" y="5379692"/>
            <a:ext cx="599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*Dispensing Admin Fee: £5 per session up to 8 per 12-week quit</a:t>
            </a:r>
            <a:endParaRPr lang="en-GB" sz="16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EA597CD-E7E1-9349-C078-75BE1A018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1" y="102816"/>
            <a:ext cx="1436691" cy="852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2F3CF-9335-A778-6C30-D6FFAABD9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440" y="102816"/>
            <a:ext cx="1994683" cy="98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87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3B522-6EDB-E27F-9F2D-783E4E919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1FE7-359C-AA11-7612-FA346B01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249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Training Schedule Overview – Supporting Your Success</a:t>
            </a:r>
            <a:endParaRPr lang="en-GB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B8AF74-100A-D085-583C-F4C8B962F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803"/>
            <a:ext cx="12192000" cy="1412197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3010A23-7532-8190-8BC6-A0FAED136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1" y="102816"/>
            <a:ext cx="1436691" cy="852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FEB77-A82A-5D44-D803-3FD36BC88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440" y="102816"/>
            <a:ext cx="1994683" cy="9874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937A2-C14C-6187-14A7-03C2BFA17E38}"/>
              </a:ext>
            </a:extLst>
          </p:cNvPr>
          <p:cNvSpPr txBox="1"/>
          <p:nvPr/>
        </p:nvSpPr>
        <p:spPr>
          <a:xfrm>
            <a:off x="4046951" y="1771789"/>
            <a:ext cx="4098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Comprehensive, Flexible Training Model</a:t>
            </a:r>
            <a:endParaRPr lang="en-US" dirty="0"/>
          </a:p>
          <a:p>
            <a:endParaRPr lang="en-GB" b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7C1BD8-50E5-C90A-C6AA-1335A2D61E7A}"/>
              </a:ext>
            </a:extLst>
          </p:cNvPr>
          <p:cNvSpPr txBox="1"/>
          <p:nvPr/>
        </p:nvSpPr>
        <p:spPr>
          <a:xfrm>
            <a:off x="877354" y="2728873"/>
            <a:ext cx="4873782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Option 1: </a:t>
            </a:r>
            <a:r>
              <a:rPr lang="en-US" sz="1400" b="1" dirty="0"/>
              <a:t>Full Training </a:t>
            </a:r>
            <a:r>
              <a:rPr lang="en-US" sz="1400" b="1" dirty="0" err="1"/>
              <a:t>Programme</a:t>
            </a:r>
            <a:r>
              <a:rPr lang="en-US" sz="1400" b="1" dirty="0"/>
              <a:t> (Approx. 15–17 hours)</a:t>
            </a:r>
            <a:r>
              <a:rPr lang="en-US" sz="1400" dirty="0"/>
              <a:t> </a:t>
            </a:r>
          </a:p>
          <a:p>
            <a:endParaRPr lang="en-US" sz="1400" b="1" dirty="0"/>
          </a:p>
          <a:p>
            <a:r>
              <a:rPr lang="en-US" sz="1400" b="1" dirty="0"/>
              <a:t>Stage 1:</a:t>
            </a:r>
            <a:r>
              <a:rPr lang="en-US" sz="1400" dirty="0"/>
              <a:t> NCSCT Core Knowledge - Self-paced (3.5–4.5 hours)</a:t>
            </a:r>
          </a:p>
          <a:p>
            <a:endParaRPr lang="en-US" sz="1400" dirty="0"/>
          </a:p>
          <a:p>
            <a:r>
              <a:rPr lang="en-US" sz="1400" b="1" dirty="0"/>
              <a:t>Stage 2:</a:t>
            </a:r>
            <a:r>
              <a:rPr lang="en-US" sz="1400" dirty="0"/>
              <a:t> 3 x Live Teams Sessions (8.5 hours)</a:t>
            </a:r>
            <a:br>
              <a:rPr lang="en-US" sz="1400" dirty="0"/>
            </a:br>
            <a:r>
              <a:rPr lang="en-US" sz="1400" dirty="0"/>
              <a:t>Covers smoking cessation foundations, pharmacotherapy, </a:t>
            </a:r>
            <a:r>
              <a:rPr lang="en-US" sz="1400" dirty="0" err="1"/>
              <a:t>behavioural</a:t>
            </a:r>
            <a:r>
              <a:rPr lang="en-US" sz="1400" dirty="0"/>
              <a:t> support, CO monitoring, and relapse management</a:t>
            </a:r>
          </a:p>
          <a:p>
            <a:endParaRPr lang="en-US" sz="1400" b="1" dirty="0"/>
          </a:p>
          <a:p>
            <a:r>
              <a:rPr lang="en-US" sz="1400" b="1" dirty="0"/>
              <a:t>Stage 3:</a:t>
            </a:r>
            <a:r>
              <a:rPr lang="en-US" sz="1400" dirty="0"/>
              <a:t> Shadowing, Observations &amp; Competency Assessment (3 hours)</a:t>
            </a:r>
            <a:br>
              <a:rPr lang="en-US" sz="1400" dirty="0"/>
            </a:br>
            <a:r>
              <a:rPr lang="en-US" sz="1400" dirty="0"/>
              <a:t>Submit 2 x IA consultations (recorded or live) + optional sign-off session</a:t>
            </a:r>
          </a:p>
          <a:p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06F9B-06F2-61A7-5CDA-9A93BBC20089}"/>
              </a:ext>
            </a:extLst>
          </p:cNvPr>
          <p:cNvSpPr txBox="1"/>
          <p:nvPr/>
        </p:nvSpPr>
        <p:spPr>
          <a:xfrm>
            <a:off x="6395312" y="2728873"/>
            <a:ext cx="4873782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Option 2: </a:t>
            </a:r>
            <a:r>
              <a:rPr lang="en-US" sz="1400" b="1" dirty="0"/>
              <a:t>Condensed Training Pathway (Max. 14 hours).</a:t>
            </a:r>
            <a:r>
              <a:rPr lang="en-US" sz="1400" i="1" dirty="0"/>
              <a:t> </a:t>
            </a:r>
          </a:p>
          <a:p>
            <a:endParaRPr lang="en-US" sz="1400" b="1" dirty="0"/>
          </a:p>
          <a:p>
            <a:r>
              <a:rPr lang="en-US" sz="1400" b="1" dirty="0"/>
              <a:t>Stage 1:</a:t>
            </a:r>
            <a:r>
              <a:rPr lang="en-US" sz="1400" dirty="0"/>
              <a:t> NCSCT Core Knowledge - Self-paced (3.5–4 hours)</a:t>
            </a:r>
          </a:p>
          <a:p>
            <a:endParaRPr lang="en-US" sz="1400" dirty="0"/>
          </a:p>
          <a:p>
            <a:r>
              <a:rPr lang="en-US" sz="1400" b="1" dirty="0"/>
              <a:t>Stage 2:</a:t>
            </a:r>
            <a:r>
              <a:rPr lang="en-US" sz="1400" dirty="0"/>
              <a:t> 3 x Streamlined Live Sessions (6.5 hours)</a:t>
            </a:r>
          </a:p>
          <a:p>
            <a:br>
              <a:rPr lang="en-US" sz="1400" dirty="0"/>
            </a:br>
            <a:r>
              <a:rPr lang="en-US" sz="1400" dirty="0"/>
              <a:t>Merged content focusing on key clinical and practical skills</a:t>
            </a:r>
          </a:p>
          <a:p>
            <a:r>
              <a:rPr lang="en-US" sz="1400" b="1" dirty="0"/>
              <a:t>Stage 3:</a:t>
            </a:r>
            <a:r>
              <a:rPr lang="en-US" sz="1400" dirty="0"/>
              <a:t> Abbreviated Observations &amp; Sign-Off (2.5–3 hours)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1F4DB-C223-05CA-1BFD-6ABB292C1982}"/>
              </a:ext>
            </a:extLst>
          </p:cNvPr>
          <p:cNvSpPr txBox="1"/>
          <p:nvPr/>
        </p:nvSpPr>
        <p:spPr>
          <a:xfrm>
            <a:off x="951998" y="2168621"/>
            <a:ext cx="82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1600" dirty="0"/>
              <a:t> Fully accredited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1DF78-38D6-95A5-FF9F-971FF54FB0E4}"/>
              </a:ext>
            </a:extLst>
          </p:cNvPr>
          <p:cNvSpPr txBox="1"/>
          <p:nvPr/>
        </p:nvSpPr>
        <p:spPr>
          <a:xfrm>
            <a:off x="2807455" y="2177143"/>
            <a:ext cx="82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1600" dirty="0"/>
              <a:t>Flexibility around operational hours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F3D67-32BF-144E-63DF-AF82B666B013}"/>
              </a:ext>
            </a:extLst>
          </p:cNvPr>
          <p:cNvSpPr txBox="1"/>
          <p:nvPr/>
        </p:nvSpPr>
        <p:spPr>
          <a:xfrm>
            <a:off x="6245289" y="2169755"/>
            <a:ext cx="82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05000"/>
              <a:buFont typeface="Wingdings" panose="05000000000000000000" pitchFamily="2" charset="2"/>
              <a:buChar char="ü"/>
            </a:pPr>
            <a:r>
              <a:rPr lang="en-US" sz="1600" dirty="0"/>
              <a:t>Ongoing support and mentoring from our expert team</a:t>
            </a:r>
          </a:p>
        </p:txBody>
      </p:sp>
    </p:spTree>
    <p:extLst>
      <p:ext uri="{BB962C8B-B14F-4D97-AF65-F5344CB8AC3E}">
        <p14:creationId xmlns:p14="http://schemas.microsoft.com/office/powerpoint/2010/main" val="24337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B898C9-0DB3-36C0-083F-DAC998985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528"/>
            <a:ext cx="12192000" cy="1637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F5E764-87D6-DB75-A703-965E38721152}"/>
              </a:ext>
            </a:extLst>
          </p:cNvPr>
          <p:cNvSpPr txBox="1"/>
          <p:nvPr/>
        </p:nvSpPr>
        <p:spPr>
          <a:xfrm>
            <a:off x="561474" y="379703"/>
            <a:ext cx="11357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How to Refer </a:t>
            </a:r>
          </a:p>
          <a:p>
            <a:pPr algn="ctr"/>
            <a:r>
              <a:rPr lang="en-US" sz="4800" b="1" dirty="0">
                <a:latin typeface="+mj-lt"/>
              </a:rPr>
              <a:t>into all the IWS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31907-67ED-C22B-B296-2055A092478A}"/>
              </a:ext>
            </a:extLst>
          </p:cNvPr>
          <p:cNvSpPr txBox="1"/>
          <p:nvPr/>
        </p:nvSpPr>
        <p:spPr>
          <a:xfrm>
            <a:off x="834189" y="1991016"/>
            <a:ext cx="10523621" cy="43007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Clr>
                <a:srgbClr val="9A2277"/>
              </a:buClr>
            </a:pPr>
            <a:r>
              <a:rPr lang="en-GB" dirty="0">
                <a:ea typeface="Calibri"/>
                <a:cs typeface="Calibri"/>
              </a:rPr>
              <a:t>Referrals/ Self-referrals can be completed via:</a:t>
            </a:r>
          </a:p>
          <a:p>
            <a:pPr>
              <a:spcAft>
                <a:spcPts val="800"/>
              </a:spcAft>
              <a:buClr>
                <a:srgbClr val="9A2277"/>
              </a:buClr>
            </a:pPr>
            <a:endParaRPr lang="en-GB" sz="800" dirty="0">
              <a:ea typeface="Calibri"/>
              <a:cs typeface="Calibri"/>
            </a:endParaRPr>
          </a:p>
          <a:p>
            <a:pPr marL="457200" indent="-457200">
              <a:spcAft>
                <a:spcPts val="800"/>
              </a:spcAft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GB" b="1" dirty="0">
                <a:ea typeface="Calibri"/>
                <a:cs typeface="Calibri"/>
              </a:rPr>
              <a:t>Website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>
                <a:ea typeface="Calibri"/>
                <a:cs typeface="Calibri"/>
                <a:hlinkClick r:id="rId3"/>
              </a:rPr>
              <a:t>https://yourhealthnotts.co.uk/sign-up/</a:t>
            </a:r>
            <a:r>
              <a:rPr lang="en-GB" dirty="0">
                <a:ea typeface="Calibri"/>
                <a:cs typeface="Calibri"/>
              </a:rPr>
              <a:t> or by </a:t>
            </a:r>
            <a:r>
              <a:rPr lang="en-GB" b="1" dirty="0">
                <a:ea typeface="Calibri"/>
                <a:cs typeface="Calibri"/>
              </a:rPr>
              <a:t>calling </a:t>
            </a:r>
            <a:r>
              <a:rPr lang="en-GB" dirty="0">
                <a:ea typeface="Calibri"/>
                <a:cs typeface="Calibri"/>
              </a:rPr>
              <a:t>our admin team on 0115 7722515.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9A2277"/>
              </a:buClr>
              <a:buFont typeface="Arial" panose="020B0604020202020204" pitchFamily="34" charset="0"/>
              <a:buChar char="•"/>
            </a:pPr>
            <a:endParaRPr lang="en-GB" dirty="0">
              <a:ea typeface="Calibri"/>
              <a:cs typeface="Calibri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GB" b="1" dirty="0">
                <a:ea typeface="Calibri"/>
                <a:cs typeface="Calibri"/>
              </a:rPr>
              <a:t>Primary Care </a:t>
            </a:r>
            <a:r>
              <a:rPr lang="en-GB" dirty="0">
                <a:ea typeface="Calibri"/>
                <a:cs typeface="Calibri"/>
              </a:rPr>
              <a:t>- Electronic referrals can be made via the </a:t>
            </a:r>
            <a:r>
              <a:rPr lang="en-GB" b="1" dirty="0">
                <a:ea typeface="Calibri"/>
                <a:cs typeface="Calibri"/>
              </a:rPr>
              <a:t>F12 function</a:t>
            </a:r>
            <a:r>
              <a:rPr lang="en-GB" dirty="0">
                <a:ea typeface="Calibri"/>
                <a:cs typeface="Calibri"/>
              </a:rPr>
              <a:t> on </a:t>
            </a:r>
            <a:r>
              <a:rPr lang="en-GB" dirty="0" err="1">
                <a:ea typeface="Calibri"/>
                <a:cs typeface="Calibri"/>
              </a:rPr>
              <a:t>SystmOne</a:t>
            </a:r>
            <a:r>
              <a:rPr lang="en-GB" dirty="0">
                <a:ea typeface="Calibri"/>
                <a:cs typeface="Calibri"/>
              </a:rPr>
              <a:t> or Ardens.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9A2277"/>
              </a:buClr>
              <a:buFont typeface="Arial" panose="020B0604020202020204" pitchFamily="34" charset="0"/>
              <a:buChar char="•"/>
            </a:pPr>
            <a:endParaRPr lang="en-GB" dirty="0">
              <a:ea typeface="Calibri"/>
              <a:cs typeface="Calibri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GB" b="1" dirty="0">
                <a:ea typeface="Calibri"/>
                <a:cs typeface="Calibri"/>
              </a:rPr>
              <a:t>CYP</a:t>
            </a:r>
            <a:r>
              <a:rPr lang="en-GB" dirty="0">
                <a:ea typeface="Calibri"/>
                <a:cs typeface="Calibri"/>
              </a:rPr>
              <a:t>: </a:t>
            </a:r>
            <a:r>
              <a:rPr lang="en-GB" i="1" u="sng" dirty="0">
                <a:solidFill>
                  <a:srgbClr val="0563C1"/>
                </a:solidFill>
                <a:ea typeface="Calibri"/>
                <a:cs typeface="Calibri"/>
              </a:rPr>
              <a:t>nottschildrenspoa.co.uk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9A2277"/>
              </a:buClr>
              <a:buFont typeface="Arial" panose="020B0604020202020204" pitchFamily="34" charset="0"/>
              <a:buChar char="•"/>
            </a:pPr>
            <a:endParaRPr lang="en-GB" dirty="0">
              <a:ea typeface="Calibri"/>
              <a:cs typeface="Calibri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9A2277"/>
              </a:buClr>
              <a:buFont typeface="Arial" panose="020B0604020202020204" pitchFamily="34" charset="0"/>
              <a:buChar char="•"/>
            </a:pPr>
            <a:r>
              <a:rPr lang="en-GB" b="1" dirty="0">
                <a:ea typeface="Calibri"/>
                <a:cs typeface="Calibri"/>
              </a:rPr>
              <a:t>Email</a:t>
            </a:r>
            <a:r>
              <a:rPr lang="en-GB" dirty="0">
                <a:ea typeface="Calibri"/>
                <a:cs typeface="Calibri"/>
              </a:rPr>
              <a:t> to an NHS Inbox: </a:t>
            </a:r>
            <a:r>
              <a:rPr lang="en-GB" u="sng" dirty="0">
                <a:solidFill>
                  <a:srgbClr val="1A541C"/>
                </a:solidFill>
                <a:effectLst/>
                <a:ea typeface="Times New Roman" panose="02020603050405020304" pitchFamily="18" charset="0"/>
                <a:cs typeface="Calibri"/>
                <a:hlinkClick r:id="rId4"/>
              </a:rPr>
              <a:t>yourhealth.notts@nhs.net</a:t>
            </a:r>
            <a:endParaRPr lang="en-GB" u="sng" dirty="0">
              <a:solidFill>
                <a:srgbClr val="1A541C"/>
              </a:solidFill>
              <a:effectLst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9A2277"/>
              </a:buClr>
            </a:pPr>
            <a:r>
              <a:rPr lang="en-GB" dirty="0">
                <a:latin typeface="+mj-lt"/>
                <a:ea typeface="Calibri"/>
                <a:cs typeface="Calibri"/>
              </a:rPr>
              <a:t>						</a:t>
            </a:r>
            <a:r>
              <a:rPr lang="en-GB" dirty="0">
                <a:ea typeface="Calibri"/>
                <a:cs typeface="Calibri"/>
              </a:rPr>
              <a:t>Referrals processed within 5 working days </a:t>
            </a:r>
          </a:p>
          <a:p>
            <a:pPr>
              <a:buClr>
                <a:srgbClr val="9A2277"/>
              </a:buClr>
            </a:pPr>
            <a:endParaRPr lang="en-GB" sz="28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35591D2-F9DA-0851-1BAC-4C8328F87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265462"/>
            <a:ext cx="1600292" cy="949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4C803-A578-7AA4-4B5E-5429B4016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601" y="213126"/>
            <a:ext cx="1994683" cy="98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67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B898C9-0DB3-36C0-083F-DAC998985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0998"/>
            <a:ext cx="12192000" cy="1637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C3CAC-AE26-A289-AD5C-3172EAD97002}"/>
              </a:ext>
            </a:extLst>
          </p:cNvPr>
          <p:cNvSpPr txBox="1"/>
          <p:nvPr/>
        </p:nvSpPr>
        <p:spPr>
          <a:xfrm>
            <a:off x="2161297" y="1956690"/>
            <a:ext cx="7861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Omnes Regular" panose="02000606040000020004" pitchFamily="50" charset="0"/>
              </a:rPr>
              <a:t>Thank you </a:t>
            </a:r>
          </a:p>
          <a:p>
            <a:pPr algn="ctr"/>
            <a:r>
              <a:rPr lang="en-US" sz="3200" b="1" dirty="0">
                <a:latin typeface="Omnes Regular" panose="02000606040000020004" pitchFamily="50" charset="0"/>
              </a:rPr>
              <a:t>Any questions, please get in touch</a:t>
            </a:r>
          </a:p>
          <a:p>
            <a:pPr algn="ctr"/>
            <a:endParaRPr lang="en-US" sz="2800" dirty="0">
              <a:latin typeface="Omnes Regular" panose="02000606040000020004" pitchFamily="50" charset="0"/>
            </a:endParaRPr>
          </a:p>
          <a:p>
            <a:pPr algn="ctr"/>
            <a:endParaRPr lang="en-ZA" sz="2800" dirty="0">
              <a:latin typeface="Omnes Regular" panose="02000606040000020004" pitchFamily="50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CAD57C6-56C7-2B9E-FEEB-D89BF2ED3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4" y="297867"/>
            <a:ext cx="1099317" cy="652342"/>
          </a:xfrm>
          <a:prstGeom prst="rect">
            <a:avLst/>
          </a:prstGeom>
        </p:spPr>
      </p:pic>
      <p:sp>
        <p:nvSpPr>
          <p:cNvPr id="3" name="AutoShape 4" descr="Download YouTube Logo in SVG Vector or PNG File Format ...">
            <a:extLst>
              <a:ext uri="{FF2B5EF4-FFF2-40B4-BE49-F238E27FC236}">
                <a16:creationId xmlns:a16="http://schemas.microsoft.com/office/drawing/2014/main" id="{AB40E9AE-B46B-B17A-C4D4-E772C6F422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CA3F40-75C4-49BC-0BF9-312F429BC469}"/>
              </a:ext>
            </a:extLst>
          </p:cNvPr>
          <p:cNvGrpSpPr/>
          <p:nvPr/>
        </p:nvGrpSpPr>
        <p:grpSpPr>
          <a:xfrm>
            <a:off x="3439571" y="5394116"/>
            <a:ext cx="1003856" cy="797785"/>
            <a:chOff x="1709578" y="5253135"/>
            <a:chExt cx="1395204" cy="1043253"/>
          </a:xfrm>
        </p:grpSpPr>
        <p:pic>
          <p:nvPicPr>
            <p:cNvPr id="1026" name="Picture 2" descr="Instagram Logo - Free Vectors &amp; PSDs to Download">
              <a:extLst>
                <a:ext uri="{FF2B5EF4-FFF2-40B4-BE49-F238E27FC236}">
                  <a16:creationId xmlns:a16="http://schemas.microsoft.com/office/drawing/2014/main" id="{42BDEC0A-A333-76AC-D069-008285B3A8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4" t="12427" r="11381" b="13527"/>
            <a:stretch/>
          </p:blipFill>
          <p:spPr bwMode="auto">
            <a:xfrm>
              <a:off x="2041493" y="5253135"/>
              <a:ext cx="731375" cy="70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E16DEF-926D-8C0E-EC31-C6522C6429F5}"/>
                </a:ext>
              </a:extLst>
            </p:cNvPr>
            <p:cNvSpPr txBox="1"/>
            <p:nvPr/>
          </p:nvSpPr>
          <p:spPr>
            <a:xfrm>
              <a:off x="1709578" y="5853666"/>
              <a:ext cx="1395204" cy="442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@yhnotts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7741E0-6502-E5CD-F38A-08DEB658B2C6}"/>
              </a:ext>
            </a:extLst>
          </p:cNvPr>
          <p:cNvGrpSpPr/>
          <p:nvPr/>
        </p:nvGrpSpPr>
        <p:grpSpPr>
          <a:xfrm>
            <a:off x="7654500" y="5320214"/>
            <a:ext cx="1791149" cy="979323"/>
            <a:chOff x="7534843" y="4485035"/>
            <a:chExt cx="2489419" cy="1280646"/>
          </a:xfrm>
        </p:grpSpPr>
        <p:pic>
          <p:nvPicPr>
            <p:cNvPr id="1030" name="Picture 6" descr="Facebook Logo and symbol, meaning, history, PNG, brand">
              <a:extLst>
                <a:ext uri="{FF2B5EF4-FFF2-40B4-BE49-F238E27FC236}">
                  <a16:creationId xmlns:a16="http://schemas.microsoft.com/office/drawing/2014/main" id="{C949FC53-4766-918C-8727-9504E1F7EC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8" r="24854"/>
            <a:stretch/>
          </p:blipFill>
          <p:spPr bwMode="auto">
            <a:xfrm>
              <a:off x="8094809" y="4485035"/>
              <a:ext cx="731375" cy="79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463AE9-6048-FA5B-249B-B75667A26764}"/>
                </a:ext>
              </a:extLst>
            </p:cNvPr>
            <p:cNvSpPr txBox="1"/>
            <p:nvPr/>
          </p:nvSpPr>
          <p:spPr>
            <a:xfrm>
              <a:off x="7750607" y="5363206"/>
              <a:ext cx="1419778" cy="40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@yhnotts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865D5E-EB81-507F-A1D8-DCCA3D64D9A4}"/>
                </a:ext>
              </a:extLst>
            </p:cNvPr>
            <p:cNvSpPr txBox="1"/>
            <p:nvPr/>
          </p:nvSpPr>
          <p:spPr>
            <a:xfrm>
              <a:off x="7534843" y="5148382"/>
              <a:ext cx="2489419" cy="402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Your Health Notts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148761-9417-CD8A-E820-E8CEC4E541DF}"/>
              </a:ext>
            </a:extLst>
          </p:cNvPr>
          <p:cNvGrpSpPr/>
          <p:nvPr/>
        </p:nvGrpSpPr>
        <p:grpSpPr>
          <a:xfrm>
            <a:off x="4981028" y="5397277"/>
            <a:ext cx="2229944" cy="748367"/>
            <a:chOff x="3250849" y="5253135"/>
            <a:chExt cx="3099276" cy="978631"/>
          </a:xfrm>
        </p:grpSpPr>
        <p:pic>
          <p:nvPicPr>
            <p:cNvPr id="8" name="Picture 7" descr="A red and white flag&#10;&#10;Description automatically generated with medium confidence">
              <a:extLst>
                <a:ext uri="{FF2B5EF4-FFF2-40B4-BE49-F238E27FC236}">
                  <a16:creationId xmlns:a16="http://schemas.microsoft.com/office/drawing/2014/main" id="{F739B942-F6A7-B0AC-29E3-90519A5F9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579" y="5253135"/>
              <a:ext cx="901326" cy="62388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FBD751-D427-9FD7-87BF-4B897F7545FB}"/>
                </a:ext>
              </a:extLst>
            </p:cNvPr>
            <p:cNvSpPr txBox="1"/>
            <p:nvPr/>
          </p:nvSpPr>
          <p:spPr>
            <a:xfrm>
              <a:off x="3250849" y="5829290"/>
              <a:ext cx="3099276" cy="402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Your Health Your Way Notts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42F0F6A-0824-2DB8-20EC-187B7A40C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85" y="148349"/>
            <a:ext cx="1994683" cy="9874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EA4EE8-B2ED-3404-4A4F-4A0A46E8D595}"/>
              </a:ext>
            </a:extLst>
          </p:cNvPr>
          <p:cNvSpPr txBox="1"/>
          <p:nvPr/>
        </p:nvSpPr>
        <p:spPr>
          <a:xfrm>
            <a:off x="1683378" y="3409013"/>
            <a:ext cx="8817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Omnes Regular" panose="02000606040000020004" pitchFamily="50" charset="0"/>
                <a:hlinkClick r:id="rId8"/>
              </a:rPr>
              <a:t>tmannan@ablhealth.co.uk</a:t>
            </a:r>
            <a:br>
              <a:rPr lang="en-ZA" dirty="0">
                <a:latin typeface="Omnes Regular" panose="02000606040000020004" pitchFamily="50" charset="0"/>
              </a:rPr>
            </a:br>
            <a:r>
              <a:rPr lang="en-ZA" dirty="0">
                <a:latin typeface="Omnes Regular" panose="02000606040000020004" pitchFamily="50" charset="0"/>
              </a:rPr>
              <a:t>0</a:t>
            </a:r>
            <a:r>
              <a:rPr lang="en-GB" dirty="0"/>
              <a:t>7353 139 766</a:t>
            </a:r>
            <a:r>
              <a:rPr lang="en-ZA" dirty="0">
                <a:latin typeface="Omnes Regular" panose="02000606040000020004" pitchFamily="50" charset="0"/>
              </a:rPr>
              <a:t> &amp;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0115 772 2515</a:t>
            </a:r>
          </a:p>
          <a:p>
            <a:pPr algn="ctr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www.yourhealthnotts.co.uk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67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3aae91-80ad-40e1-87ae-46d62263ab88">
      <Terms xmlns="http://schemas.microsoft.com/office/infopath/2007/PartnerControls"/>
    </lcf76f155ced4ddcb4097134ff3c332f>
    <TaxCatchAll xmlns="7a319a0d-b577-4cf3-a100-7bdbc5fb7041" xsi:nil="true"/>
    <SharedWithUsers xmlns="7a319a0d-b577-4cf3-a100-7bdbc5fb7041">
      <UserInfo>
        <DisplayName>Tailor Booth</DisplayName>
        <AccountId>3326</AccountId>
        <AccountType/>
      </UserInfo>
      <UserInfo>
        <DisplayName>Pry Gohil</DisplayName>
        <AccountId>8561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3959BA04C0E44A560C23372E0361F" ma:contentTypeVersion="19" ma:contentTypeDescription="Create a new document." ma:contentTypeScope="" ma:versionID="df4ddbf6ec936e492ac9f46adb4026a9">
  <xsd:schema xmlns:xsd="http://www.w3.org/2001/XMLSchema" xmlns:xs="http://www.w3.org/2001/XMLSchema" xmlns:p="http://schemas.microsoft.com/office/2006/metadata/properties" xmlns:ns2="7a319a0d-b577-4cf3-a100-7bdbc5fb7041" xmlns:ns3="ff3aae91-80ad-40e1-87ae-46d62263ab88" targetNamespace="http://schemas.microsoft.com/office/2006/metadata/properties" ma:root="true" ma:fieldsID="518bc6a7f0ac85701a118bc230856ab4" ns2:_="" ns3:_="">
    <xsd:import namespace="7a319a0d-b577-4cf3-a100-7bdbc5fb7041"/>
    <xsd:import namespace="ff3aae91-80ad-40e1-87ae-46d62263ab8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19a0d-b577-4cf3-a100-7bdbc5fb70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afff5a2-9311-46b9-a096-0150572861aa}" ma:internalName="TaxCatchAll" ma:showField="CatchAllData" ma:web="7a319a0d-b577-4cf3-a100-7bdbc5fb70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aae91-80ad-40e1-87ae-46d62263a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669de8-4c8d-4e4f-a170-7119c0676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94F110-7AC5-41B2-BCD4-A648DA4DA272}">
  <ds:schemaRefs>
    <ds:schemaRef ds:uri="7a319a0d-b577-4cf3-a100-7bdbc5fb7041"/>
    <ds:schemaRef ds:uri="ff3aae91-80ad-40e1-87ae-46d62263ab8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197A3E-6CE5-4ED7-888E-0BF674C7534B}">
  <ds:schemaRefs>
    <ds:schemaRef ds:uri="7a319a0d-b577-4cf3-a100-7bdbc5fb7041"/>
    <ds:schemaRef ds:uri="ff3aae91-80ad-40e1-87ae-46d62263ab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3DAD6A-7622-4211-8317-CAE500454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Widescreen</PresentationFormat>
  <Paragraphs>111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Omnes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Payment Model</vt:lpstr>
      <vt:lpstr>Training Schedule Overview – Supporting Your Success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Marilise Hattingh</dc:creator>
  <cp:lastModifiedBy>Kelly Hurd</cp:lastModifiedBy>
  <cp:revision>4</cp:revision>
  <dcterms:created xsi:type="dcterms:W3CDTF">2023-03-17T11:35:53Z</dcterms:created>
  <dcterms:modified xsi:type="dcterms:W3CDTF">2025-07-09T18:40:34Z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0x010100B753959BA04C0E44A560C23372E0361F</vt:lpwstr>
  </property>
  <property fmtid="{D5CDD505-2E9C-101B-9397-08002B2CF9AE}" pid="3" name="MediaServiceImageTags">
    <vt:lpwstr/>
  </property>
</Properties>
</file>