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6"/>
  </p:sldMasterIdLst>
  <p:sldIdLst>
    <p:sldId id="256" r:id="rId7"/>
    <p:sldId id="257" r:id="rId8"/>
    <p:sldId id="258" r:id="rId9"/>
    <p:sldId id="259" r:id="rId10"/>
    <p:sldId id="260" r:id="rId11"/>
    <p:sldId id="266" r:id="rId12"/>
    <p:sldId id="267" r:id="rId13"/>
    <p:sldId id="268" r:id="rId14"/>
    <p:sldId id="261" r:id="rId15"/>
    <p:sldId id="262" r:id="rId16"/>
    <p:sldId id="271" r:id="rId17"/>
    <p:sldId id="269" r:id="rId18"/>
    <p:sldId id="270" r:id="rId19"/>
    <p:sldId id="265"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74" d="100"/>
          <a:sy n="74" d="100"/>
        </p:scale>
        <p:origin x="30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 Type="http://schemas.openxmlformats.org/officeDocument/2006/relationships/customXml" Target="../customXml/item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customXml" Target="../customXml/item1.xml"/><Relationship Id="rId6" Type="http://schemas.openxmlformats.org/officeDocument/2006/relationships/slideMaster" Target="slideMasters/slideMaster1.xml"/><Relationship Id="rId11" Type="http://schemas.openxmlformats.org/officeDocument/2006/relationships/slide" Target="slides/slide5.xml"/><Relationship Id="rId24" Type="http://schemas.openxmlformats.org/officeDocument/2006/relationships/tableStyles" Target="tableStyle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65C0AC-B59E-2384-B9AD-7CC897E7C1B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ACC1177-8FF9-7478-3FBC-F588BA394A5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C70EB831-B850-0DBA-37C5-02FD06EB359C}"/>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E55683B2-E27C-37BA-EF40-8BD534A8FEC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2634AF3-FCE7-E78C-3B4A-F3C4480C5BF0}"/>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31345496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31F0BD-FFCF-47B7-A83C-198FAFF4923C}"/>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9C78CE8-2E8D-1530-EB8D-CB1C5EADA77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4CD212B-2B89-FBB6-60E8-65B1B4F3BB70}"/>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F491E18E-0B51-EB00-DBE4-DDCA703BE6D5}"/>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74CB480-DEEF-C3FE-35FC-70B0848BB80B}"/>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23715522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68764C1-76AE-6092-9072-BA9E9F42CB7F}"/>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F3E045-988B-17F0-9E82-F3A548F8D1E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9E776079-3290-8645-569B-A91E3DCD58CB}"/>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E44B5913-D43B-EDD5-62A6-0560740AB1D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F395059-61CE-FF3F-B155-CC78757A06DB}"/>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32056949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880B9F-C490-63A2-BCD1-7B8F7C0B684F}"/>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898BC997-B741-3369-18F6-1AF8DC372EE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F19F31-223A-D3DF-06A2-03BA57C170C6}"/>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45061613-DAB2-1DB2-8E86-ED19CD51C81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2DD034E3-6C4C-5246-2F65-AE4E519B9AB5}"/>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23595025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C9681-8204-7AF7-8D46-082EA717A06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265FDDD8-7343-42A2-DD03-80749388F2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DE781B-2EF4-0372-9FCF-B003BC81A77E}"/>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F1CBFDB8-4C9F-EE65-2F4C-0A5074ECF06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3831ABE-BC3F-A52A-8284-EE4738779363}"/>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38579688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BDE86-D0E6-DD0F-172F-C2CB1CD7B07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E97E820-9FF0-0C9D-A65B-850A6BDB80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C961930A-40D3-2C89-D788-970FBCA8CE9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B2BD190F-1A42-0B8A-5A91-4A261050766A}"/>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6" name="Footer Placeholder 5">
            <a:extLst>
              <a:ext uri="{FF2B5EF4-FFF2-40B4-BE49-F238E27FC236}">
                <a16:creationId xmlns:a16="http://schemas.microsoft.com/office/drawing/2014/main" id="{A3247155-EB60-FE47-A5CB-3AB1EC5A96B1}"/>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BAF9FB-5D10-C839-8C20-3AEF2E1979CE}"/>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36377963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D3B65-5BB9-24E0-8EE9-AD635254458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F51DFA2-C9D1-F20B-8F51-BCA3EDEA534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EED9658-9EA9-4999-DDFE-4EF906C8512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7FC51CDA-B09B-98E9-8DFF-8B8BE92EB18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F67506A-F436-362A-CDB8-E31D0D67E2A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B36CE9EF-B388-F105-787D-98E3A3E6531B}"/>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8" name="Footer Placeholder 7">
            <a:extLst>
              <a:ext uri="{FF2B5EF4-FFF2-40B4-BE49-F238E27FC236}">
                <a16:creationId xmlns:a16="http://schemas.microsoft.com/office/drawing/2014/main" id="{B4609BF6-4363-9347-213C-8C1FA1B0F1F0}"/>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76B8FB4-C7DF-EDBC-8BEB-E06CCB6A4DB8}"/>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257174334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1094F6-BFD7-D1AC-E010-13A36D75547F}"/>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09CBC7BF-D504-62C6-0F42-F72FEA0241DE}"/>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4" name="Footer Placeholder 3">
            <a:extLst>
              <a:ext uri="{FF2B5EF4-FFF2-40B4-BE49-F238E27FC236}">
                <a16:creationId xmlns:a16="http://schemas.microsoft.com/office/drawing/2014/main" id="{08A2DA46-E2B0-B713-7B13-8ECD1AFD1AC0}"/>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69B518D4-F3F8-32C5-A4AE-5DD6E54BFA68}"/>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5838160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02DAB35-1113-64AB-86A2-0DE4ADD5FA5F}"/>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3" name="Footer Placeholder 2">
            <a:extLst>
              <a:ext uri="{FF2B5EF4-FFF2-40B4-BE49-F238E27FC236}">
                <a16:creationId xmlns:a16="http://schemas.microsoft.com/office/drawing/2014/main" id="{CD0AD742-3C8C-5463-3725-C5835D24E93E}"/>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5EC64091-8237-E8BA-D193-92125CA365B2}"/>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38493918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70091-1A8D-4CC6-4D02-222BF06EB82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F56016E7-7EE4-E85E-B5C5-F721654667D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36961895-7ECB-5687-7C67-D37C10F736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0CF19B-FE11-D100-C2FD-AE30B344EE4E}"/>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6" name="Footer Placeholder 5">
            <a:extLst>
              <a:ext uri="{FF2B5EF4-FFF2-40B4-BE49-F238E27FC236}">
                <a16:creationId xmlns:a16="http://schemas.microsoft.com/office/drawing/2014/main" id="{181DE924-33CA-DC5D-E4A5-15C478AC32B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27ADC7B-1591-E906-2A34-DE6A64DE6AE2}"/>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6328798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A6C6E4-09F5-7FE2-5492-61DE0885964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B78FBEC-8653-9D8E-7842-F8DF311603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B0638ED-AC0A-E241-EAB6-B91A641E984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3818EA-2571-D025-C017-DEF367CED910}"/>
              </a:ext>
            </a:extLst>
          </p:cNvPr>
          <p:cNvSpPr>
            <a:spLocks noGrp="1"/>
          </p:cNvSpPr>
          <p:nvPr>
            <p:ph type="dt" sz="half" idx="10"/>
          </p:nvPr>
        </p:nvSpPr>
        <p:spPr/>
        <p:txBody>
          <a:bodyPr/>
          <a:lstStyle/>
          <a:p>
            <a:fld id="{C80B112D-21E9-4638-877E-12D2DFBD3B0B}" type="datetimeFigureOut">
              <a:rPr lang="en-GB" smtClean="0"/>
              <a:t>25/11/2024</a:t>
            </a:fld>
            <a:endParaRPr lang="en-GB"/>
          </a:p>
        </p:txBody>
      </p:sp>
      <p:sp>
        <p:nvSpPr>
          <p:cNvPr id="6" name="Footer Placeholder 5">
            <a:extLst>
              <a:ext uri="{FF2B5EF4-FFF2-40B4-BE49-F238E27FC236}">
                <a16:creationId xmlns:a16="http://schemas.microsoft.com/office/drawing/2014/main" id="{6E3F6FC0-D902-65F4-E817-D43E1F2B7639}"/>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40176A7-A045-4999-9C60-142767BDC4CA}"/>
              </a:ext>
            </a:extLst>
          </p:cNvPr>
          <p:cNvSpPr>
            <a:spLocks noGrp="1"/>
          </p:cNvSpPr>
          <p:nvPr>
            <p:ph type="sldNum" sz="quarter" idx="12"/>
          </p:nvPr>
        </p:nvSpPr>
        <p:spPr/>
        <p:txBody>
          <a:bodyPr/>
          <a:lstStyle/>
          <a:p>
            <a:fld id="{15344D2D-2119-4538-A5B7-ED7C96B9A278}" type="slidenum">
              <a:rPr lang="en-GB" smtClean="0"/>
              <a:t>‹#›</a:t>
            </a:fld>
            <a:endParaRPr lang="en-GB"/>
          </a:p>
        </p:txBody>
      </p:sp>
    </p:spTree>
    <p:extLst>
      <p:ext uri="{BB962C8B-B14F-4D97-AF65-F5344CB8AC3E}">
        <p14:creationId xmlns:p14="http://schemas.microsoft.com/office/powerpoint/2010/main" val="63417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238AE79-75C7-6E00-849A-AB9E73CD6BB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71837025-16A3-0625-12D1-2A9EF7D9AE1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9CA8AB8-4780-5F05-D6FB-5C042AD973F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80B112D-21E9-4638-877E-12D2DFBD3B0B}" type="datetimeFigureOut">
              <a:rPr lang="en-GB" smtClean="0"/>
              <a:t>25/11/2024</a:t>
            </a:fld>
            <a:endParaRPr lang="en-GB"/>
          </a:p>
        </p:txBody>
      </p:sp>
      <p:sp>
        <p:nvSpPr>
          <p:cNvPr id="5" name="Footer Placeholder 4">
            <a:extLst>
              <a:ext uri="{FF2B5EF4-FFF2-40B4-BE49-F238E27FC236}">
                <a16:creationId xmlns:a16="http://schemas.microsoft.com/office/drawing/2014/main" id="{283C8590-5C0E-C82A-F2A2-EC87149A684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EF874A92-D84D-F1D6-DE23-31DD7FCBE80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344D2D-2119-4538-A5B7-ED7C96B9A278}" type="slidenum">
              <a:rPr lang="en-GB" smtClean="0"/>
              <a:t>‹#›</a:t>
            </a:fld>
            <a:endParaRPr lang="en-GB"/>
          </a:p>
        </p:txBody>
      </p:sp>
    </p:spTree>
    <p:extLst>
      <p:ext uri="{BB962C8B-B14F-4D97-AF65-F5344CB8AC3E}">
        <p14:creationId xmlns:p14="http://schemas.microsoft.com/office/powerpoint/2010/main" val="64095929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www.eastmidstenders.org/"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hyperlink" Target="https://www.eastmidstenders.org/" TargetMode="Externa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F7C15F-E767-4165-861E-DE0AA8D00403}"/>
              </a:ext>
            </a:extLst>
          </p:cNvPr>
          <p:cNvSpPr>
            <a:spLocks noGrp="1"/>
          </p:cNvSpPr>
          <p:nvPr>
            <p:ph type="ctrTitle"/>
          </p:nvPr>
        </p:nvSpPr>
        <p:spPr/>
        <p:txBody>
          <a:bodyPr>
            <a:normAutofit fontScale="90000"/>
          </a:bodyPr>
          <a:lstStyle/>
          <a:p>
            <a:r>
              <a:rPr lang="en-GB" b="1" dirty="0"/>
              <a:t>Step by Step guide for Completing a Tender response</a:t>
            </a:r>
          </a:p>
        </p:txBody>
      </p:sp>
      <p:sp>
        <p:nvSpPr>
          <p:cNvPr id="3" name="Subtitle 2">
            <a:extLst>
              <a:ext uri="{FF2B5EF4-FFF2-40B4-BE49-F238E27FC236}">
                <a16:creationId xmlns:a16="http://schemas.microsoft.com/office/drawing/2014/main" id="{C917821E-6811-F3D8-889C-B89F2F11B2FC}"/>
              </a:ext>
            </a:extLst>
          </p:cNvPr>
          <p:cNvSpPr>
            <a:spLocks noGrp="1"/>
          </p:cNvSpPr>
          <p:nvPr>
            <p:ph type="subTitle" idx="1"/>
          </p:nvPr>
        </p:nvSpPr>
        <p:spPr/>
        <p:txBody>
          <a:bodyPr/>
          <a:lstStyle/>
          <a:p>
            <a:r>
              <a:rPr lang="en-GB" dirty="0"/>
              <a:t>Emergency Hormonal Contraception Tender </a:t>
            </a:r>
          </a:p>
        </p:txBody>
      </p:sp>
    </p:spTree>
    <p:extLst>
      <p:ext uri="{BB962C8B-B14F-4D97-AF65-F5344CB8AC3E}">
        <p14:creationId xmlns:p14="http://schemas.microsoft.com/office/powerpoint/2010/main" val="27791524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004916-1795-8E34-CFFA-40079F7E8160}"/>
              </a:ext>
            </a:extLst>
          </p:cNvPr>
          <p:cNvSpPr>
            <a:spLocks noGrp="1"/>
          </p:cNvSpPr>
          <p:nvPr>
            <p:ph type="title"/>
          </p:nvPr>
        </p:nvSpPr>
        <p:spPr/>
        <p:txBody>
          <a:bodyPr/>
          <a:lstStyle/>
          <a:p>
            <a:r>
              <a:rPr lang="en-GB" b="1" dirty="0"/>
              <a:t>Completing the Third-party Processing Questionnaire </a:t>
            </a:r>
          </a:p>
        </p:txBody>
      </p:sp>
      <p:sp>
        <p:nvSpPr>
          <p:cNvPr id="3" name="Content Placeholder 2">
            <a:extLst>
              <a:ext uri="{FF2B5EF4-FFF2-40B4-BE49-F238E27FC236}">
                <a16:creationId xmlns:a16="http://schemas.microsoft.com/office/drawing/2014/main" id="{021024DE-91CC-33E5-BF9F-D8D70DAB7394}"/>
              </a:ext>
            </a:extLst>
          </p:cNvPr>
          <p:cNvSpPr>
            <a:spLocks noGrp="1"/>
          </p:cNvSpPr>
          <p:nvPr>
            <p:ph idx="1"/>
          </p:nvPr>
        </p:nvSpPr>
        <p:spPr>
          <a:xfrm>
            <a:off x="5504154" y="1825625"/>
            <a:ext cx="5849645" cy="4351338"/>
          </a:xfrm>
        </p:spPr>
        <p:txBody>
          <a:bodyPr/>
          <a:lstStyle/>
          <a:p>
            <a:r>
              <a:rPr lang="en-GB" dirty="0"/>
              <a:t>Complete the Third- party Processing Questionnaire </a:t>
            </a:r>
          </a:p>
          <a:p>
            <a:endParaRPr lang="en-GB" dirty="0"/>
          </a:p>
          <a:p>
            <a:endParaRPr lang="en-GB" dirty="0"/>
          </a:p>
          <a:p>
            <a:endParaRPr lang="en-GB" dirty="0"/>
          </a:p>
          <a:p>
            <a:endParaRPr lang="en-GB" dirty="0"/>
          </a:p>
          <a:p>
            <a:r>
              <a:rPr lang="en-GB" dirty="0"/>
              <a:t>Complete the 10+ questionnaire if you have over 10 staff in your pharmacy. (check) </a:t>
            </a:r>
          </a:p>
        </p:txBody>
      </p:sp>
      <p:pic>
        <p:nvPicPr>
          <p:cNvPr id="5" name="Picture 4">
            <a:extLst>
              <a:ext uri="{FF2B5EF4-FFF2-40B4-BE49-F238E27FC236}">
                <a16:creationId xmlns:a16="http://schemas.microsoft.com/office/drawing/2014/main" id="{15B96200-7564-C89F-8E66-31539633C4B7}"/>
              </a:ext>
            </a:extLst>
          </p:cNvPr>
          <p:cNvPicPr>
            <a:picLocks noChangeAspect="1"/>
          </p:cNvPicPr>
          <p:nvPr/>
        </p:nvPicPr>
        <p:blipFill rotWithShape="1">
          <a:blip r:embed="rId2"/>
          <a:srcRect l="16291" t="21330" r="61128" b="4276"/>
          <a:stretch/>
        </p:blipFill>
        <p:spPr>
          <a:xfrm>
            <a:off x="570271" y="1612260"/>
            <a:ext cx="2753032" cy="2723537"/>
          </a:xfrm>
          <a:prstGeom prst="rect">
            <a:avLst/>
          </a:prstGeom>
        </p:spPr>
      </p:pic>
      <p:pic>
        <p:nvPicPr>
          <p:cNvPr id="7" name="Picture 6">
            <a:extLst>
              <a:ext uri="{FF2B5EF4-FFF2-40B4-BE49-F238E27FC236}">
                <a16:creationId xmlns:a16="http://schemas.microsoft.com/office/drawing/2014/main" id="{FDE8CEB8-082F-04F4-BB61-35D352FBC269}"/>
              </a:ext>
            </a:extLst>
          </p:cNvPr>
          <p:cNvPicPr>
            <a:picLocks noChangeAspect="1"/>
          </p:cNvPicPr>
          <p:nvPr/>
        </p:nvPicPr>
        <p:blipFill rotWithShape="1">
          <a:blip r:embed="rId3"/>
          <a:srcRect l="15645" t="28313" r="60000" b="5350"/>
          <a:stretch/>
        </p:blipFill>
        <p:spPr>
          <a:xfrm>
            <a:off x="570271" y="4257368"/>
            <a:ext cx="2969342" cy="2428568"/>
          </a:xfrm>
          <a:prstGeom prst="rect">
            <a:avLst/>
          </a:prstGeom>
        </p:spPr>
      </p:pic>
    </p:spTree>
    <p:extLst>
      <p:ext uri="{BB962C8B-B14F-4D97-AF65-F5344CB8AC3E}">
        <p14:creationId xmlns:p14="http://schemas.microsoft.com/office/powerpoint/2010/main" val="2050854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11992E-B560-BE8A-1400-5CCF3B8CBA3B}"/>
              </a:ext>
            </a:extLst>
          </p:cNvPr>
          <p:cNvSpPr>
            <a:spLocks noGrp="1"/>
          </p:cNvSpPr>
          <p:nvPr>
            <p:ph type="title"/>
          </p:nvPr>
        </p:nvSpPr>
        <p:spPr/>
        <p:txBody>
          <a:bodyPr/>
          <a:lstStyle/>
          <a:p>
            <a:r>
              <a:rPr lang="en-GB" b="1" dirty="0"/>
              <a:t>Complete the Pharmacy Premises Delivering EHC Form </a:t>
            </a:r>
          </a:p>
        </p:txBody>
      </p:sp>
      <p:sp>
        <p:nvSpPr>
          <p:cNvPr id="3" name="Content Placeholder 2">
            <a:extLst>
              <a:ext uri="{FF2B5EF4-FFF2-40B4-BE49-F238E27FC236}">
                <a16:creationId xmlns:a16="http://schemas.microsoft.com/office/drawing/2014/main" id="{DC208D0A-83D2-9D1A-B7E8-DBF349970991}"/>
              </a:ext>
            </a:extLst>
          </p:cNvPr>
          <p:cNvSpPr>
            <a:spLocks noGrp="1"/>
          </p:cNvSpPr>
          <p:nvPr>
            <p:ph idx="1"/>
          </p:nvPr>
        </p:nvSpPr>
        <p:spPr>
          <a:xfrm>
            <a:off x="5974080" y="1825625"/>
            <a:ext cx="5379720" cy="4351338"/>
          </a:xfrm>
        </p:spPr>
        <p:txBody>
          <a:bodyPr/>
          <a:lstStyle/>
          <a:p>
            <a:r>
              <a:rPr lang="en-GB" dirty="0"/>
              <a:t>If you are a pharmacy with a number of branches, please complete the Pharmacy Premises Delivering EHC Form to indicate which specific pharmacies will be delivering the service. </a:t>
            </a:r>
          </a:p>
        </p:txBody>
      </p:sp>
      <p:pic>
        <p:nvPicPr>
          <p:cNvPr id="5" name="Picture 4">
            <a:extLst>
              <a:ext uri="{FF2B5EF4-FFF2-40B4-BE49-F238E27FC236}">
                <a16:creationId xmlns:a16="http://schemas.microsoft.com/office/drawing/2014/main" id="{7B5D0330-5546-608C-1D76-24B2CF7CD5EE}"/>
              </a:ext>
            </a:extLst>
          </p:cNvPr>
          <p:cNvPicPr>
            <a:picLocks noChangeAspect="1"/>
          </p:cNvPicPr>
          <p:nvPr/>
        </p:nvPicPr>
        <p:blipFill rotWithShape="1">
          <a:blip r:embed="rId2"/>
          <a:srcRect l="1125" t="10778" r="26250" b="62444"/>
          <a:stretch/>
        </p:blipFill>
        <p:spPr>
          <a:xfrm>
            <a:off x="83819" y="2156302"/>
            <a:ext cx="5933958" cy="2461418"/>
          </a:xfrm>
          <a:prstGeom prst="rect">
            <a:avLst/>
          </a:prstGeom>
        </p:spPr>
      </p:pic>
    </p:spTree>
    <p:extLst>
      <p:ext uri="{BB962C8B-B14F-4D97-AF65-F5344CB8AC3E}">
        <p14:creationId xmlns:p14="http://schemas.microsoft.com/office/powerpoint/2010/main" val="13806556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879AD5-9DDE-FFE5-CD24-D3EC9576DCD9}"/>
              </a:ext>
            </a:extLst>
          </p:cNvPr>
          <p:cNvSpPr>
            <a:spLocks noGrp="1"/>
          </p:cNvSpPr>
          <p:nvPr>
            <p:ph type="title"/>
          </p:nvPr>
        </p:nvSpPr>
        <p:spPr/>
        <p:txBody>
          <a:bodyPr/>
          <a:lstStyle/>
          <a:p>
            <a:r>
              <a:rPr lang="en-GB" b="1" dirty="0"/>
              <a:t>Response check list and Submit button </a:t>
            </a:r>
          </a:p>
        </p:txBody>
      </p:sp>
      <p:sp>
        <p:nvSpPr>
          <p:cNvPr id="3" name="Content Placeholder 2">
            <a:extLst>
              <a:ext uri="{FF2B5EF4-FFF2-40B4-BE49-F238E27FC236}">
                <a16:creationId xmlns:a16="http://schemas.microsoft.com/office/drawing/2014/main" id="{AC2C227E-F7BC-0B20-29E6-4374491E91F2}"/>
              </a:ext>
            </a:extLst>
          </p:cNvPr>
          <p:cNvSpPr>
            <a:spLocks noGrp="1"/>
          </p:cNvSpPr>
          <p:nvPr>
            <p:ph idx="1"/>
          </p:nvPr>
        </p:nvSpPr>
        <p:spPr>
          <a:xfrm>
            <a:off x="6241774" y="1825625"/>
            <a:ext cx="5112026" cy="4351338"/>
          </a:xfrm>
        </p:spPr>
        <p:txBody>
          <a:bodyPr/>
          <a:lstStyle/>
          <a:p>
            <a:r>
              <a:rPr lang="en-GB" sz="1800" b="0" i="0" u="none" strike="noStrike" baseline="0" dirty="0">
                <a:solidFill>
                  <a:srgbClr val="000000"/>
                </a:solidFill>
                <a:latin typeface="Arial" panose="020B0604020202020204" pitchFamily="34" charset="0"/>
              </a:rPr>
              <a:t>Only after all of the Check list tasks have been completed will a green </a:t>
            </a:r>
            <a:r>
              <a:rPr lang="en-GB" sz="1800" b="1" i="0" u="none" strike="noStrike" baseline="0" dirty="0">
                <a:solidFill>
                  <a:srgbClr val="000000"/>
                </a:solidFill>
                <a:latin typeface="Arial" panose="020B0604020202020204" pitchFamily="34" charset="0"/>
              </a:rPr>
              <a:t>Submit Response </a:t>
            </a:r>
            <a:r>
              <a:rPr lang="en-GB" sz="1800" b="0" i="0" u="none" strike="noStrike" baseline="0" dirty="0">
                <a:solidFill>
                  <a:srgbClr val="000000"/>
                </a:solidFill>
                <a:latin typeface="Arial" panose="020B0604020202020204" pitchFamily="34" charset="0"/>
              </a:rPr>
              <a:t>button appear. </a:t>
            </a:r>
          </a:p>
          <a:p>
            <a:endParaRPr lang="en-GB" sz="1800" dirty="0">
              <a:solidFill>
                <a:srgbClr val="000000"/>
              </a:solidFill>
              <a:latin typeface="Arial" panose="020B0604020202020204" pitchFamily="34" charset="0"/>
            </a:endParaRPr>
          </a:p>
          <a:p>
            <a:endParaRPr lang="en-GB" sz="1800" dirty="0">
              <a:solidFill>
                <a:srgbClr val="000000"/>
              </a:solidFill>
              <a:latin typeface="Arial" panose="020B0604020202020204" pitchFamily="34" charset="0"/>
            </a:endParaRPr>
          </a:p>
          <a:p>
            <a:endParaRPr lang="en-GB" sz="1800" dirty="0">
              <a:solidFill>
                <a:srgbClr val="000000"/>
              </a:solidFill>
              <a:latin typeface="Arial" panose="020B0604020202020204" pitchFamily="34" charset="0"/>
            </a:endParaRPr>
          </a:p>
          <a:p>
            <a:endParaRPr lang="en-GB" sz="1800" dirty="0">
              <a:solidFill>
                <a:srgbClr val="000000"/>
              </a:solidFill>
              <a:latin typeface="Arial" panose="020B0604020202020204" pitchFamily="34" charset="0"/>
            </a:endParaRPr>
          </a:p>
          <a:p>
            <a:endParaRPr lang="en-GB" sz="1800" dirty="0">
              <a:solidFill>
                <a:srgbClr val="000000"/>
              </a:solidFill>
              <a:latin typeface="Arial" panose="020B0604020202020204" pitchFamily="34" charset="0"/>
            </a:endParaRPr>
          </a:p>
          <a:p>
            <a:endParaRPr lang="en-GB" sz="180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You will be prompted to confirm. </a:t>
            </a:r>
            <a:endParaRPr lang="en-GB" dirty="0"/>
          </a:p>
        </p:txBody>
      </p:sp>
      <p:pic>
        <p:nvPicPr>
          <p:cNvPr id="5" name="Picture 4">
            <a:extLst>
              <a:ext uri="{FF2B5EF4-FFF2-40B4-BE49-F238E27FC236}">
                <a16:creationId xmlns:a16="http://schemas.microsoft.com/office/drawing/2014/main" id="{A09A335E-4884-EA9D-B892-E53A39A8850C}"/>
              </a:ext>
            </a:extLst>
          </p:cNvPr>
          <p:cNvPicPr>
            <a:picLocks noChangeAspect="1"/>
          </p:cNvPicPr>
          <p:nvPr/>
        </p:nvPicPr>
        <p:blipFill rotWithShape="1">
          <a:blip r:embed="rId2"/>
          <a:srcRect l="41826" t="62261" r="15391" b="12579"/>
          <a:stretch/>
        </p:blipFill>
        <p:spPr>
          <a:xfrm>
            <a:off x="111317" y="1690688"/>
            <a:ext cx="4655628" cy="3080095"/>
          </a:xfrm>
          <a:prstGeom prst="rect">
            <a:avLst/>
          </a:prstGeom>
        </p:spPr>
      </p:pic>
      <p:pic>
        <p:nvPicPr>
          <p:cNvPr id="7" name="Picture 6">
            <a:extLst>
              <a:ext uri="{FF2B5EF4-FFF2-40B4-BE49-F238E27FC236}">
                <a16:creationId xmlns:a16="http://schemas.microsoft.com/office/drawing/2014/main" id="{8D3669A8-4E7B-2EA7-29A0-D4FB72B6B166}"/>
              </a:ext>
            </a:extLst>
          </p:cNvPr>
          <p:cNvPicPr>
            <a:picLocks noChangeAspect="1"/>
          </p:cNvPicPr>
          <p:nvPr/>
        </p:nvPicPr>
        <p:blipFill rotWithShape="1">
          <a:blip r:embed="rId3"/>
          <a:srcRect l="32435" t="70841" r="12652" b="19072"/>
          <a:stretch/>
        </p:blipFill>
        <p:spPr>
          <a:xfrm>
            <a:off x="111317" y="5041127"/>
            <a:ext cx="5848498" cy="1208598"/>
          </a:xfrm>
          <a:prstGeom prst="rect">
            <a:avLst/>
          </a:prstGeom>
        </p:spPr>
      </p:pic>
    </p:spTree>
    <p:extLst>
      <p:ext uri="{BB962C8B-B14F-4D97-AF65-F5344CB8AC3E}">
        <p14:creationId xmlns:p14="http://schemas.microsoft.com/office/powerpoint/2010/main" val="38081050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B6F0D-F028-2EB6-1FC6-214B13140FD7}"/>
              </a:ext>
            </a:extLst>
          </p:cNvPr>
          <p:cNvSpPr>
            <a:spLocks noGrp="1"/>
          </p:cNvSpPr>
          <p:nvPr>
            <p:ph type="title"/>
          </p:nvPr>
        </p:nvSpPr>
        <p:spPr/>
        <p:txBody>
          <a:bodyPr/>
          <a:lstStyle/>
          <a:p>
            <a:r>
              <a:rPr lang="en-GB" b="1" dirty="0"/>
              <a:t>Editing response </a:t>
            </a:r>
          </a:p>
        </p:txBody>
      </p:sp>
      <p:sp>
        <p:nvSpPr>
          <p:cNvPr id="3" name="Content Placeholder 2">
            <a:extLst>
              <a:ext uri="{FF2B5EF4-FFF2-40B4-BE49-F238E27FC236}">
                <a16:creationId xmlns:a16="http://schemas.microsoft.com/office/drawing/2014/main" id="{BF9B3347-CE43-6707-8847-26978AD15822}"/>
              </a:ext>
            </a:extLst>
          </p:cNvPr>
          <p:cNvSpPr>
            <a:spLocks noGrp="1"/>
          </p:cNvSpPr>
          <p:nvPr>
            <p:ph idx="1"/>
          </p:nvPr>
        </p:nvSpPr>
        <p:spPr>
          <a:xfrm>
            <a:off x="6194066" y="1825625"/>
            <a:ext cx="5159734" cy="4351338"/>
          </a:xfrm>
        </p:spPr>
        <p:txBody>
          <a:bodyPr/>
          <a:lstStyle/>
          <a:p>
            <a:r>
              <a:rPr lang="en-GB" sz="1800" b="0" i="0" u="none" strike="noStrike" baseline="0" dirty="0">
                <a:solidFill>
                  <a:srgbClr val="000000"/>
                </a:solidFill>
                <a:latin typeface="Arial" panose="020B0604020202020204" pitchFamily="34" charset="0"/>
              </a:rPr>
              <a:t>You can change your mind at any point up until the deadline. </a:t>
            </a:r>
          </a:p>
          <a:p>
            <a:r>
              <a:rPr lang="en-GB" sz="1800" b="0" i="0" u="none" strike="noStrike" baseline="0" dirty="0">
                <a:solidFill>
                  <a:srgbClr val="000000"/>
                </a:solidFill>
                <a:latin typeface="Arial" panose="020B0604020202020204" pitchFamily="34" charset="0"/>
              </a:rPr>
              <a:t>If you want to amend your submission you can click on </a:t>
            </a:r>
            <a:r>
              <a:rPr lang="en-GB" sz="1800" b="1" i="0" u="none" strike="noStrike" baseline="0" dirty="0">
                <a:solidFill>
                  <a:srgbClr val="000000"/>
                </a:solidFill>
                <a:latin typeface="Arial" panose="020B0604020202020204" pitchFamily="34" charset="0"/>
              </a:rPr>
              <a:t>Change Response </a:t>
            </a:r>
            <a:r>
              <a:rPr lang="en-GB" sz="1800" b="0" i="0" u="none" strike="noStrike" baseline="0" dirty="0">
                <a:solidFill>
                  <a:srgbClr val="000000"/>
                </a:solidFill>
                <a:latin typeface="Arial" panose="020B0604020202020204" pitchFamily="34" charset="0"/>
              </a:rPr>
              <a:t>button. </a:t>
            </a:r>
          </a:p>
          <a:p>
            <a:r>
              <a:rPr lang="en-GB" sz="1800" b="0" i="0" u="none" strike="noStrike" baseline="0" dirty="0">
                <a:solidFill>
                  <a:srgbClr val="000000"/>
                </a:solidFill>
                <a:latin typeface="Arial" panose="020B0604020202020204" pitchFamily="34" charset="0"/>
              </a:rPr>
              <a:t>Note if you press Change response it removes the response from the system and </a:t>
            </a:r>
            <a:r>
              <a:rPr lang="en-GB" sz="1800" b="1" i="0" u="none" strike="noStrike" baseline="0" dirty="0">
                <a:solidFill>
                  <a:srgbClr val="000000"/>
                </a:solidFill>
                <a:latin typeface="Arial" panose="020B0604020202020204" pitchFamily="34" charset="0"/>
              </a:rPr>
              <a:t>you must press submit response again to submit a new version</a:t>
            </a:r>
            <a:r>
              <a:rPr lang="en-GB" sz="1800" b="0" i="0" u="none" strike="noStrike" baseline="0" dirty="0">
                <a:solidFill>
                  <a:srgbClr val="000000"/>
                </a:solidFill>
                <a:latin typeface="Arial" panose="020B0604020202020204" pitchFamily="34" charset="0"/>
              </a:rPr>
              <a:t>. </a:t>
            </a:r>
            <a:endParaRPr lang="en-GB" dirty="0"/>
          </a:p>
        </p:txBody>
      </p:sp>
      <p:pic>
        <p:nvPicPr>
          <p:cNvPr id="5" name="Picture 4">
            <a:extLst>
              <a:ext uri="{FF2B5EF4-FFF2-40B4-BE49-F238E27FC236}">
                <a16:creationId xmlns:a16="http://schemas.microsoft.com/office/drawing/2014/main" id="{CB5F48DA-7B92-FEEF-6C87-E3AAC01A46A0}"/>
              </a:ext>
            </a:extLst>
          </p:cNvPr>
          <p:cNvPicPr>
            <a:picLocks noChangeAspect="1"/>
          </p:cNvPicPr>
          <p:nvPr/>
        </p:nvPicPr>
        <p:blipFill rotWithShape="1">
          <a:blip r:embed="rId2"/>
          <a:srcRect l="44305" t="63304" r="31565" b="9102"/>
          <a:stretch/>
        </p:blipFill>
        <p:spPr>
          <a:xfrm>
            <a:off x="500931" y="1431234"/>
            <a:ext cx="4071068" cy="5237373"/>
          </a:xfrm>
          <a:prstGeom prst="rect">
            <a:avLst/>
          </a:prstGeom>
        </p:spPr>
      </p:pic>
    </p:spTree>
    <p:extLst>
      <p:ext uri="{BB962C8B-B14F-4D97-AF65-F5344CB8AC3E}">
        <p14:creationId xmlns:p14="http://schemas.microsoft.com/office/powerpoint/2010/main" val="287835582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E47EB4-0D87-F4DE-A460-7E205FB8BEEF}"/>
              </a:ext>
            </a:extLst>
          </p:cNvPr>
          <p:cNvSpPr>
            <a:spLocks noGrp="1"/>
          </p:cNvSpPr>
          <p:nvPr>
            <p:ph type="title"/>
          </p:nvPr>
        </p:nvSpPr>
        <p:spPr>
          <a:xfrm>
            <a:off x="838200" y="196449"/>
            <a:ext cx="10515600" cy="1325563"/>
          </a:xfrm>
        </p:spPr>
        <p:txBody>
          <a:bodyPr/>
          <a:lstStyle/>
          <a:p>
            <a:r>
              <a:rPr lang="en-GB" b="1" dirty="0"/>
              <a:t>What happens when you have submitted your application? </a:t>
            </a:r>
          </a:p>
        </p:txBody>
      </p:sp>
      <p:sp>
        <p:nvSpPr>
          <p:cNvPr id="3" name="Content Placeholder 2">
            <a:extLst>
              <a:ext uri="{FF2B5EF4-FFF2-40B4-BE49-F238E27FC236}">
                <a16:creationId xmlns:a16="http://schemas.microsoft.com/office/drawing/2014/main" id="{A94AF652-BE04-248B-F7F7-D4A92C2DF414}"/>
              </a:ext>
            </a:extLst>
          </p:cNvPr>
          <p:cNvSpPr>
            <a:spLocks noGrp="1"/>
          </p:cNvSpPr>
          <p:nvPr>
            <p:ph idx="1"/>
          </p:nvPr>
        </p:nvSpPr>
        <p:spPr>
          <a:xfrm>
            <a:off x="426129" y="1825625"/>
            <a:ext cx="11372294" cy="1603375"/>
          </a:xfrm>
        </p:spPr>
        <p:txBody>
          <a:bodyPr/>
          <a:lstStyle/>
          <a:p>
            <a:r>
              <a:rPr lang="en-GB" sz="1800" dirty="0">
                <a:effectLst/>
                <a:latin typeface="Arial" panose="020B0604020202020204" pitchFamily="34" charset="0"/>
                <a:ea typeface="Times New Roman" panose="02020603050405020304" pitchFamily="18" charset="0"/>
              </a:rPr>
              <a:t>The Council intends to award contracts to the Pharmacies that have satisfactorily completed the Questionnaire in full and where there are no grounds to exclude the Pharmacy.</a:t>
            </a:r>
          </a:p>
          <a:p>
            <a:r>
              <a:rPr lang="en-GB" sz="1800" dirty="0">
                <a:effectLst/>
                <a:latin typeface="Arial" panose="020B0604020202020204" pitchFamily="34" charset="0"/>
                <a:ea typeface="Times New Roman" panose="02020603050405020304" pitchFamily="18" charset="0"/>
              </a:rPr>
              <a:t>Once successful Pharmacies are selected to proceed to successful provider stage they will be notified of the outcome of the assessment by letter.  </a:t>
            </a:r>
          </a:p>
          <a:p>
            <a:endParaRPr lang="en-GB" dirty="0"/>
          </a:p>
        </p:txBody>
      </p:sp>
      <p:sp>
        <p:nvSpPr>
          <p:cNvPr id="4" name="Title 1">
            <a:extLst>
              <a:ext uri="{FF2B5EF4-FFF2-40B4-BE49-F238E27FC236}">
                <a16:creationId xmlns:a16="http://schemas.microsoft.com/office/drawing/2014/main" id="{1B7DEA70-93FE-C7AD-F8F1-A780E80E6FA2}"/>
              </a:ext>
            </a:extLst>
          </p:cNvPr>
          <p:cNvSpPr txBox="1">
            <a:spLocks/>
          </p:cNvSpPr>
          <p:nvPr/>
        </p:nvSpPr>
        <p:spPr>
          <a:xfrm>
            <a:off x="981721" y="2894638"/>
            <a:ext cx="10515600"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GB" b="1" dirty="0"/>
              <a:t>Successful Provider Stage </a:t>
            </a:r>
          </a:p>
        </p:txBody>
      </p:sp>
      <p:sp>
        <p:nvSpPr>
          <p:cNvPr id="5" name="Content Placeholder 2">
            <a:extLst>
              <a:ext uri="{FF2B5EF4-FFF2-40B4-BE49-F238E27FC236}">
                <a16:creationId xmlns:a16="http://schemas.microsoft.com/office/drawing/2014/main" id="{DFC57810-59D6-AFC5-FF96-B6078E4DE25A}"/>
              </a:ext>
            </a:extLst>
          </p:cNvPr>
          <p:cNvSpPr txBox="1">
            <a:spLocks/>
          </p:cNvSpPr>
          <p:nvPr/>
        </p:nvSpPr>
        <p:spPr>
          <a:xfrm>
            <a:off x="838200" y="4623972"/>
            <a:ext cx="10515600" cy="160337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dirty="0"/>
          </a:p>
        </p:txBody>
      </p:sp>
      <p:sp>
        <p:nvSpPr>
          <p:cNvPr id="7" name="TextBox 6">
            <a:extLst>
              <a:ext uri="{FF2B5EF4-FFF2-40B4-BE49-F238E27FC236}">
                <a16:creationId xmlns:a16="http://schemas.microsoft.com/office/drawing/2014/main" id="{0EFC675B-9611-90EF-7A9D-80C8BABF83EC}"/>
              </a:ext>
            </a:extLst>
          </p:cNvPr>
          <p:cNvSpPr txBox="1"/>
          <p:nvPr/>
        </p:nvSpPr>
        <p:spPr>
          <a:xfrm>
            <a:off x="306279" y="3900605"/>
            <a:ext cx="11611993" cy="2964914"/>
          </a:xfrm>
          <a:prstGeom prst="rect">
            <a:avLst/>
          </a:prstGeom>
          <a:noFill/>
        </p:spPr>
        <p:txBody>
          <a:bodyPr wrap="square">
            <a:spAutoFit/>
          </a:bodyPr>
          <a:lstStyle/>
          <a:p>
            <a:pPr marL="285750" indent="-285750" algn="just">
              <a:spcBef>
                <a:spcPts val="300"/>
              </a:spcBef>
              <a:spcAft>
                <a:spcPts val="800"/>
              </a:spcAft>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During this stage, the successful Pharmacies will work together with the Council to finalise any finer points of detail in preparation for signature of the contract.  </a:t>
            </a:r>
          </a:p>
          <a:p>
            <a:pPr marL="285750" indent="-28575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The contract is not subject to negotiation.  Drafting comments or legal mark-ups of the contract will not be accepted.  Certain specific details of the contract and its implementation may need to be finalised after selection of the successful Pharmacies. </a:t>
            </a:r>
            <a:endParaRPr lang="en-GB" dirty="0">
              <a:latin typeface="Arial" panose="020B0604020202020204" pitchFamily="34" charset="0"/>
              <a:ea typeface="Times New Roman" panose="02020603050405020304" pitchFamily="18" charset="0"/>
            </a:endParaRPr>
          </a:p>
          <a:p>
            <a:pPr marL="285750" indent="-285750">
              <a:buFont typeface="Arial" panose="020B0604020202020204" pitchFamily="34" charset="0"/>
              <a:buChar char="•"/>
            </a:pPr>
            <a:r>
              <a:rPr lang="en-GB" sz="1800" dirty="0">
                <a:effectLst/>
                <a:latin typeface="Arial" panose="020B0604020202020204" pitchFamily="34" charset="0"/>
                <a:ea typeface="Times New Roman" panose="02020603050405020304" pitchFamily="18" charset="0"/>
              </a:rPr>
              <a:t>Assuming a successful completion of the successful provider stage, the Council and the Pharmacy will enter into the contract.  Any award of the contract is conditional on the contract being approved in accordance with the Council’s internal procedures and approval to proceed.  The Council reserves the right not to award a contract to the successful Pharmacy or to any Pharmacy.</a:t>
            </a:r>
          </a:p>
          <a:p>
            <a:pPr marL="285750" indent="-285750">
              <a:buFont typeface="Arial" panose="020B0604020202020204" pitchFamily="34" charset="0"/>
              <a:buChar char="•"/>
            </a:pPr>
            <a:r>
              <a:rPr lang="en-GB" sz="1800">
                <a:effectLst/>
                <a:latin typeface="Arial" panose="020B0604020202020204" pitchFamily="34" charset="0"/>
                <a:ea typeface="Times New Roman" panose="02020603050405020304" pitchFamily="18" charset="0"/>
              </a:rPr>
              <a:t>Contracts </a:t>
            </a:r>
            <a:r>
              <a:rPr lang="en-GB" sz="1800" dirty="0">
                <a:effectLst/>
                <a:latin typeface="Arial" panose="020B0604020202020204" pitchFamily="34" charset="0"/>
                <a:ea typeface="Times New Roman" panose="02020603050405020304" pitchFamily="18" charset="0"/>
              </a:rPr>
              <a:t>should be concluded and signed /sealed by both Parties before delivery of the services commence</a:t>
            </a:r>
            <a:r>
              <a:rPr lang="en-GB" sz="1800">
                <a:effectLst/>
                <a:latin typeface="Arial" panose="020B0604020202020204" pitchFamily="34" charset="0"/>
                <a:ea typeface="Times New Roman" panose="02020603050405020304" pitchFamily="18" charset="0"/>
              </a:rPr>
              <a:t>. </a:t>
            </a:r>
            <a:endParaRPr lang="en-GB" sz="1800" dirty="0">
              <a:effectLst/>
              <a:latin typeface="Arial" panose="020B0604020202020204" pitchFamily="34" charset="0"/>
              <a:ea typeface="Times New Roman" panose="02020603050405020304" pitchFamily="18" charset="0"/>
            </a:endParaRPr>
          </a:p>
        </p:txBody>
      </p:sp>
    </p:spTree>
    <p:extLst>
      <p:ext uri="{BB962C8B-B14F-4D97-AF65-F5344CB8AC3E}">
        <p14:creationId xmlns:p14="http://schemas.microsoft.com/office/powerpoint/2010/main" val="17758161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0EF60-9D7D-1B04-D2EF-D2C61EE01F22}"/>
              </a:ext>
            </a:extLst>
          </p:cNvPr>
          <p:cNvSpPr>
            <a:spLocks noGrp="1"/>
          </p:cNvSpPr>
          <p:nvPr>
            <p:ph type="title"/>
          </p:nvPr>
        </p:nvSpPr>
        <p:spPr/>
        <p:txBody>
          <a:bodyPr/>
          <a:lstStyle/>
          <a:p>
            <a:r>
              <a:rPr lang="en-GB" dirty="0"/>
              <a:t>Register as a supplier </a:t>
            </a:r>
          </a:p>
        </p:txBody>
      </p:sp>
      <p:sp>
        <p:nvSpPr>
          <p:cNvPr id="3" name="Content Placeholder 2">
            <a:extLst>
              <a:ext uri="{FF2B5EF4-FFF2-40B4-BE49-F238E27FC236}">
                <a16:creationId xmlns:a16="http://schemas.microsoft.com/office/drawing/2014/main" id="{6034CF63-B9AC-07A9-B795-6D7FC7FA59CC}"/>
              </a:ext>
            </a:extLst>
          </p:cNvPr>
          <p:cNvSpPr>
            <a:spLocks noGrp="1"/>
          </p:cNvSpPr>
          <p:nvPr>
            <p:ph idx="1"/>
          </p:nvPr>
        </p:nvSpPr>
        <p:spPr>
          <a:xfrm>
            <a:off x="7639663" y="2327070"/>
            <a:ext cx="3832123" cy="4351338"/>
          </a:xfrm>
        </p:spPr>
        <p:txBody>
          <a:bodyPr/>
          <a:lstStyle/>
          <a:p>
            <a:r>
              <a:rPr lang="en-GB" sz="1800" b="0" i="0" u="none" strike="noStrike" baseline="0" dirty="0">
                <a:solidFill>
                  <a:srgbClr val="000000"/>
                </a:solidFill>
                <a:latin typeface="Arial" panose="020B0604020202020204" pitchFamily="34" charset="0"/>
              </a:rPr>
              <a:t>In order for you to submit a tender you will first need to create an account with the tendering portal. We use a system from </a:t>
            </a:r>
            <a:r>
              <a:rPr lang="en-GB" sz="1800" b="0" i="0" u="none" strike="noStrike" baseline="0" dirty="0" err="1">
                <a:solidFill>
                  <a:srgbClr val="000000"/>
                </a:solidFill>
                <a:latin typeface="Arial" panose="020B0604020202020204" pitchFamily="34" charset="0"/>
              </a:rPr>
              <a:t>Proactis</a:t>
            </a:r>
            <a:r>
              <a:rPr lang="en-GB" sz="1800" b="0" i="0" u="none" strike="noStrike" baseline="0" dirty="0">
                <a:solidFill>
                  <a:srgbClr val="000000"/>
                </a:solidFill>
                <a:latin typeface="Arial" panose="020B0604020202020204" pitchFamily="34" charset="0"/>
              </a:rPr>
              <a:t>. </a:t>
            </a:r>
          </a:p>
          <a:p>
            <a:r>
              <a:rPr lang="en-GB" sz="1800" b="0" i="0" u="none" strike="noStrike" baseline="0" dirty="0">
                <a:solidFill>
                  <a:srgbClr val="000000"/>
                </a:solidFill>
                <a:latin typeface="Arial" panose="020B0604020202020204" pitchFamily="34" charset="0"/>
              </a:rPr>
              <a:t>To register for a </a:t>
            </a:r>
            <a:r>
              <a:rPr lang="en-GB" sz="1800" b="1" i="0" u="none" strike="noStrike" baseline="0" dirty="0">
                <a:solidFill>
                  <a:srgbClr val="000000"/>
                </a:solidFill>
                <a:latin typeface="Arial" panose="020B0604020202020204" pitchFamily="34" charset="0"/>
              </a:rPr>
              <a:t>free account</a:t>
            </a:r>
            <a:r>
              <a:rPr lang="en-GB" sz="1800" b="0" i="0" u="none" strike="noStrike" baseline="0" dirty="0">
                <a:solidFill>
                  <a:srgbClr val="000000"/>
                </a:solidFill>
                <a:latin typeface="Arial" panose="020B0604020202020204" pitchFamily="34" charset="0"/>
              </a:rPr>
              <a:t>, you will need to provide some basic details about you and the type of tenders you are interested in. </a:t>
            </a:r>
            <a:endParaRPr lang="en-GB" sz="1800" dirty="0">
              <a:latin typeface="Arial" panose="020B0604020202020204" pitchFamily="34" charset="0"/>
              <a:ea typeface="Times New Roman" panose="02020603050405020304" pitchFamily="18" charset="0"/>
            </a:endParaRPr>
          </a:p>
          <a:p>
            <a:r>
              <a:rPr lang="en-GB" sz="1800" dirty="0">
                <a:effectLst/>
                <a:latin typeface="Arial" panose="020B0604020202020204" pitchFamily="34" charset="0"/>
                <a:ea typeface="Times New Roman" panose="02020603050405020304" pitchFamily="18" charset="0"/>
              </a:rPr>
              <a:t>You should therefore register as a supplier on </a:t>
            </a:r>
            <a:r>
              <a:rPr lang="en-GB" sz="1800" u="sng" dirty="0">
                <a:solidFill>
                  <a:srgbClr val="0000FF"/>
                </a:solidFill>
                <a:effectLst/>
                <a:latin typeface="Arial" panose="020B0604020202020204" pitchFamily="34" charset="0"/>
                <a:ea typeface="Times New Roman" panose="02020603050405020304" pitchFamily="18" charset="0"/>
                <a:cs typeface="Times New Roman" panose="02020603050405020304" pitchFamily="18" charset="0"/>
                <a:hlinkClick r:id="rId2"/>
              </a:rPr>
              <a:t>www.eastmidstenders.org</a:t>
            </a:r>
            <a:endParaRPr lang="en-GB" dirty="0"/>
          </a:p>
        </p:txBody>
      </p:sp>
      <p:pic>
        <p:nvPicPr>
          <p:cNvPr id="5" name="Picture 4">
            <a:extLst>
              <a:ext uri="{FF2B5EF4-FFF2-40B4-BE49-F238E27FC236}">
                <a16:creationId xmlns:a16="http://schemas.microsoft.com/office/drawing/2014/main" id="{2EFF40A5-F0C7-E00C-8C92-0FCA9643BAF0}"/>
              </a:ext>
            </a:extLst>
          </p:cNvPr>
          <p:cNvPicPr>
            <a:picLocks noChangeAspect="1"/>
          </p:cNvPicPr>
          <p:nvPr/>
        </p:nvPicPr>
        <p:blipFill rotWithShape="1">
          <a:blip r:embed="rId3"/>
          <a:srcRect l="5325" t="17030" r="55450" b="8288"/>
          <a:stretch/>
        </p:blipFill>
        <p:spPr>
          <a:xfrm>
            <a:off x="76925" y="2691237"/>
            <a:ext cx="6649688" cy="3801638"/>
          </a:xfrm>
          <a:prstGeom prst="rect">
            <a:avLst/>
          </a:prstGeom>
        </p:spPr>
      </p:pic>
      <p:cxnSp>
        <p:nvCxnSpPr>
          <p:cNvPr id="8" name="Straight Arrow Connector 7">
            <a:extLst>
              <a:ext uri="{FF2B5EF4-FFF2-40B4-BE49-F238E27FC236}">
                <a16:creationId xmlns:a16="http://schemas.microsoft.com/office/drawing/2014/main" id="{389F7DF6-193A-DFD3-1CFE-4D658F8527AF}"/>
              </a:ext>
            </a:extLst>
          </p:cNvPr>
          <p:cNvCxnSpPr>
            <a:cxnSpLocks/>
          </p:cNvCxnSpPr>
          <p:nvPr/>
        </p:nvCxnSpPr>
        <p:spPr>
          <a:xfrm flipH="1">
            <a:off x="1956619" y="2823099"/>
            <a:ext cx="5420725" cy="3381056"/>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603800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0F22F0-5EBD-2DA6-C918-43B4414FB9EA}"/>
              </a:ext>
            </a:extLst>
          </p:cNvPr>
          <p:cNvSpPr>
            <a:spLocks noGrp="1"/>
          </p:cNvSpPr>
          <p:nvPr>
            <p:ph type="title"/>
          </p:nvPr>
        </p:nvSpPr>
        <p:spPr/>
        <p:txBody>
          <a:bodyPr/>
          <a:lstStyle/>
          <a:p>
            <a:r>
              <a:rPr lang="en-GB" dirty="0"/>
              <a:t>Expressing an interest in the EHC contract </a:t>
            </a:r>
          </a:p>
        </p:txBody>
      </p:sp>
      <p:sp>
        <p:nvSpPr>
          <p:cNvPr id="3" name="Content Placeholder 2">
            <a:extLst>
              <a:ext uri="{FF2B5EF4-FFF2-40B4-BE49-F238E27FC236}">
                <a16:creationId xmlns:a16="http://schemas.microsoft.com/office/drawing/2014/main" id="{ACBE9734-FA86-9F6A-D292-443F7772FB86}"/>
              </a:ext>
            </a:extLst>
          </p:cNvPr>
          <p:cNvSpPr>
            <a:spLocks noGrp="1"/>
          </p:cNvSpPr>
          <p:nvPr>
            <p:ph idx="1"/>
          </p:nvPr>
        </p:nvSpPr>
        <p:spPr>
          <a:xfrm>
            <a:off x="5992426" y="1825625"/>
            <a:ext cx="5361373" cy="4351338"/>
          </a:xfrm>
        </p:spPr>
        <p:txBody>
          <a:bodyPr/>
          <a:lstStyle/>
          <a:p>
            <a:r>
              <a:rPr lang="en-GB" dirty="0"/>
              <a:t>Click here to access East </a:t>
            </a:r>
            <a:r>
              <a:rPr lang="en-GB" dirty="0" err="1"/>
              <a:t>Mids</a:t>
            </a:r>
            <a:r>
              <a:rPr lang="en-GB" dirty="0"/>
              <a:t> Tenders </a:t>
            </a:r>
            <a:r>
              <a:rPr lang="en-GB" dirty="0">
                <a:hlinkClick r:id="rId2"/>
              </a:rPr>
              <a:t>East Midlands Procurement Portal – Home</a:t>
            </a:r>
            <a:endParaRPr lang="en-GB" dirty="0"/>
          </a:p>
          <a:p>
            <a:r>
              <a:rPr lang="en-GB" dirty="0"/>
              <a:t>Click View opportunities </a:t>
            </a:r>
          </a:p>
          <a:p>
            <a:endParaRPr lang="en-GB" dirty="0"/>
          </a:p>
          <a:p>
            <a:endParaRPr lang="en-GB" dirty="0"/>
          </a:p>
          <a:p>
            <a:r>
              <a:rPr lang="en-GB" dirty="0"/>
              <a:t>Search for (add details of the tender – </a:t>
            </a:r>
            <a:r>
              <a:rPr lang="en-GB" dirty="0" err="1"/>
              <a:t>i.e</a:t>
            </a:r>
            <a:r>
              <a:rPr lang="en-GB" dirty="0"/>
              <a:t> what to search for </a:t>
            </a:r>
          </a:p>
        </p:txBody>
      </p:sp>
      <p:pic>
        <p:nvPicPr>
          <p:cNvPr id="7" name="Picture 6">
            <a:extLst>
              <a:ext uri="{FF2B5EF4-FFF2-40B4-BE49-F238E27FC236}">
                <a16:creationId xmlns:a16="http://schemas.microsoft.com/office/drawing/2014/main" id="{397A1C41-B5E4-83F0-1541-86B730737004}"/>
              </a:ext>
            </a:extLst>
          </p:cNvPr>
          <p:cNvPicPr>
            <a:picLocks noChangeAspect="1"/>
          </p:cNvPicPr>
          <p:nvPr/>
        </p:nvPicPr>
        <p:blipFill rotWithShape="1">
          <a:blip r:embed="rId3"/>
          <a:srcRect l="5323" t="17839" r="59597" b="6694"/>
          <a:stretch/>
        </p:blipFill>
        <p:spPr>
          <a:xfrm>
            <a:off x="501445" y="1592826"/>
            <a:ext cx="4277032" cy="2762864"/>
          </a:xfrm>
          <a:prstGeom prst="rect">
            <a:avLst/>
          </a:prstGeom>
        </p:spPr>
      </p:pic>
      <p:cxnSp>
        <p:nvCxnSpPr>
          <p:cNvPr id="8" name="Straight Arrow Connector 7">
            <a:extLst>
              <a:ext uri="{FF2B5EF4-FFF2-40B4-BE49-F238E27FC236}">
                <a16:creationId xmlns:a16="http://schemas.microsoft.com/office/drawing/2014/main" id="{3A3CC44A-E14D-5D09-76FC-18C8C522B905}"/>
              </a:ext>
            </a:extLst>
          </p:cNvPr>
          <p:cNvCxnSpPr>
            <a:cxnSpLocks/>
          </p:cNvCxnSpPr>
          <p:nvPr/>
        </p:nvCxnSpPr>
        <p:spPr>
          <a:xfrm flipH="1" flipV="1">
            <a:off x="3893574" y="1825625"/>
            <a:ext cx="2005781" cy="1428852"/>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85782E72-2D2D-C809-6288-2C40531AF7B3}"/>
              </a:ext>
            </a:extLst>
          </p:cNvPr>
          <p:cNvPicPr>
            <a:picLocks noChangeAspect="1"/>
          </p:cNvPicPr>
          <p:nvPr/>
        </p:nvPicPr>
        <p:blipFill rotWithShape="1">
          <a:blip r:embed="rId4"/>
          <a:srcRect t="18645" r="54355" b="5888"/>
          <a:stretch/>
        </p:blipFill>
        <p:spPr>
          <a:xfrm>
            <a:off x="314632" y="4475316"/>
            <a:ext cx="4463845" cy="2216149"/>
          </a:xfrm>
          <a:prstGeom prst="rect">
            <a:avLst/>
          </a:prstGeom>
        </p:spPr>
      </p:pic>
    </p:spTree>
    <p:extLst>
      <p:ext uri="{BB962C8B-B14F-4D97-AF65-F5344CB8AC3E}">
        <p14:creationId xmlns:p14="http://schemas.microsoft.com/office/powerpoint/2010/main" val="6958568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1373728-1C27-7CFD-E304-4E944026D724}"/>
              </a:ext>
            </a:extLst>
          </p:cNvPr>
          <p:cNvSpPr>
            <a:spLocks noGrp="1"/>
          </p:cNvSpPr>
          <p:nvPr>
            <p:ph type="title"/>
          </p:nvPr>
        </p:nvSpPr>
        <p:spPr/>
        <p:txBody>
          <a:bodyPr/>
          <a:lstStyle/>
          <a:p>
            <a:r>
              <a:rPr lang="en-GB" b="1" dirty="0"/>
              <a:t>Registering an Interest</a:t>
            </a:r>
          </a:p>
        </p:txBody>
      </p:sp>
      <p:sp>
        <p:nvSpPr>
          <p:cNvPr id="3" name="Content Placeholder 2">
            <a:extLst>
              <a:ext uri="{FF2B5EF4-FFF2-40B4-BE49-F238E27FC236}">
                <a16:creationId xmlns:a16="http://schemas.microsoft.com/office/drawing/2014/main" id="{D7FCA214-BF63-CB42-49E8-3E3F93C68BA2}"/>
              </a:ext>
            </a:extLst>
          </p:cNvPr>
          <p:cNvSpPr>
            <a:spLocks noGrp="1"/>
          </p:cNvSpPr>
          <p:nvPr>
            <p:ph sz="half" idx="1"/>
          </p:nvPr>
        </p:nvSpPr>
        <p:spPr>
          <a:xfrm>
            <a:off x="6489291" y="2010183"/>
            <a:ext cx="5181600" cy="4351338"/>
          </a:xfrm>
        </p:spPr>
        <p:txBody>
          <a:bodyPr>
            <a:normAutofit/>
          </a:bodyPr>
          <a:lstStyle/>
          <a:p>
            <a:r>
              <a:rPr lang="en-GB" sz="2400" dirty="0"/>
              <a:t>Ensure that that you registered as a supplier and logged in </a:t>
            </a:r>
          </a:p>
          <a:p>
            <a:r>
              <a:rPr lang="en-GB" sz="2400" dirty="0"/>
              <a:t>Click here to log in and register interest in this opportunity </a:t>
            </a:r>
          </a:p>
          <a:p>
            <a:r>
              <a:rPr lang="en-GB" sz="2400" b="0" i="0" u="none" strike="noStrike" baseline="0" dirty="0">
                <a:solidFill>
                  <a:srgbClr val="000000"/>
                </a:solidFill>
              </a:rPr>
              <a:t>Registering interest automatically adds the project into your “Activities” area. It also confirms by email your registration and there will be a Pop up window showing a link to the tender. You can access the tender from any of these links. </a:t>
            </a:r>
            <a:endParaRPr lang="en-GB" sz="2400" dirty="0"/>
          </a:p>
        </p:txBody>
      </p:sp>
      <p:pic>
        <p:nvPicPr>
          <p:cNvPr id="5" name="Picture 4">
            <a:extLst>
              <a:ext uri="{FF2B5EF4-FFF2-40B4-BE49-F238E27FC236}">
                <a16:creationId xmlns:a16="http://schemas.microsoft.com/office/drawing/2014/main" id="{83210629-12BE-3C78-30F0-8BE9203EB919}"/>
              </a:ext>
            </a:extLst>
          </p:cNvPr>
          <p:cNvPicPr>
            <a:picLocks noChangeAspect="1"/>
          </p:cNvPicPr>
          <p:nvPr/>
        </p:nvPicPr>
        <p:blipFill rotWithShape="1">
          <a:blip r:embed="rId2"/>
          <a:srcRect t="12468" r="53306" b="16093"/>
          <a:stretch/>
        </p:blipFill>
        <p:spPr>
          <a:xfrm>
            <a:off x="382230" y="2220558"/>
            <a:ext cx="5692877" cy="2615380"/>
          </a:xfrm>
          <a:prstGeom prst="rect">
            <a:avLst/>
          </a:prstGeom>
        </p:spPr>
      </p:pic>
      <p:cxnSp>
        <p:nvCxnSpPr>
          <p:cNvPr id="6" name="Straight Arrow Connector 5">
            <a:extLst>
              <a:ext uri="{FF2B5EF4-FFF2-40B4-BE49-F238E27FC236}">
                <a16:creationId xmlns:a16="http://schemas.microsoft.com/office/drawing/2014/main" id="{52173E0A-FB7C-3242-0DBE-BAFBD7CED26F}"/>
              </a:ext>
            </a:extLst>
          </p:cNvPr>
          <p:cNvCxnSpPr>
            <a:cxnSpLocks/>
          </p:cNvCxnSpPr>
          <p:nvPr/>
        </p:nvCxnSpPr>
        <p:spPr>
          <a:xfrm flipH="1">
            <a:off x="4764947" y="3153696"/>
            <a:ext cx="1724344" cy="109621"/>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1005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20CA5-A498-5A58-7C26-6739E6426141}"/>
              </a:ext>
            </a:extLst>
          </p:cNvPr>
          <p:cNvSpPr>
            <a:spLocks noGrp="1"/>
          </p:cNvSpPr>
          <p:nvPr>
            <p:ph type="title"/>
          </p:nvPr>
        </p:nvSpPr>
        <p:spPr/>
        <p:txBody>
          <a:bodyPr/>
          <a:lstStyle/>
          <a:p>
            <a:r>
              <a:rPr lang="en-GB" b="1" dirty="0"/>
              <a:t>My Activities list</a:t>
            </a:r>
          </a:p>
        </p:txBody>
      </p:sp>
      <p:sp>
        <p:nvSpPr>
          <p:cNvPr id="3" name="Content Placeholder 2">
            <a:extLst>
              <a:ext uri="{FF2B5EF4-FFF2-40B4-BE49-F238E27FC236}">
                <a16:creationId xmlns:a16="http://schemas.microsoft.com/office/drawing/2014/main" id="{A0F2F40C-D90E-AD27-2624-0CCC8D6CDDB7}"/>
              </a:ext>
            </a:extLst>
          </p:cNvPr>
          <p:cNvSpPr>
            <a:spLocks noGrp="1"/>
          </p:cNvSpPr>
          <p:nvPr>
            <p:ph idx="1"/>
          </p:nvPr>
        </p:nvSpPr>
        <p:spPr>
          <a:xfrm>
            <a:off x="6744748" y="1825625"/>
            <a:ext cx="4609051" cy="4351338"/>
          </a:xfrm>
        </p:spPr>
        <p:txBody>
          <a:bodyPr/>
          <a:lstStyle/>
          <a:p>
            <a:r>
              <a:rPr lang="en-GB" sz="1800" b="0" i="0" u="none" strike="noStrike" baseline="0" dirty="0">
                <a:solidFill>
                  <a:srgbClr val="000000"/>
                </a:solidFill>
                <a:latin typeface="Arial" panose="020B0604020202020204" pitchFamily="34" charset="0"/>
              </a:rPr>
              <a:t>Once you have registered / expressed an interest in a tender, the tender will appear in the ‘My Activities’ tab which can be found in the top tool bar. </a:t>
            </a:r>
          </a:p>
          <a:p>
            <a:r>
              <a:rPr lang="en-GB" sz="1800" b="0" i="0" u="none" strike="noStrike" baseline="0" dirty="0">
                <a:solidFill>
                  <a:srgbClr val="000000"/>
                </a:solidFill>
                <a:latin typeface="Arial" panose="020B0604020202020204" pitchFamily="34" charset="0"/>
              </a:rPr>
              <a:t>The saved tender will always appear in the ‘My activities’ tab and this is where you should go to access it. From the ‘My Activities‘ tab the tender link will take you to the tender event list. </a:t>
            </a:r>
            <a:endParaRPr lang="en-GB" dirty="0"/>
          </a:p>
        </p:txBody>
      </p:sp>
      <p:pic>
        <p:nvPicPr>
          <p:cNvPr id="5" name="Picture 4">
            <a:extLst>
              <a:ext uri="{FF2B5EF4-FFF2-40B4-BE49-F238E27FC236}">
                <a16:creationId xmlns:a16="http://schemas.microsoft.com/office/drawing/2014/main" id="{719846C1-7230-E5DB-6443-44A39B37166B}"/>
              </a:ext>
            </a:extLst>
          </p:cNvPr>
          <p:cNvPicPr>
            <a:picLocks noChangeAspect="1"/>
          </p:cNvPicPr>
          <p:nvPr/>
        </p:nvPicPr>
        <p:blipFill rotWithShape="1">
          <a:blip r:embed="rId2"/>
          <a:srcRect l="32113" t="55258" r="11907" b="7963"/>
          <a:stretch/>
        </p:blipFill>
        <p:spPr>
          <a:xfrm>
            <a:off x="168644" y="1690688"/>
            <a:ext cx="6372520" cy="4710199"/>
          </a:xfrm>
          <a:prstGeom prst="rect">
            <a:avLst/>
          </a:prstGeom>
        </p:spPr>
      </p:pic>
    </p:spTree>
    <p:extLst>
      <p:ext uri="{BB962C8B-B14F-4D97-AF65-F5344CB8AC3E}">
        <p14:creationId xmlns:p14="http://schemas.microsoft.com/office/powerpoint/2010/main" val="12685574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B1CB9B-5866-D350-BFFC-225A5F1F8872}"/>
              </a:ext>
            </a:extLst>
          </p:cNvPr>
          <p:cNvSpPr>
            <a:spLocks noGrp="1"/>
          </p:cNvSpPr>
          <p:nvPr>
            <p:ph type="title"/>
          </p:nvPr>
        </p:nvSpPr>
        <p:spPr/>
        <p:txBody>
          <a:bodyPr/>
          <a:lstStyle/>
          <a:p>
            <a:r>
              <a:rPr lang="en-GB" b="1" dirty="0"/>
              <a:t>Tender Event list </a:t>
            </a:r>
          </a:p>
        </p:txBody>
      </p:sp>
      <p:sp>
        <p:nvSpPr>
          <p:cNvPr id="3" name="Content Placeholder 2">
            <a:extLst>
              <a:ext uri="{FF2B5EF4-FFF2-40B4-BE49-F238E27FC236}">
                <a16:creationId xmlns:a16="http://schemas.microsoft.com/office/drawing/2014/main" id="{425B148F-D2A0-87BB-A2AE-E576424F885C}"/>
              </a:ext>
            </a:extLst>
          </p:cNvPr>
          <p:cNvSpPr>
            <a:spLocks noGrp="1"/>
          </p:cNvSpPr>
          <p:nvPr>
            <p:ph idx="1"/>
          </p:nvPr>
        </p:nvSpPr>
        <p:spPr>
          <a:xfrm>
            <a:off x="7758260" y="1825625"/>
            <a:ext cx="3595540" cy="4351338"/>
          </a:xfrm>
        </p:spPr>
        <p:txBody>
          <a:bodyPr/>
          <a:lstStyle/>
          <a:p>
            <a:r>
              <a:rPr lang="en-GB" sz="1800" b="0" i="0" u="none" strike="noStrike" baseline="0" dirty="0">
                <a:solidFill>
                  <a:srgbClr val="000000"/>
                </a:solidFill>
                <a:latin typeface="Arial" panose="020B0604020202020204" pitchFamily="34" charset="0"/>
              </a:rPr>
              <a:t>Clicking </a:t>
            </a:r>
            <a:r>
              <a:rPr lang="en-GB" sz="1800" b="1" i="0" u="none" strike="noStrike" baseline="0" dirty="0">
                <a:solidFill>
                  <a:srgbClr val="000000"/>
                </a:solidFill>
                <a:latin typeface="Arial" panose="020B0604020202020204" pitchFamily="34" charset="0"/>
              </a:rPr>
              <a:t>Open </a:t>
            </a:r>
            <a:r>
              <a:rPr lang="en-GB" sz="1800" b="0" i="0" u="none" strike="noStrike" baseline="0" dirty="0">
                <a:solidFill>
                  <a:srgbClr val="000000"/>
                </a:solidFill>
                <a:latin typeface="Arial" panose="020B0604020202020204" pitchFamily="34" charset="0"/>
              </a:rPr>
              <a:t>will take you to the main tender Summary page for the opportunity. From this Summary page you can view and read any relevant documents and the terms and conditions </a:t>
            </a:r>
            <a:endParaRPr lang="en-GB" dirty="0"/>
          </a:p>
        </p:txBody>
      </p:sp>
      <p:pic>
        <p:nvPicPr>
          <p:cNvPr id="5" name="Picture 4">
            <a:extLst>
              <a:ext uri="{FF2B5EF4-FFF2-40B4-BE49-F238E27FC236}">
                <a16:creationId xmlns:a16="http://schemas.microsoft.com/office/drawing/2014/main" id="{93904CB1-7368-FF32-9815-7C1788FEBDAD}"/>
              </a:ext>
            </a:extLst>
          </p:cNvPr>
          <p:cNvPicPr>
            <a:picLocks noChangeAspect="1"/>
          </p:cNvPicPr>
          <p:nvPr/>
        </p:nvPicPr>
        <p:blipFill rotWithShape="1">
          <a:blip r:embed="rId2"/>
          <a:srcRect l="32577" t="61993" r="17009" b="25223"/>
          <a:stretch/>
        </p:blipFill>
        <p:spPr>
          <a:xfrm>
            <a:off x="94267" y="1690688"/>
            <a:ext cx="6861722" cy="1957485"/>
          </a:xfrm>
          <a:prstGeom prst="rect">
            <a:avLst/>
          </a:prstGeom>
        </p:spPr>
      </p:pic>
    </p:spTree>
    <p:extLst>
      <p:ext uri="{BB962C8B-B14F-4D97-AF65-F5344CB8AC3E}">
        <p14:creationId xmlns:p14="http://schemas.microsoft.com/office/powerpoint/2010/main" val="17026226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3D535-6F29-C496-B841-A82034939E07}"/>
              </a:ext>
            </a:extLst>
          </p:cNvPr>
          <p:cNvSpPr>
            <a:spLocks noGrp="1"/>
          </p:cNvSpPr>
          <p:nvPr>
            <p:ph type="title"/>
          </p:nvPr>
        </p:nvSpPr>
        <p:spPr/>
        <p:txBody>
          <a:bodyPr/>
          <a:lstStyle/>
          <a:p>
            <a:r>
              <a:rPr lang="en-GB" b="1" dirty="0"/>
              <a:t>Tender Summary page </a:t>
            </a:r>
          </a:p>
        </p:txBody>
      </p:sp>
      <p:sp>
        <p:nvSpPr>
          <p:cNvPr id="3" name="Content Placeholder 2">
            <a:extLst>
              <a:ext uri="{FF2B5EF4-FFF2-40B4-BE49-F238E27FC236}">
                <a16:creationId xmlns:a16="http://schemas.microsoft.com/office/drawing/2014/main" id="{16EFD735-0C4C-87F2-3BE7-14423C09EE0E}"/>
              </a:ext>
            </a:extLst>
          </p:cNvPr>
          <p:cNvSpPr>
            <a:spLocks noGrp="1"/>
          </p:cNvSpPr>
          <p:nvPr>
            <p:ph idx="1"/>
          </p:nvPr>
        </p:nvSpPr>
        <p:spPr>
          <a:xfrm>
            <a:off x="6900420" y="1825625"/>
            <a:ext cx="4453379" cy="4351338"/>
          </a:xfrm>
        </p:spPr>
        <p:txBody>
          <a:bodyPr/>
          <a:lstStyle/>
          <a:p>
            <a:r>
              <a:rPr lang="en-GB" sz="1800" b="0" i="0" u="none" strike="noStrike" baseline="0" dirty="0">
                <a:solidFill>
                  <a:srgbClr val="000000"/>
                </a:solidFill>
                <a:latin typeface="Arial" panose="020B0604020202020204" pitchFamily="34" charset="0"/>
              </a:rPr>
              <a:t>This screen shows a READ ONLY view of the tender. You can download and read associated documents without committing to starting your response. </a:t>
            </a:r>
          </a:p>
          <a:p>
            <a:r>
              <a:rPr lang="en-GB" sz="1800" b="0" i="0" u="none" strike="noStrike" baseline="0" dirty="0">
                <a:solidFill>
                  <a:srgbClr val="000000"/>
                </a:solidFill>
                <a:latin typeface="Arial" panose="020B0604020202020204" pitchFamily="34" charset="0"/>
              </a:rPr>
              <a:t>Once you’ve read the documents and decided you want to proceed you can then press the green </a:t>
            </a:r>
            <a:r>
              <a:rPr lang="en-GB" sz="1800" b="1" i="0" u="none" strike="noStrike" baseline="0" dirty="0">
                <a:solidFill>
                  <a:srgbClr val="000000"/>
                </a:solidFill>
                <a:latin typeface="Arial" panose="020B0604020202020204" pitchFamily="34" charset="0"/>
              </a:rPr>
              <a:t>Start my Response </a:t>
            </a:r>
            <a:r>
              <a:rPr lang="en-GB" sz="1800" b="0" i="0" u="none" strike="noStrike" baseline="0" dirty="0">
                <a:solidFill>
                  <a:srgbClr val="000000"/>
                </a:solidFill>
                <a:latin typeface="Arial" panose="020B0604020202020204" pitchFamily="34" charset="0"/>
              </a:rPr>
              <a:t>button. Or if you are not of interested you should press the </a:t>
            </a:r>
            <a:r>
              <a:rPr lang="en-GB" sz="1800" b="1" i="0" u="none" strike="noStrike" baseline="0" dirty="0" err="1">
                <a:solidFill>
                  <a:srgbClr val="000000"/>
                </a:solidFill>
                <a:latin typeface="Arial" panose="020B0604020202020204" pitchFamily="34" charset="0"/>
              </a:rPr>
              <a:t>Opt</a:t>
            </a:r>
            <a:r>
              <a:rPr lang="en-GB" sz="1800" b="1" i="0" u="none" strike="noStrike" baseline="0" dirty="0">
                <a:solidFill>
                  <a:srgbClr val="000000"/>
                </a:solidFill>
                <a:latin typeface="Arial" panose="020B0604020202020204" pitchFamily="34" charset="0"/>
              </a:rPr>
              <a:t> out </a:t>
            </a:r>
            <a:r>
              <a:rPr lang="en-GB" sz="1800" b="0" i="0" u="none" strike="noStrike" baseline="0" dirty="0">
                <a:solidFill>
                  <a:srgbClr val="000000"/>
                </a:solidFill>
                <a:latin typeface="Arial" panose="020B0604020202020204" pitchFamily="34" charset="0"/>
              </a:rPr>
              <a:t>Button and the project will be removed from your Activities. </a:t>
            </a:r>
            <a:endParaRPr lang="en-GB" dirty="0"/>
          </a:p>
        </p:txBody>
      </p:sp>
      <p:pic>
        <p:nvPicPr>
          <p:cNvPr id="5" name="Picture 4">
            <a:extLst>
              <a:ext uri="{FF2B5EF4-FFF2-40B4-BE49-F238E27FC236}">
                <a16:creationId xmlns:a16="http://schemas.microsoft.com/office/drawing/2014/main" id="{90480865-F629-E84A-8B3A-118E2004C3AB}"/>
              </a:ext>
            </a:extLst>
          </p:cNvPr>
          <p:cNvPicPr>
            <a:picLocks noChangeAspect="1"/>
          </p:cNvPicPr>
          <p:nvPr/>
        </p:nvPicPr>
        <p:blipFill rotWithShape="1">
          <a:blip r:embed="rId2"/>
          <a:srcRect l="32887" t="63780" r="12371" b="11753"/>
          <a:stretch/>
        </p:blipFill>
        <p:spPr>
          <a:xfrm>
            <a:off x="207389" y="1751028"/>
            <a:ext cx="6453893" cy="3245178"/>
          </a:xfrm>
          <a:prstGeom prst="rect">
            <a:avLst/>
          </a:prstGeom>
        </p:spPr>
      </p:pic>
    </p:spTree>
    <p:extLst>
      <p:ext uri="{BB962C8B-B14F-4D97-AF65-F5344CB8AC3E}">
        <p14:creationId xmlns:p14="http://schemas.microsoft.com/office/powerpoint/2010/main" val="259233485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515CDE-C17C-0921-59DE-CD954FA81ECD}"/>
              </a:ext>
            </a:extLst>
          </p:cNvPr>
          <p:cNvSpPr>
            <a:spLocks noGrp="1"/>
          </p:cNvSpPr>
          <p:nvPr>
            <p:ph type="title"/>
          </p:nvPr>
        </p:nvSpPr>
        <p:spPr/>
        <p:txBody>
          <a:bodyPr/>
          <a:lstStyle/>
          <a:p>
            <a:r>
              <a:rPr lang="en-GB" b="1" dirty="0"/>
              <a:t>Completing a Tender response </a:t>
            </a:r>
          </a:p>
        </p:txBody>
      </p:sp>
      <p:sp>
        <p:nvSpPr>
          <p:cNvPr id="3" name="Content Placeholder 2">
            <a:extLst>
              <a:ext uri="{FF2B5EF4-FFF2-40B4-BE49-F238E27FC236}">
                <a16:creationId xmlns:a16="http://schemas.microsoft.com/office/drawing/2014/main" id="{FB327CA3-973F-0FB4-9537-AB40F480DEB2}"/>
              </a:ext>
            </a:extLst>
          </p:cNvPr>
          <p:cNvSpPr>
            <a:spLocks noGrp="1"/>
          </p:cNvSpPr>
          <p:nvPr>
            <p:ph idx="1"/>
          </p:nvPr>
        </p:nvSpPr>
        <p:spPr>
          <a:xfrm>
            <a:off x="7156173" y="1881283"/>
            <a:ext cx="4658802" cy="4742153"/>
          </a:xfrm>
        </p:spPr>
        <p:txBody>
          <a:bodyPr>
            <a:normAutofit/>
          </a:bodyPr>
          <a:lstStyle/>
          <a:p>
            <a:r>
              <a:rPr lang="en-GB" sz="1800" b="0" i="0" u="none" strike="noStrike" baseline="0" dirty="0">
                <a:solidFill>
                  <a:srgbClr val="000000"/>
                </a:solidFill>
                <a:latin typeface="Arial" panose="020B0604020202020204" pitchFamily="34" charset="0"/>
              </a:rPr>
              <a:t>Once you press </a:t>
            </a:r>
            <a:r>
              <a:rPr lang="en-GB" sz="1800" b="1" i="0" u="none" strike="noStrike" baseline="0" dirty="0">
                <a:solidFill>
                  <a:srgbClr val="000000"/>
                </a:solidFill>
                <a:latin typeface="Arial" panose="020B0604020202020204" pitchFamily="34" charset="0"/>
              </a:rPr>
              <a:t>Start my Response </a:t>
            </a:r>
            <a:r>
              <a:rPr lang="en-GB" sz="1800" b="0" i="0" u="none" strike="noStrike" baseline="0" dirty="0">
                <a:solidFill>
                  <a:srgbClr val="000000"/>
                </a:solidFill>
                <a:latin typeface="Arial" panose="020B0604020202020204" pitchFamily="34" charset="0"/>
              </a:rPr>
              <a:t>the screen changes and the check list items on the right start to show when they are completed. </a:t>
            </a:r>
          </a:p>
          <a:p>
            <a:endParaRPr lang="en-GB" sz="1800" dirty="0">
              <a:solidFill>
                <a:srgbClr val="000000"/>
              </a:solidFill>
              <a:latin typeface="Arial" panose="020B0604020202020204" pitchFamily="34" charset="0"/>
            </a:endParaRPr>
          </a:p>
          <a:p>
            <a:r>
              <a:rPr lang="en-GB" sz="1800" b="0" i="0" u="none" strike="noStrike" baseline="0" dirty="0">
                <a:solidFill>
                  <a:srgbClr val="000000"/>
                </a:solidFill>
                <a:latin typeface="Arial" panose="020B0604020202020204" pitchFamily="34" charset="0"/>
              </a:rPr>
              <a:t>You must attach the Provider Selection Regime Questionnaire as per the instructions in the tender.</a:t>
            </a:r>
          </a:p>
          <a:p>
            <a:r>
              <a:rPr lang="en-GB" sz="1800" b="0" i="0" u="none" strike="noStrike" baseline="0" dirty="0">
                <a:solidFill>
                  <a:srgbClr val="000000"/>
                </a:solidFill>
                <a:latin typeface="Arial" panose="020B0604020202020204" pitchFamily="34" charset="0"/>
              </a:rPr>
              <a:t>It is important that you provide all the information requested and, in the format, specified otherwise your tender may be rejected. </a:t>
            </a:r>
          </a:p>
          <a:p>
            <a:r>
              <a:rPr lang="en-GB" sz="1800" b="0" i="0" u="none" strike="noStrike" baseline="0" dirty="0">
                <a:solidFill>
                  <a:srgbClr val="000000"/>
                </a:solidFill>
                <a:latin typeface="Arial" panose="020B0604020202020204" pitchFamily="34" charset="0"/>
              </a:rPr>
              <a:t>Click on the green tick symbol to accept the terms and conditions. Note that if you do not accept them you will be unable to complete your submission. </a:t>
            </a:r>
            <a:endParaRPr lang="en-GB" dirty="0"/>
          </a:p>
        </p:txBody>
      </p:sp>
      <p:pic>
        <p:nvPicPr>
          <p:cNvPr id="5" name="Picture 4">
            <a:extLst>
              <a:ext uri="{FF2B5EF4-FFF2-40B4-BE49-F238E27FC236}">
                <a16:creationId xmlns:a16="http://schemas.microsoft.com/office/drawing/2014/main" id="{05A7CC5C-5F0F-9409-6777-394599FCF779}"/>
              </a:ext>
            </a:extLst>
          </p:cNvPr>
          <p:cNvPicPr>
            <a:picLocks noChangeAspect="1"/>
          </p:cNvPicPr>
          <p:nvPr/>
        </p:nvPicPr>
        <p:blipFill rotWithShape="1">
          <a:blip r:embed="rId2"/>
          <a:srcRect l="32955" t="70609" r="14609" b="11188"/>
          <a:stretch/>
        </p:blipFill>
        <p:spPr>
          <a:xfrm>
            <a:off x="190831" y="1757237"/>
            <a:ext cx="6820394" cy="2663687"/>
          </a:xfrm>
          <a:prstGeom prst="rect">
            <a:avLst/>
          </a:prstGeom>
        </p:spPr>
      </p:pic>
    </p:spTree>
    <p:extLst>
      <p:ext uri="{BB962C8B-B14F-4D97-AF65-F5344CB8AC3E}">
        <p14:creationId xmlns:p14="http://schemas.microsoft.com/office/powerpoint/2010/main" val="703858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2A6EF8-6C38-4A17-311E-2EA3889C0A9D}"/>
              </a:ext>
            </a:extLst>
          </p:cNvPr>
          <p:cNvSpPr>
            <a:spLocks noGrp="1"/>
          </p:cNvSpPr>
          <p:nvPr>
            <p:ph type="title"/>
          </p:nvPr>
        </p:nvSpPr>
        <p:spPr/>
        <p:txBody>
          <a:bodyPr/>
          <a:lstStyle/>
          <a:p>
            <a:r>
              <a:rPr lang="en-GB" b="1" dirty="0"/>
              <a:t>Completing the Provider Selection Regime Questionnaire </a:t>
            </a:r>
          </a:p>
        </p:txBody>
      </p:sp>
      <p:sp>
        <p:nvSpPr>
          <p:cNvPr id="3" name="Content Placeholder 2">
            <a:extLst>
              <a:ext uri="{FF2B5EF4-FFF2-40B4-BE49-F238E27FC236}">
                <a16:creationId xmlns:a16="http://schemas.microsoft.com/office/drawing/2014/main" id="{755CE5F0-B779-E39D-675C-86FBFBA2031F}"/>
              </a:ext>
            </a:extLst>
          </p:cNvPr>
          <p:cNvSpPr>
            <a:spLocks noGrp="1"/>
          </p:cNvSpPr>
          <p:nvPr>
            <p:ph idx="1"/>
          </p:nvPr>
        </p:nvSpPr>
        <p:spPr>
          <a:xfrm>
            <a:off x="5974672" y="1825625"/>
            <a:ext cx="5379128" cy="4351338"/>
          </a:xfrm>
        </p:spPr>
        <p:txBody>
          <a:bodyPr/>
          <a:lstStyle/>
          <a:p>
            <a:r>
              <a:rPr lang="en-GB" dirty="0"/>
              <a:t>Complete the Provider Selection Regime Questionnaire</a:t>
            </a:r>
          </a:p>
          <a:p>
            <a:r>
              <a:rPr lang="en-GB" dirty="0"/>
              <a:t>Remember to state if you want to also provide the Condom scheme (Component B) as well as the EHC scheme. See the service specification for more details </a:t>
            </a:r>
          </a:p>
        </p:txBody>
      </p:sp>
      <p:pic>
        <p:nvPicPr>
          <p:cNvPr id="5" name="Picture 4">
            <a:extLst>
              <a:ext uri="{FF2B5EF4-FFF2-40B4-BE49-F238E27FC236}">
                <a16:creationId xmlns:a16="http://schemas.microsoft.com/office/drawing/2014/main" id="{F39857CE-3B69-E0C6-D7A5-D2F967223315}"/>
              </a:ext>
            </a:extLst>
          </p:cNvPr>
          <p:cNvPicPr>
            <a:picLocks noChangeAspect="1"/>
          </p:cNvPicPr>
          <p:nvPr/>
        </p:nvPicPr>
        <p:blipFill rotWithShape="1">
          <a:blip r:embed="rId2"/>
          <a:srcRect l="6875" t="27239" r="58710" b="5350"/>
          <a:stretch/>
        </p:blipFill>
        <p:spPr>
          <a:xfrm>
            <a:off x="149942" y="1825625"/>
            <a:ext cx="5254472" cy="3090504"/>
          </a:xfrm>
          <a:prstGeom prst="rect">
            <a:avLst/>
          </a:prstGeom>
        </p:spPr>
      </p:pic>
      <p:cxnSp>
        <p:nvCxnSpPr>
          <p:cNvPr id="6" name="Straight Arrow Connector 5">
            <a:extLst>
              <a:ext uri="{FF2B5EF4-FFF2-40B4-BE49-F238E27FC236}">
                <a16:creationId xmlns:a16="http://schemas.microsoft.com/office/drawing/2014/main" id="{222898BF-461C-DE2E-65F0-C82A9B031AB8}"/>
              </a:ext>
            </a:extLst>
          </p:cNvPr>
          <p:cNvCxnSpPr>
            <a:cxnSpLocks/>
          </p:cNvCxnSpPr>
          <p:nvPr/>
        </p:nvCxnSpPr>
        <p:spPr>
          <a:xfrm flipH="1" flipV="1">
            <a:off x="2517059" y="3252019"/>
            <a:ext cx="3457613" cy="317091"/>
          </a:xfrm>
          <a:prstGeom prst="straightConnector1">
            <a:avLst/>
          </a:prstGeom>
          <a:ln w="1079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33F7970B-86E9-2258-509F-4CFEA00DE091}"/>
              </a:ext>
            </a:extLst>
          </p:cNvPr>
          <p:cNvSpPr txBox="1"/>
          <p:nvPr/>
        </p:nvSpPr>
        <p:spPr>
          <a:xfrm>
            <a:off x="443883" y="5573724"/>
            <a:ext cx="10828246" cy="646331"/>
          </a:xfrm>
          <a:prstGeom prst="rect">
            <a:avLst/>
          </a:prstGeom>
          <a:noFill/>
        </p:spPr>
        <p:txBody>
          <a:bodyPr wrap="square" rtlCol="0">
            <a:spAutoFit/>
          </a:bodyPr>
          <a:lstStyle/>
          <a:p>
            <a:r>
              <a:rPr lang="en-GB" sz="1800">
                <a:effectLst/>
                <a:latin typeface="Arial" panose="020B0604020202020204" pitchFamily="34" charset="0"/>
                <a:ea typeface="Times New Roman" panose="02020603050405020304" pitchFamily="18" charset="0"/>
              </a:rPr>
              <a:t>Pharmacies must be clear and comprehensive in their responses to the Questionnaire, as this will be the single source of information on which responses will be assessed.</a:t>
            </a:r>
            <a:endParaRPr lang="en-GB" dirty="0"/>
          </a:p>
        </p:txBody>
      </p:sp>
    </p:spTree>
    <p:extLst>
      <p:ext uri="{BB962C8B-B14F-4D97-AF65-F5344CB8AC3E}">
        <p14:creationId xmlns:p14="http://schemas.microsoft.com/office/powerpoint/2010/main" val="78479793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096dd61a-5470-4ac4-910b-fb466704655b">
      <Terms xmlns="http://schemas.microsoft.com/office/infopath/2007/PartnerControls"/>
    </lcf76f155ced4ddcb4097134ff3c332f>
    <Status xmlns="096dd61a-5470-4ac4-910b-fb466704655b" xsi:nil="true"/>
    <TaxCatchAll xmlns="88cc1ac3-d661-4513-9676-173c55b04fe2"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279CEE3347FAB4491C199C9F5E7AA72" ma:contentTypeVersion="27" ma:contentTypeDescription="Create a new document." ma:contentTypeScope="" ma:versionID="01bbe9787be6fca863b00dd209f40794">
  <xsd:schema xmlns:xsd="http://www.w3.org/2001/XMLSchema" xmlns:xs="http://www.w3.org/2001/XMLSchema" xmlns:p="http://schemas.microsoft.com/office/2006/metadata/properties" xmlns:ns2="096dd61a-5470-4ac4-910b-fb466704655b" xmlns:ns3="8dc5439f-b8b8-4cbc-89ed-054c7a2e2d1f" xmlns:ns4="88cc1ac3-d661-4513-9676-173c55b04fe2" targetNamespace="http://schemas.microsoft.com/office/2006/metadata/properties" ma:root="true" ma:fieldsID="2e866d82f05bcfa4e5ad581b83e96c28" ns2:_="" ns3:_="" ns4:_="">
    <xsd:import namespace="096dd61a-5470-4ac4-910b-fb466704655b"/>
    <xsd:import namespace="8dc5439f-b8b8-4cbc-89ed-054c7a2e2d1f"/>
    <xsd:import namespace="88cc1ac3-d661-4513-9676-173c55b04fe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OCR" minOccurs="0"/>
                <xsd:element ref="ns2:MediaLengthInSeconds" minOccurs="0"/>
                <xsd:element ref="ns2:MediaServiceLocation" minOccurs="0"/>
                <xsd:element ref="ns2:lcf76f155ced4ddcb4097134ff3c332f" minOccurs="0"/>
                <xsd:element ref="ns4:TaxCatchAll" minOccurs="0"/>
                <xsd:element ref="ns2:MediaServiceObjectDetectorVersions" minOccurs="0"/>
                <xsd:element ref="ns2:MediaServiceSearchProperties"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6dd61a-5470-4ac4-910b-fb466704655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MediaServiceLocation" ma:index="20"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12976cec-d0ce-485f-bc4a-34973482e79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Status" ma:index="26" nillable="true" ma:displayName="Status " ma:format="Dropdown" ma:internalName="Status">
      <xsd:simpleType>
        <xsd:restriction base="dms:Choice">
          <xsd:enumeration value="Complete"/>
          <xsd:enumeration value="In progress"/>
          <xsd:enumeration value="Not started"/>
        </xsd:restriction>
      </xsd:simpleType>
    </xsd:element>
  </xsd:schema>
  <xsd:schema xmlns:xsd="http://www.w3.org/2001/XMLSchema" xmlns:xs="http://www.w3.org/2001/XMLSchema" xmlns:dms="http://schemas.microsoft.com/office/2006/documentManagement/types" xmlns:pc="http://schemas.microsoft.com/office/infopath/2007/PartnerControls" targetNamespace="8dc5439f-b8b8-4cbc-89ed-054c7a2e2d1f"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8cc1ac3-d661-4513-9676-173c55b04fe2"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6ac3a4fd-30d3-4b01-a89b-723a0c25957c}" ma:internalName="TaxCatchAll" ma:showField="CatchAllData" ma:web="8dc5439f-b8b8-4cbc-89ed-054c7a2e2d1f">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haredContentType xmlns="Microsoft.SharePoint.Taxonomy.ContentTypeSync" SourceId="64c9d834-598d-44db-8280-f2a48873429d" ContentTypeId="0x01" PreviousValue="false"/>
</file>

<file path=customXml/item5.xml><?xml version="1.0" encoding="utf-8"?>
<?mso-contentType ?>
<spe:Receivers xmlns:spe="http://schemas.microsoft.com/sharepoint/events"/>
</file>

<file path=customXml/itemProps1.xml><?xml version="1.0" encoding="utf-8"?>
<ds:datastoreItem xmlns:ds="http://schemas.openxmlformats.org/officeDocument/2006/customXml" ds:itemID="{17788A28-ACB3-479C-9D5D-2E4A73794384}">
  <ds:schemaRefs>
    <ds:schemaRef ds:uri="http://schemas.microsoft.com/sharepoint/v3/contenttype/forms"/>
  </ds:schemaRefs>
</ds:datastoreItem>
</file>

<file path=customXml/itemProps2.xml><?xml version="1.0" encoding="utf-8"?>
<ds:datastoreItem xmlns:ds="http://schemas.openxmlformats.org/officeDocument/2006/customXml" ds:itemID="{ED3192AB-6128-4BA3-9388-321E3D1A08A1}">
  <ds:schemaRefs>
    <ds:schemaRef ds:uri="http://schemas.microsoft.com/office/2006/metadata/properties"/>
    <ds:schemaRef ds:uri="http://schemas.microsoft.com/office/infopath/2007/PartnerControls"/>
    <ds:schemaRef ds:uri="096dd61a-5470-4ac4-910b-fb466704655b"/>
    <ds:schemaRef ds:uri="88cc1ac3-d661-4513-9676-173c55b04fe2"/>
  </ds:schemaRefs>
</ds:datastoreItem>
</file>

<file path=customXml/itemProps3.xml><?xml version="1.0" encoding="utf-8"?>
<ds:datastoreItem xmlns:ds="http://schemas.openxmlformats.org/officeDocument/2006/customXml" ds:itemID="{1DE5D872-1CC9-449E-8FA2-EB8586C4094E}">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6dd61a-5470-4ac4-910b-fb466704655b"/>
    <ds:schemaRef ds:uri="8dc5439f-b8b8-4cbc-89ed-054c7a2e2d1f"/>
    <ds:schemaRef ds:uri="88cc1ac3-d661-4513-9676-173c55b04fe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3642BAB2-2F91-4512-8FF4-C480D6501AB1}">
  <ds:schemaRefs>
    <ds:schemaRef ds:uri="Microsoft.SharePoint.Taxonomy.ContentTypeSync"/>
  </ds:schemaRefs>
</ds:datastoreItem>
</file>

<file path=customXml/itemProps5.xml><?xml version="1.0" encoding="utf-8"?>
<ds:datastoreItem xmlns:ds="http://schemas.openxmlformats.org/officeDocument/2006/customXml" ds:itemID="{0FAF744E-2D6F-45BC-8CD1-28959ED10659}">
  <ds:schemaRefs>
    <ds:schemaRef ds:uri="http://schemas.microsoft.com/sharepoint/events"/>
  </ds:schemaRefs>
</ds:datastoreItem>
</file>

<file path=docMetadata/LabelInfo.xml><?xml version="1.0" encoding="utf-8"?>
<clbl:labelList xmlns:clbl="http://schemas.microsoft.com/office/2020/mipLabelMetadata">
  <clbl:label id="{8fd7c08e-9c24-436d-a6ad-a8ecb8394d49}" enabled="1" method="Standard" siteId="{6e5a37bb-a961-4e4f-baae-2798a2245f30}" contentBits="0" removed="0"/>
</clbl:labelList>
</file>

<file path=docProps/app.xml><?xml version="1.0" encoding="utf-8"?>
<Properties xmlns="http://schemas.openxmlformats.org/officeDocument/2006/extended-properties" xmlns:vt="http://schemas.openxmlformats.org/officeDocument/2006/docPropsVTypes">
  <TotalTime>94</TotalTime>
  <Words>923</Words>
  <Application>Microsoft Office PowerPoint</Application>
  <PresentationFormat>Widescreen</PresentationFormat>
  <Paragraphs>64</Paragraphs>
  <Slides>14</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14</vt:i4>
      </vt:variant>
    </vt:vector>
  </HeadingPairs>
  <TitlesOfParts>
    <vt:vector size="18" baseType="lpstr">
      <vt:lpstr>Arial</vt:lpstr>
      <vt:lpstr>Calibri</vt:lpstr>
      <vt:lpstr>Calibri Light</vt:lpstr>
      <vt:lpstr>Office Theme</vt:lpstr>
      <vt:lpstr>Step by Step guide for Completing a Tender response</vt:lpstr>
      <vt:lpstr>Register as a supplier </vt:lpstr>
      <vt:lpstr>Expressing an interest in the EHC contract </vt:lpstr>
      <vt:lpstr>Registering an Interest</vt:lpstr>
      <vt:lpstr>My Activities list</vt:lpstr>
      <vt:lpstr>Tender Event list </vt:lpstr>
      <vt:lpstr>Tender Summary page </vt:lpstr>
      <vt:lpstr>Completing a Tender response </vt:lpstr>
      <vt:lpstr>Completing the Provider Selection Regime Questionnaire </vt:lpstr>
      <vt:lpstr>Completing the Third-party Processing Questionnaire </vt:lpstr>
      <vt:lpstr>Complete the Pharmacy Premises Delivering EHC Form </vt:lpstr>
      <vt:lpstr>Response check list and Submit button </vt:lpstr>
      <vt:lpstr>Editing response </vt:lpstr>
      <vt:lpstr>What happens when you have submitted your application?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Matthew Osborne</dc:creator>
  <cp:lastModifiedBy>Michael1 Fowler</cp:lastModifiedBy>
  <cp:revision>3</cp:revision>
  <dcterms:created xsi:type="dcterms:W3CDTF">2024-11-07T13:35:07Z</dcterms:created>
  <dcterms:modified xsi:type="dcterms:W3CDTF">2024-11-25T11:03:35Z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0x010100C279CEE3347FAB4491C199C9F5E7AA72</vt:lpwstr>
  </property>
  <property fmtid="{D5CDD505-2E9C-101B-9397-08002B2CF9AE}" pid="3" name="MediaServiceImageTags">
    <vt:lpwstr/>
  </property>
</Properties>
</file>