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5"/>
  </p:notesMasterIdLst>
  <p:sldIdLst>
    <p:sldId id="521" r:id="rId2"/>
    <p:sldId id="490" r:id="rId3"/>
    <p:sldId id="525" r:id="rId4"/>
    <p:sldId id="526" r:id="rId5"/>
    <p:sldId id="527" r:id="rId6"/>
    <p:sldId id="523" r:id="rId7"/>
    <p:sldId id="528" r:id="rId8"/>
    <p:sldId id="529" r:id="rId9"/>
    <p:sldId id="520" r:id="rId10"/>
    <p:sldId id="496" r:id="rId11"/>
    <p:sldId id="298" r:id="rId12"/>
    <p:sldId id="303" r:id="rId13"/>
    <p:sldId id="304" r:id="rId14"/>
    <p:sldId id="305" r:id="rId15"/>
    <p:sldId id="292" r:id="rId16"/>
    <p:sldId id="306" r:id="rId17"/>
    <p:sldId id="307" r:id="rId18"/>
    <p:sldId id="308" r:id="rId19"/>
    <p:sldId id="503" r:id="rId20"/>
    <p:sldId id="507" r:id="rId21"/>
    <p:sldId id="508" r:id="rId22"/>
    <p:sldId id="509" r:id="rId23"/>
    <p:sldId id="511" r:id="rId24"/>
    <p:sldId id="513" r:id="rId25"/>
    <p:sldId id="512" r:id="rId26"/>
    <p:sldId id="514" r:id="rId27"/>
    <p:sldId id="515" r:id="rId28"/>
    <p:sldId id="311" r:id="rId29"/>
    <p:sldId id="313" r:id="rId30"/>
    <p:sldId id="517" r:id="rId31"/>
    <p:sldId id="530" r:id="rId32"/>
    <p:sldId id="524" r:id="rId33"/>
    <p:sldId id="522" r:id="rId34"/>
  </p:sldIdLst>
  <p:sldSz cx="12192000" cy="6858000"/>
  <p:notesSz cx="6875463" cy="10002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6228"/>
    <a:srgbClr val="4081D0"/>
    <a:srgbClr val="C1FF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61985" autoAdjust="0"/>
  </p:normalViewPr>
  <p:slideViewPr>
    <p:cSldViewPr snapToGrid="0" showGuides="1">
      <p:cViewPr varScale="1">
        <p:scale>
          <a:sx n="58" d="100"/>
          <a:sy n="58" d="100"/>
        </p:scale>
        <p:origin x="968" y="28"/>
      </p:cViewPr>
      <p:guideLst>
        <p:guide orient="horz" pos="2137"/>
        <p:guide pos="3840"/>
      </p:guideLst>
    </p:cSldViewPr>
  </p:slideViewPr>
  <p:notesTextViewPr>
    <p:cViewPr>
      <p:scale>
        <a:sx n="3" d="2"/>
        <a:sy n="3" d="2"/>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Jones" userId="e449f51de0431d90" providerId="LiveId" clId="{5C565001-C4B7-4372-B142-C749750612C5}"/>
    <pc:docChg chg="delSld modSld sldOrd">
      <pc:chgData name="Mike Jones" userId="e449f51de0431d90" providerId="LiveId" clId="{5C565001-C4B7-4372-B142-C749750612C5}" dt="2023-01-16T13:16:03.900" v="2" actId="47"/>
      <pc:docMkLst>
        <pc:docMk/>
      </pc:docMkLst>
      <pc:sldChg chg="del">
        <pc:chgData name="Mike Jones" userId="e449f51de0431d90" providerId="LiveId" clId="{5C565001-C4B7-4372-B142-C749750612C5}" dt="2023-01-16T13:16:03.900" v="2" actId="47"/>
        <pc:sldMkLst>
          <pc:docMk/>
          <pc:sldMk cId="1371961757" sldId="256"/>
        </pc:sldMkLst>
      </pc:sldChg>
      <pc:sldChg chg="ord">
        <pc:chgData name="Mike Jones" userId="e449f51de0431d90" providerId="LiveId" clId="{5C565001-C4B7-4372-B142-C749750612C5}" dt="2023-01-16T13:15:57.593" v="1"/>
        <pc:sldMkLst>
          <pc:docMk/>
          <pc:sldMk cId="1562284878" sldId="520"/>
        </pc:sldMkLst>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D7F9C7-30D6-47D7-B4BB-D0C487C76981}" type="doc">
      <dgm:prSet loTypeId="urn:microsoft.com/office/officeart/2005/8/layout/pyramid1" loCatId="pyramid" qsTypeId="urn:microsoft.com/office/officeart/2005/8/quickstyle/3d3" qsCatId="3D" csTypeId="urn:microsoft.com/office/officeart/2005/8/colors/colorful4" csCatId="colorful" phldr="1"/>
      <dgm:spPr/>
    </dgm:pt>
    <dgm:pt modelId="{F549DF00-1FD7-46AC-B304-3F12EC26E8F5}">
      <dgm:prSet phldrT="[Text]" custT="1"/>
      <dgm:spPr/>
      <dgm:t>
        <a:bodyPr anchor="b" anchorCtr="0"/>
        <a:lstStyle/>
        <a:p>
          <a:endParaRPr lang="en-GB" sz="400" dirty="0">
            <a:solidFill>
              <a:schemeClr val="bg2"/>
            </a:solidFill>
          </a:endParaRPr>
        </a:p>
        <a:p>
          <a:r>
            <a:rPr lang="en-GB" sz="1200" dirty="0">
              <a:solidFill>
                <a:schemeClr val="tx1"/>
              </a:solidFill>
            </a:rPr>
            <a:t>Tier </a:t>
          </a:r>
        </a:p>
        <a:p>
          <a:r>
            <a:rPr lang="en-GB" sz="1200" dirty="0">
              <a:solidFill>
                <a:schemeClr val="tx1"/>
              </a:solidFill>
            </a:rPr>
            <a:t>4: Initiate </a:t>
          </a:r>
        </a:p>
        <a:p>
          <a:r>
            <a:rPr lang="en-GB" sz="1200" dirty="0">
              <a:solidFill>
                <a:schemeClr val="tx1"/>
              </a:solidFill>
            </a:rPr>
            <a:t>LARCs in pharmacy</a:t>
          </a:r>
          <a:endParaRPr lang="en-GB" sz="1100" dirty="0">
            <a:solidFill>
              <a:schemeClr val="tx1"/>
            </a:solidFill>
          </a:endParaRPr>
        </a:p>
      </dgm:t>
    </dgm:pt>
    <dgm:pt modelId="{6BD54E29-C941-4B77-BB4C-B2F96FB5B776}" type="parTrans" cxnId="{FD9AE618-AB3F-4005-8A7A-2AAE75290C4D}">
      <dgm:prSet/>
      <dgm:spPr/>
      <dgm:t>
        <a:bodyPr/>
        <a:lstStyle/>
        <a:p>
          <a:endParaRPr lang="en-GB" sz="1400">
            <a:solidFill>
              <a:schemeClr val="bg2"/>
            </a:solidFill>
          </a:endParaRPr>
        </a:p>
      </dgm:t>
    </dgm:pt>
    <dgm:pt modelId="{FE80574C-B214-4C6A-8557-29B94CECF7FC}" type="sibTrans" cxnId="{FD9AE618-AB3F-4005-8A7A-2AAE75290C4D}">
      <dgm:prSet/>
      <dgm:spPr/>
      <dgm:t>
        <a:bodyPr/>
        <a:lstStyle/>
        <a:p>
          <a:endParaRPr lang="en-GB" sz="1400">
            <a:solidFill>
              <a:schemeClr val="bg2"/>
            </a:solidFill>
          </a:endParaRPr>
        </a:p>
      </dgm:t>
    </dgm:pt>
    <dgm:pt modelId="{9B131014-1A39-4BD7-8B78-47CFFB4EAE7D}">
      <dgm:prSet phldrT="[Text]" custT="1"/>
      <dgm:spPr/>
      <dgm:t>
        <a:bodyPr anchor="b" anchorCtr="0"/>
        <a:lstStyle/>
        <a:p>
          <a:r>
            <a:rPr lang="en-GB" sz="1400" dirty="0">
              <a:solidFill>
                <a:schemeClr val="tx1"/>
              </a:solidFill>
            </a:rPr>
            <a:t>Tier 2: Initiation of oral contraception via PGD</a:t>
          </a:r>
        </a:p>
      </dgm:t>
    </dgm:pt>
    <dgm:pt modelId="{1719495C-AD88-4798-9A2C-D44819AC3B59}" type="parTrans" cxnId="{FE98E85B-7C38-4BB0-B45C-8740D46C6977}">
      <dgm:prSet/>
      <dgm:spPr/>
      <dgm:t>
        <a:bodyPr/>
        <a:lstStyle/>
        <a:p>
          <a:endParaRPr lang="en-GB" sz="1400">
            <a:solidFill>
              <a:schemeClr val="bg2"/>
            </a:solidFill>
          </a:endParaRPr>
        </a:p>
      </dgm:t>
    </dgm:pt>
    <dgm:pt modelId="{FB8776B5-2BFA-4F58-8BB0-E76AD60FDF43}" type="sibTrans" cxnId="{FE98E85B-7C38-4BB0-B45C-8740D46C6977}">
      <dgm:prSet/>
      <dgm:spPr/>
      <dgm:t>
        <a:bodyPr/>
        <a:lstStyle/>
        <a:p>
          <a:endParaRPr lang="en-GB" sz="1400">
            <a:solidFill>
              <a:schemeClr val="bg2"/>
            </a:solidFill>
          </a:endParaRPr>
        </a:p>
      </dgm:t>
    </dgm:pt>
    <dgm:pt modelId="{AAF38EB1-9516-4FD6-8169-4E1A4B4357E7}">
      <dgm:prSet phldrT="[Text]" custT="1"/>
      <dgm:spPr/>
      <dgm:t>
        <a:bodyPr anchor="b" anchorCtr="0"/>
        <a:lstStyle/>
        <a:p>
          <a:r>
            <a:rPr lang="en-GB" sz="1400" dirty="0">
              <a:solidFill>
                <a:schemeClr val="tx1"/>
              </a:solidFill>
            </a:rPr>
            <a:t>Tier 1: Ongoing monitoring and management of repeat oral contraception prescriptions</a:t>
          </a:r>
        </a:p>
      </dgm:t>
    </dgm:pt>
    <dgm:pt modelId="{0C6F752F-5455-49D3-8F19-416639CD848D}" type="parTrans" cxnId="{3467F0DA-FBE3-43DF-98C3-A85AF1EA46AF}">
      <dgm:prSet/>
      <dgm:spPr/>
      <dgm:t>
        <a:bodyPr/>
        <a:lstStyle/>
        <a:p>
          <a:endParaRPr lang="en-GB" sz="1400">
            <a:solidFill>
              <a:schemeClr val="bg2"/>
            </a:solidFill>
          </a:endParaRPr>
        </a:p>
      </dgm:t>
    </dgm:pt>
    <dgm:pt modelId="{D36C526B-83E2-44F5-9D41-91B6C9A12166}" type="sibTrans" cxnId="{3467F0DA-FBE3-43DF-98C3-A85AF1EA46AF}">
      <dgm:prSet/>
      <dgm:spPr/>
      <dgm:t>
        <a:bodyPr/>
        <a:lstStyle/>
        <a:p>
          <a:endParaRPr lang="en-GB" sz="1400">
            <a:solidFill>
              <a:schemeClr val="bg2"/>
            </a:solidFill>
          </a:endParaRPr>
        </a:p>
      </dgm:t>
    </dgm:pt>
    <dgm:pt modelId="{368CC149-2E17-48C2-B5E2-1CAD3BB8FADB}">
      <dgm:prSet custT="1"/>
      <dgm:spPr/>
      <dgm:t>
        <a:bodyPr lIns="0" rIns="0" anchor="b" anchorCtr="0"/>
        <a:lstStyle/>
        <a:p>
          <a:r>
            <a:rPr lang="en-GB" sz="1300" dirty="0">
              <a:solidFill>
                <a:schemeClr val="tx1"/>
              </a:solidFill>
            </a:rPr>
            <a:t>Tier 3: Ongoing monitoring and management of repeat LARCs (excl. IUSs &amp; IUDs</a:t>
          </a:r>
          <a:r>
            <a:rPr lang="en-GB" sz="1300" dirty="0">
              <a:solidFill>
                <a:schemeClr val="bg2"/>
              </a:solidFill>
            </a:rPr>
            <a:t>)</a:t>
          </a:r>
        </a:p>
      </dgm:t>
    </dgm:pt>
    <dgm:pt modelId="{A20EFDCA-1D3A-408E-AA95-9772A5891C20}" type="sibTrans" cxnId="{2A965B21-8782-4CF3-AD4F-68A6573C83DE}">
      <dgm:prSet/>
      <dgm:spPr/>
      <dgm:t>
        <a:bodyPr/>
        <a:lstStyle/>
        <a:p>
          <a:endParaRPr lang="en-GB" sz="1400">
            <a:solidFill>
              <a:schemeClr val="bg2"/>
            </a:solidFill>
          </a:endParaRPr>
        </a:p>
      </dgm:t>
    </dgm:pt>
    <dgm:pt modelId="{254382BB-309B-4656-8B49-CB202EBBC705}" type="parTrans" cxnId="{2A965B21-8782-4CF3-AD4F-68A6573C83DE}">
      <dgm:prSet/>
      <dgm:spPr/>
      <dgm:t>
        <a:bodyPr/>
        <a:lstStyle/>
        <a:p>
          <a:endParaRPr lang="en-GB" sz="1400">
            <a:solidFill>
              <a:schemeClr val="bg2"/>
            </a:solidFill>
          </a:endParaRPr>
        </a:p>
      </dgm:t>
    </dgm:pt>
    <dgm:pt modelId="{3EC3068E-2C3E-4986-A684-A28B76DDA888}" type="pres">
      <dgm:prSet presAssocID="{E6D7F9C7-30D6-47D7-B4BB-D0C487C76981}" presName="Name0" presStyleCnt="0">
        <dgm:presLayoutVars>
          <dgm:dir/>
          <dgm:animLvl val="lvl"/>
          <dgm:resizeHandles val="exact"/>
        </dgm:presLayoutVars>
      </dgm:prSet>
      <dgm:spPr/>
    </dgm:pt>
    <dgm:pt modelId="{C32D2FCA-704A-4050-96F3-81D6FACB6F0D}" type="pres">
      <dgm:prSet presAssocID="{F549DF00-1FD7-46AC-B304-3F12EC26E8F5}" presName="Name8" presStyleCnt="0"/>
      <dgm:spPr/>
    </dgm:pt>
    <dgm:pt modelId="{EE8E85B8-F193-47DB-9269-B213EA288FEF}" type="pres">
      <dgm:prSet presAssocID="{F549DF00-1FD7-46AC-B304-3F12EC26E8F5}" presName="level" presStyleLbl="node1" presStyleIdx="0" presStyleCnt="4" custLinFactNeighborY="1666">
        <dgm:presLayoutVars>
          <dgm:chMax val="1"/>
          <dgm:bulletEnabled val="1"/>
        </dgm:presLayoutVars>
      </dgm:prSet>
      <dgm:spPr/>
    </dgm:pt>
    <dgm:pt modelId="{C3602D8F-4067-4C40-BF24-4BF5AC2007E7}" type="pres">
      <dgm:prSet presAssocID="{F549DF00-1FD7-46AC-B304-3F12EC26E8F5}" presName="levelTx" presStyleLbl="revTx" presStyleIdx="0" presStyleCnt="0">
        <dgm:presLayoutVars>
          <dgm:chMax val="1"/>
          <dgm:bulletEnabled val="1"/>
        </dgm:presLayoutVars>
      </dgm:prSet>
      <dgm:spPr/>
    </dgm:pt>
    <dgm:pt modelId="{CAE97346-44AD-4F2C-9A36-748F15554E00}" type="pres">
      <dgm:prSet presAssocID="{368CC149-2E17-48C2-B5E2-1CAD3BB8FADB}" presName="Name8" presStyleCnt="0"/>
      <dgm:spPr/>
    </dgm:pt>
    <dgm:pt modelId="{B656987A-BD03-451F-89F5-8BDAEA0BA644}" type="pres">
      <dgm:prSet presAssocID="{368CC149-2E17-48C2-B5E2-1CAD3BB8FADB}" presName="level" presStyleLbl="node1" presStyleIdx="1" presStyleCnt="4">
        <dgm:presLayoutVars>
          <dgm:chMax val="1"/>
          <dgm:bulletEnabled val="1"/>
        </dgm:presLayoutVars>
      </dgm:prSet>
      <dgm:spPr/>
    </dgm:pt>
    <dgm:pt modelId="{4D255DF0-19F9-4A92-8768-EA933C137C4B}" type="pres">
      <dgm:prSet presAssocID="{368CC149-2E17-48C2-B5E2-1CAD3BB8FADB}" presName="levelTx" presStyleLbl="revTx" presStyleIdx="0" presStyleCnt="0">
        <dgm:presLayoutVars>
          <dgm:chMax val="1"/>
          <dgm:bulletEnabled val="1"/>
        </dgm:presLayoutVars>
      </dgm:prSet>
      <dgm:spPr/>
    </dgm:pt>
    <dgm:pt modelId="{A7B9C597-AACF-43C4-813C-3D95C5E11B39}" type="pres">
      <dgm:prSet presAssocID="{9B131014-1A39-4BD7-8B78-47CFFB4EAE7D}" presName="Name8" presStyleCnt="0"/>
      <dgm:spPr/>
    </dgm:pt>
    <dgm:pt modelId="{C65169AB-1538-460F-989C-94C2073D52AC}" type="pres">
      <dgm:prSet presAssocID="{9B131014-1A39-4BD7-8B78-47CFFB4EAE7D}" presName="level" presStyleLbl="node1" presStyleIdx="2" presStyleCnt="4">
        <dgm:presLayoutVars>
          <dgm:chMax val="1"/>
          <dgm:bulletEnabled val="1"/>
        </dgm:presLayoutVars>
      </dgm:prSet>
      <dgm:spPr/>
    </dgm:pt>
    <dgm:pt modelId="{82925A1B-133A-47F7-A5BD-E5788548253B}" type="pres">
      <dgm:prSet presAssocID="{9B131014-1A39-4BD7-8B78-47CFFB4EAE7D}" presName="levelTx" presStyleLbl="revTx" presStyleIdx="0" presStyleCnt="0">
        <dgm:presLayoutVars>
          <dgm:chMax val="1"/>
          <dgm:bulletEnabled val="1"/>
        </dgm:presLayoutVars>
      </dgm:prSet>
      <dgm:spPr/>
    </dgm:pt>
    <dgm:pt modelId="{D4966D4F-489F-41BB-BAFD-D2A6A0054F40}" type="pres">
      <dgm:prSet presAssocID="{AAF38EB1-9516-4FD6-8169-4E1A4B4357E7}" presName="Name8" presStyleCnt="0"/>
      <dgm:spPr/>
    </dgm:pt>
    <dgm:pt modelId="{DFEF406A-D706-47EE-A467-4A8C064CB340}" type="pres">
      <dgm:prSet presAssocID="{AAF38EB1-9516-4FD6-8169-4E1A4B4357E7}" presName="level" presStyleLbl="node1" presStyleIdx="3" presStyleCnt="4">
        <dgm:presLayoutVars>
          <dgm:chMax val="1"/>
          <dgm:bulletEnabled val="1"/>
        </dgm:presLayoutVars>
      </dgm:prSet>
      <dgm:spPr/>
    </dgm:pt>
    <dgm:pt modelId="{B4207756-AD87-4C00-85AC-F18D4122382D}" type="pres">
      <dgm:prSet presAssocID="{AAF38EB1-9516-4FD6-8169-4E1A4B4357E7}" presName="levelTx" presStyleLbl="revTx" presStyleIdx="0" presStyleCnt="0">
        <dgm:presLayoutVars>
          <dgm:chMax val="1"/>
          <dgm:bulletEnabled val="1"/>
        </dgm:presLayoutVars>
      </dgm:prSet>
      <dgm:spPr/>
    </dgm:pt>
  </dgm:ptLst>
  <dgm:cxnLst>
    <dgm:cxn modelId="{150D8312-4BF7-4307-BA6F-D570305AA917}" type="presOf" srcId="{E6D7F9C7-30D6-47D7-B4BB-D0C487C76981}" destId="{3EC3068E-2C3E-4986-A684-A28B76DDA888}" srcOrd="0" destOrd="0" presId="urn:microsoft.com/office/officeart/2005/8/layout/pyramid1"/>
    <dgm:cxn modelId="{FD9AE618-AB3F-4005-8A7A-2AAE75290C4D}" srcId="{E6D7F9C7-30D6-47D7-B4BB-D0C487C76981}" destId="{F549DF00-1FD7-46AC-B304-3F12EC26E8F5}" srcOrd="0" destOrd="0" parTransId="{6BD54E29-C941-4B77-BB4C-B2F96FB5B776}" sibTransId="{FE80574C-B214-4C6A-8557-29B94CECF7FC}"/>
    <dgm:cxn modelId="{2A965B21-8782-4CF3-AD4F-68A6573C83DE}" srcId="{E6D7F9C7-30D6-47D7-B4BB-D0C487C76981}" destId="{368CC149-2E17-48C2-B5E2-1CAD3BB8FADB}" srcOrd="1" destOrd="0" parTransId="{254382BB-309B-4656-8B49-CB202EBBC705}" sibTransId="{A20EFDCA-1D3A-408E-AA95-9772A5891C20}"/>
    <dgm:cxn modelId="{FE98E85B-7C38-4BB0-B45C-8740D46C6977}" srcId="{E6D7F9C7-30D6-47D7-B4BB-D0C487C76981}" destId="{9B131014-1A39-4BD7-8B78-47CFFB4EAE7D}" srcOrd="2" destOrd="0" parTransId="{1719495C-AD88-4798-9A2C-D44819AC3B59}" sibTransId="{FB8776B5-2BFA-4F58-8BB0-E76AD60FDF43}"/>
    <dgm:cxn modelId="{52F2176C-8A4B-4BD8-B3A8-E296D4BD937E}" type="presOf" srcId="{368CC149-2E17-48C2-B5E2-1CAD3BB8FADB}" destId="{4D255DF0-19F9-4A92-8768-EA933C137C4B}" srcOrd="1" destOrd="0" presId="urn:microsoft.com/office/officeart/2005/8/layout/pyramid1"/>
    <dgm:cxn modelId="{AC5D6C56-64FA-4173-B8DA-E705F84C0F87}" type="presOf" srcId="{368CC149-2E17-48C2-B5E2-1CAD3BB8FADB}" destId="{B656987A-BD03-451F-89F5-8BDAEA0BA644}" srcOrd="0" destOrd="0" presId="urn:microsoft.com/office/officeart/2005/8/layout/pyramid1"/>
    <dgm:cxn modelId="{F183817F-318E-422B-B824-65163715B423}" type="presOf" srcId="{AAF38EB1-9516-4FD6-8169-4E1A4B4357E7}" destId="{B4207756-AD87-4C00-85AC-F18D4122382D}" srcOrd="1" destOrd="0" presId="urn:microsoft.com/office/officeart/2005/8/layout/pyramid1"/>
    <dgm:cxn modelId="{94E959A4-9824-4F8D-B2DB-AF29FB79E57F}" type="presOf" srcId="{F549DF00-1FD7-46AC-B304-3F12EC26E8F5}" destId="{C3602D8F-4067-4C40-BF24-4BF5AC2007E7}" srcOrd="1" destOrd="0" presId="urn:microsoft.com/office/officeart/2005/8/layout/pyramid1"/>
    <dgm:cxn modelId="{3467F0DA-FBE3-43DF-98C3-A85AF1EA46AF}" srcId="{E6D7F9C7-30D6-47D7-B4BB-D0C487C76981}" destId="{AAF38EB1-9516-4FD6-8169-4E1A4B4357E7}" srcOrd="3" destOrd="0" parTransId="{0C6F752F-5455-49D3-8F19-416639CD848D}" sibTransId="{D36C526B-83E2-44F5-9D41-91B6C9A12166}"/>
    <dgm:cxn modelId="{CCB831DF-6351-4E8E-AF4B-0B8AC2463BC6}" type="presOf" srcId="{F549DF00-1FD7-46AC-B304-3F12EC26E8F5}" destId="{EE8E85B8-F193-47DB-9269-B213EA288FEF}" srcOrd="0" destOrd="0" presId="urn:microsoft.com/office/officeart/2005/8/layout/pyramid1"/>
    <dgm:cxn modelId="{4B6B17EE-BA62-44A1-8484-652678B0E389}" type="presOf" srcId="{AAF38EB1-9516-4FD6-8169-4E1A4B4357E7}" destId="{DFEF406A-D706-47EE-A467-4A8C064CB340}" srcOrd="0" destOrd="0" presId="urn:microsoft.com/office/officeart/2005/8/layout/pyramid1"/>
    <dgm:cxn modelId="{90BF5EF1-69DA-4F92-A9B2-7641889C60AB}" type="presOf" srcId="{9B131014-1A39-4BD7-8B78-47CFFB4EAE7D}" destId="{82925A1B-133A-47F7-A5BD-E5788548253B}" srcOrd="1" destOrd="0" presId="urn:microsoft.com/office/officeart/2005/8/layout/pyramid1"/>
    <dgm:cxn modelId="{547386F9-39AF-4185-BD49-8371AB27A268}" type="presOf" srcId="{9B131014-1A39-4BD7-8B78-47CFFB4EAE7D}" destId="{C65169AB-1538-460F-989C-94C2073D52AC}" srcOrd="0" destOrd="0" presId="urn:microsoft.com/office/officeart/2005/8/layout/pyramid1"/>
    <dgm:cxn modelId="{ACC6D640-C018-4D39-A672-03024762F7AF}" type="presParOf" srcId="{3EC3068E-2C3E-4986-A684-A28B76DDA888}" destId="{C32D2FCA-704A-4050-96F3-81D6FACB6F0D}" srcOrd="0" destOrd="0" presId="urn:microsoft.com/office/officeart/2005/8/layout/pyramid1"/>
    <dgm:cxn modelId="{5640F68E-F689-4700-B2A1-9561E86EAC02}" type="presParOf" srcId="{C32D2FCA-704A-4050-96F3-81D6FACB6F0D}" destId="{EE8E85B8-F193-47DB-9269-B213EA288FEF}" srcOrd="0" destOrd="0" presId="urn:microsoft.com/office/officeart/2005/8/layout/pyramid1"/>
    <dgm:cxn modelId="{50657E3C-6299-4303-B472-26676DE6C6C0}" type="presParOf" srcId="{C32D2FCA-704A-4050-96F3-81D6FACB6F0D}" destId="{C3602D8F-4067-4C40-BF24-4BF5AC2007E7}" srcOrd="1" destOrd="0" presId="urn:microsoft.com/office/officeart/2005/8/layout/pyramid1"/>
    <dgm:cxn modelId="{89F5638F-474E-4631-9584-AB5D0DD3FEA0}" type="presParOf" srcId="{3EC3068E-2C3E-4986-A684-A28B76DDA888}" destId="{CAE97346-44AD-4F2C-9A36-748F15554E00}" srcOrd="1" destOrd="0" presId="urn:microsoft.com/office/officeart/2005/8/layout/pyramid1"/>
    <dgm:cxn modelId="{FA5A78C0-1DA3-4D74-AC21-C19FC027B809}" type="presParOf" srcId="{CAE97346-44AD-4F2C-9A36-748F15554E00}" destId="{B656987A-BD03-451F-89F5-8BDAEA0BA644}" srcOrd="0" destOrd="0" presId="urn:microsoft.com/office/officeart/2005/8/layout/pyramid1"/>
    <dgm:cxn modelId="{760AD8B3-0A76-471E-996C-1528D2BFC12C}" type="presParOf" srcId="{CAE97346-44AD-4F2C-9A36-748F15554E00}" destId="{4D255DF0-19F9-4A92-8768-EA933C137C4B}" srcOrd="1" destOrd="0" presId="urn:microsoft.com/office/officeart/2005/8/layout/pyramid1"/>
    <dgm:cxn modelId="{F115C9FF-BD7F-4DE0-AAB8-463362DC224F}" type="presParOf" srcId="{3EC3068E-2C3E-4986-A684-A28B76DDA888}" destId="{A7B9C597-AACF-43C4-813C-3D95C5E11B39}" srcOrd="2" destOrd="0" presId="urn:microsoft.com/office/officeart/2005/8/layout/pyramid1"/>
    <dgm:cxn modelId="{A0345D55-6B5F-4E5B-A04D-E2E084ECC124}" type="presParOf" srcId="{A7B9C597-AACF-43C4-813C-3D95C5E11B39}" destId="{C65169AB-1538-460F-989C-94C2073D52AC}" srcOrd="0" destOrd="0" presId="urn:microsoft.com/office/officeart/2005/8/layout/pyramid1"/>
    <dgm:cxn modelId="{CB1900E1-B959-4935-9E32-38D88EFC5679}" type="presParOf" srcId="{A7B9C597-AACF-43C4-813C-3D95C5E11B39}" destId="{82925A1B-133A-47F7-A5BD-E5788548253B}" srcOrd="1" destOrd="0" presId="urn:microsoft.com/office/officeart/2005/8/layout/pyramid1"/>
    <dgm:cxn modelId="{5C92C7EA-26A7-4CDC-A608-A6E75F0B2A6D}" type="presParOf" srcId="{3EC3068E-2C3E-4986-A684-A28B76DDA888}" destId="{D4966D4F-489F-41BB-BAFD-D2A6A0054F40}" srcOrd="3" destOrd="0" presId="urn:microsoft.com/office/officeart/2005/8/layout/pyramid1"/>
    <dgm:cxn modelId="{917C5D22-C88C-4DE1-915B-FE2BE07313BD}" type="presParOf" srcId="{D4966D4F-489F-41BB-BAFD-D2A6A0054F40}" destId="{DFEF406A-D706-47EE-A467-4A8C064CB340}" srcOrd="0" destOrd="0" presId="urn:microsoft.com/office/officeart/2005/8/layout/pyramid1"/>
    <dgm:cxn modelId="{CBA1F7CF-8CCF-4D05-8500-52C4A0C8B050}" type="presParOf" srcId="{D4966D4F-489F-41BB-BAFD-D2A6A0054F40}" destId="{B4207756-AD87-4C00-85AC-F18D4122382D}"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340E35-90C4-412C-BFE7-3B4BCFE66B83}"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914B538F-1CC5-4DBD-9510-E823F2BE8EB8}">
      <dgm:prSet/>
      <dgm:spPr/>
      <dgm:t>
        <a:bodyPr/>
        <a:lstStyle/>
        <a:p>
          <a:pPr>
            <a:defRPr cap="all"/>
          </a:pPr>
          <a:r>
            <a:rPr lang="en-GB" b="1"/>
            <a:t>Forward planning</a:t>
          </a:r>
          <a:endParaRPr lang="en-US"/>
        </a:p>
      </dgm:t>
    </dgm:pt>
    <dgm:pt modelId="{D2F88A4F-45AC-4877-8AB8-65EA1AF86609}" type="parTrans" cxnId="{EA314241-2922-4015-8201-781D61DE5041}">
      <dgm:prSet/>
      <dgm:spPr/>
      <dgm:t>
        <a:bodyPr/>
        <a:lstStyle/>
        <a:p>
          <a:endParaRPr lang="en-US"/>
        </a:p>
      </dgm:t>
    </dgm:pt>
    <dgm:pt modelId="{0E76F5CE-EA3D-4837-BD42-B9E5375369D2}" type="sibTrans" cxnId="{EA314241-2922-4015-8201-781D61DE5041}">
      <dgm:prSet/>
      <dgm:spPr/>
      <dgm:t>
        <a:bodyPr/>
        <a:lstStyle/>
        <a:p>
          <a:endParaRPr lang="en-US"/>
        </a:p>
      </dgm:t>
    </dgm:pt>
    <dgm:pt modelId="{9A23F9C3-1E5F-4D36-90FD-C203F65D7FEF}">
      <dgm:prSet/>
      <dgm:spPr/>
      <dgm:t>
        <a:bodyPr/>
        <a:lstStyle/>
        <a:p>
          <a:pPr>
            <a:defRPr cap="all"/>
          </a:pPr>
          <a:r>
            <a:rPr lang="en-GB" b="1"/>
            <a:t>Communication routes</a:t>
          </a:r>
          <a:endParaRPr lang="en-US"/>
        </a:p>
      </dgm:t>
    </dgm:pt>
    <dgm:pt modelId="{760934BF-C078-42AF-8A7E-F79817D5CE8E}" type="parTrans" cxnId="{CCB344CA-B71B-4B88-9021-4EE60C94F2BD}">
      <dgm:prSet/>
      <dgm:spPr/>
      <dgm:t>
        <a:bodyPr/>
        <a:lstStyle/>
        <a:p>
          <a:endParaRPr lang="en-US"/>
        </a:p>
      </dgm:t>
    </dgm:pt>
    <dgm:pt modelId="{CD4104EF-7859-4587-A1EE-E9D0E0CB4B0C}" type="sibTrans" cxnId="{CCB344CA-B71B-4B88-9021-4EE60C94F2BD}">
      <dgm:prSet/>
      <dgm:spPr/>
      <dgm:t>
        <a:bodyPr/>
        <a:lstStyle/>
        <a:p>
          <a:endParaRPr lang="en-US"/>
        </a:p>
      </dgm:t>
    </dgm:pt>
    <dgm:pt modelId="{9D1506FF-A639-4A8D-9D59-E7EDD29F3EFE}">
      <dgm:prSet/>
      <dgm:spPr/>
      <dgm:t>
        <a:bodyPr/>
        <a:lstStyle/>
        <a:p>
          <a:pPr>
            <a:defRPr cap="all"/>
          </a:pPr>
          <a:r>
            <a:rPr lang="en-GB" b="1"/>
            <a:t>Information and briefings</a:t>
          </a:r>
          <a:endParaRPr lang="en-US"/>
        </a:p>
      </dgm:t>
    </dgm:pt>
    <dgm:pt modelId="{BEC82D0E-FC07-4A9E-B99A-F985AF29CBF1}" type="parTrans" cxnId="{156F3674-060A-4E0D-87D5-AB2039BF01C1}">
      <dgm:prSet/>
      <dgm:spPr/>
      <dgm:t>
        <a:bodyPr/>
        <a:lstStyle/>
        <a:p>
          <a:endParaRPr lang="en-US"/>
        </a:p>
      </dgm:t>
    </dgm:pt>
    <dgm:pt modelId="{C430F5A9-496C-4DE3-80CE-4473BF4F64AB}" type="sibTrans" cxnId="{156F3674-060A-4E0D-87D5-AB2039BF01C1}">
      <dgm:prSet/>
      <dgm:spPr/>
      <dgm:t>
        <a:bodyPr/>
        <a:lstStyle/>
        <a:p>
          <a:endParaRPr lang="en-US"/>
        </a:p>
      </dgm:t>
    </dgm:pt>
    <dgm:pt modelId="{B06142BE-939E-4514-8A9F-A71D2AC347B2}">
      <dgm:prSet/>
      <dgm:spPr/>
      <dgm:t>
        <a:bodyPr/>
        <a:lstStyle/>
        <a:p>
          <a:pPr>
            <a:defRPr cap="all"/>
          </a:pPr>
          <a:r>
            <a:rPr lang="en-GB" b="1"/>
            <a:t>Supporting local innovation  </a:t>
          </a:r>
          <a:endParaRPr lang="en-US"/>
        </a:p>
      </dgm:t>
    </dgm:pt>
    <dgm:pt modelId="{108FA2EB-E72A-419C-9028-16623F34552E}" type="parTrans" cxnId="{4AF15233-DBBE-4320-8571-15A96D970365}">
      <dgm:prSet/>
      <dgm:spPr/>
      <dgm:t>
        <a:bodyPr/>
        <a:lstStyle/>
        <a:p>
          <a:endParaRPr lang="en-US"/>
        </a:p>
      </dgm:t>
    </dgm:pt>
    <dgm:pt modelId="{6C8CE87F-0B40-438D-B3F9-61F0E9C08542}" type="sibTrans" cxnId="{4AF15233-DBBE-4320-8571-15A96D970365}">
      <dgm:prSet/>
      <dgm:spPr/>
      <dgm:t>
        <a:bodyPr/>
        <a:lstStyle/>
        <a:p>
          <a:endParaRPr lang="en-US"/>
        </a:p>
      </dgm:t>
    </dgm:pt>
    <dgm:pt modelId="{473E9487-F8A1-4A61-AF54-02122B1704E3}">
      <dgm:prSet/>
      <dgm:spPr/>
      <dgm:t>
        <a:bodyPr/>
        <a:lstStyle/>
        <a:p>
          <a:pPr>
            <a:defRPr cap="all"/>
          </a:pPr>
          <a:r>
            <a:rPr lang="en-GB" b="1"/>
            <a:t>Provision of data to support service offer </a:t>
          </a:r>
          <a:endParaRPr lang="en-US"/>
        </a:p>
      </dgm:t>
    </dgm:pt>
    <dgm:pt modelId="{B942587F-8E58-4388-B672-0CE8D414A5B7}" type="parTrans" cxnId="{7FC5DBF9-8066-405D-9454-3FEC2B3CB88D}">
      <dgm:prSet/>
      <dgm:spPr/>
      <dgm:t>
        <a:bodyPr/>
        <a:lstStyle/>
        <a:p>
          <a:endParaRPr lang="en-US"/>
        </a:p>
      </dgm:t>
    </dgm:pt>
    <dgm:pt modelId="{38E4853B-1722-4CD4-9866-628DED13B889}" type="sibTrans" cxnId="{7FC5DBF9-8066-405D-9454-3FEC2B3CB88D}">
      <dgm:prSet/>
      <dgm:spPr/>
      <dgm:t>
        <a:bodyPr/>
        <a:lstStyle/>
        <a:p>
          <a:endParaRPr lang="en-US"/>
        </a:p>
      </dgm:t>
    </dgm:pt>
    <dgm:pt modelId="{2618A995-FA4F-45E9-93AD-6D002CC4B141}" type="pres">
      <dgm:prSet presAssocID="{8D340E35-90C4-412C-BFE7-3B4BCFE66B83}" presName="root" presStyleCnt="0">
        <dgm:presLayoutVars>
          <dgm:dir/>
          <dgm:resizeHandles val="exact"/>
        </dgm:presLayoutVars>
      </dgm:prSet>
      <dgm:spPr/>
    </dgm:pt>
    <dgm:pt modelId="{8C26837B-3C25-47ED-8644-A0CB98A40C91}" type="pres">
      <dgm:prSet presAssocID="{914B538F-1CC5-4DBD-9510-E823F2BE8EB8}" presName="compNode" presStyleCnt="0"/>
      <dgm:spPr/>
    </dgm:pt>
    <dgm:pt modelId="{E293C621-C364-4121-8094-DB2C12CE300F}" type="pres">
      <dgm:prSet presAssocID="{914B538F-1CC5-4DBD-9510-E823F2BE8EB8}" presName="iconBgRect" presStyleLbl="bgShp" presStyleIdx="0" presStyleCnt="5"/>
      <dgm:spPr/>
    </dgm:pt>
    <dgm:pt modelId="{ABB88549-A71A-401F-A500-E615DC789473}" type="pres">
      <dgm:prSet presAssocID="{914B538F-1CC5-4DBD-9510-E823F2BE8EB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CF96E8EA-C45C-49C6-BF3F-7E596A2A0C59}" type="pres">
      <dgm:prSet presAssocID="{914B538F-1CC5-4DBD-9510-E823F2BE8EB8}" presName="spaceRect" presStyleCnt="0"/>
      <dgm:spPr/>
    </dgm:pt>
    <dgm:pt modelId="{7AB07E6F-20E4-4F13-8E44-85EDD1175FED}" type="pres">
      <dgm:prSet presAssocID="{914B538F-1CC5-4DBD-9510-E823F2BE8EB8}" presName="textRect" presStyleLbl="revTx" presStyleIdx="0" presStyleCnt="5">
        <dgm:presLayoutVars>
          <dgm:chMax val="1"/>
          <dgm:chPref val="1"/>
        </dgm:presLayoutVars>
      </dgm:prSet>
      <dgm:spPr/>
    </dgm:pt>
    <dgm:pt modelId="{17E54EBB-E87F-457A-BE71-35CE61150E6E}" type="pres">
      <dgm:prSet presAssocID="{0E76F5CE-EA3D-4837-BD42-B9E5375369D2}" presName="sibTrans" presStyleCnt="0"/>
      <dgm:spPr/>
    </dgm:pt>
    <dgm:pt modelId="{AE9D1F09-84B4-49DD-A886-19A6ECA4E0E9}" type="pres">
      <dgm:prSet presAssocID="{9A23F9C3-1E5F-4D36-90FD-C203F65D7FEF}" presName="compNode" presStyleCnt="0"/>
      <dgm:spPr/>
    </dgm:pt>
    <dgm:pt modelId="{A7025833-1029-434B-90E2-2F2FA921CB53}" type="pres">
      <dgm:prSet presAssocID="{9A23F9C3-1E5F-4D36-90FD-C203F65D7FEF}" presName="iconBgRect" presStyleLbl="bgShp" presStyleIdx="1" presStyleCnt="5"/>
      <dgm:spPr/>
    </dgm:pt>
    <dgm:pt modelId="{34B3C27F-8240-4270-B402-816FC5114DD2}" type="pres">
      <dgm:prSet presAssocID="{9A23F9C3-1E5F-4D36-90FD-C203F65D7FEF}"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852BA55B-4836-4C36-900B-63804A15592E}" type="pres">
      <dgm:prSet presAssocID="{9A23F9C3-1E5F-4D36-90FD-C203F65D7FEF}" presName="spaceRect" presStyleCnt="0"/>
      <dgm:spPr/>
    </dgm:pt>
    <dgm:pt modelId="{03837FBF-24E7-4CEC-82F7-F22B3EB948AB}" type="pres">
      <dgm:prSet presAssocID="{9A23F9C3-1E5F-4D36-90FD-C203F65D7FEF}" presName="textRect" presStyleLbl="revTx" presStyleIdx="1" presStyleCnt="5">
        <dgm:presLayoutVars>
          <dgm:chMax val="1"/>
          <dgm:chPref val="1"/>
        </dgm:presLayoutVars>
      </dgm:prSet>
      <dgm:spPr/>
    </dgm:pt>
    <dgm:pt modelId="{9A43C2EB-78CE-4AF3-8DEA-1CC0E0B96D7B}" type="pres">
      <dgm:prSet presAssocID="{CD4104EF-7859-4587-A1EE-E9D0E0CB4B0C}" presName="sibTrans" presStyleCnt="0"/>
      <dgm:spPr/>
    </dgm:pt>
    <dgm:pt modelId="{B34E14D6-8D9B-4F26-A8E7-47FFE1AFD53C}" type="pres">
      <dgm:prSet presAssocID="{9D1506FF-A639-4A8D-9D59-E7EDD29F3EFE}" presName="compNode" presStyleCnt="0"/>
      <dgm:spPr/>
    </dgm:pt>
    <dgm:pt modelId="{27CAC9BD-A7CB-4AE0-906B-B18D3CACBA99}" type="pres">
      <dgm:prSet presAssocID="{9D1506FF-A639-4A8D-9D59-E7EDD29F3EFE}" presName="iconBgRect" presStyleLbl="bgShp" presStyleIdx="2" presStyleCnt="5"/>
      <dgm:spPr/>
    </dgm:pt>
    <dgm:pt modelId="{E6DD5FE4-898E-4F72-84A6-5E6E34C4CA8D}" type="pres">
      <dgm:prSet presAssocID="{9D1506FF-A639-4A8D-9D59-E7EDD29F3EF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eeting"/>
        </a:ext>
      </dgm:extLst>
    </dgm:pt>
    <dgm:pt modelId="{F065F392-FC89-49B2-9E27-F814FF9400B4}" type="pres">
      <dgm:prSet presAssocID="{9D1506FF-A639-4A8D-9D59-E7EDD29F3EFE}" presName="spaceRect" presStyleCnt="0"/>
      <dgm:spPr/>
    </dgm:pt>
    <dgm:pt modelId="{9C2CEE85-6814-4464-B630-7C5C99791742}" type="pres">
      <dgm:prSet presAssocID="{9D1506FF-A639-4A8D-9D59-E7EDD29F3EFE}" presName="textRect" presStyleLbl="revTx" presStyleIdx="2" presStyleCnt="5">
        <dgm:presLayoutVars>
          <dgm:chMax val="1"/>
          <dgm:chPref val="1"/>
        </dgm:presLayoutVars>
      </dgm:prSet>
      <dgm:spPr/>
    </dgm:pt>
    <dgm:pt modelId="{7BFECEFD-0CF7-466F-ADB5-B7D92060B8AD}" type="pres">
      <dgm:prSet presAssocID="{C430F5A9-496C-4DE3-80CE-4473BF4F64AB}" presName="sibTrans" presStyleCnt="0"/>
      <dgm:spPr/>
    </dgm:pt>
    <dgm:pt modelId="{C73F0674-4F82-4111-85F5-41D73FE31421}" type="pres">
      <dgm:prSet presAssocID="{B06142BE-939E-4514-8A9F-A71D2AC347B2}" presName="compNode" presStyleCnt="0"/>
      <dgm:spPr/>
    </dgm:pt>
    <dgm:pt modelId="{26072078-3008-48A0-8821-EE8FFD046DED}" type="pres">
      <dgm:prSet presAssocID="{B06142BE-939E-4514-8A9F-A71D2AC347B2}" presName="iconBgRect" presStyleLbl="bgShp" presStyleIdx="3" presStyleCnt="5"/>
      <dgm:spPr/>
    </dgm:pt>
    <dgm:pt modelId="{D3FAFB64-4211-47C6-B9D9-87F37E1C8287}" type="pres">
      <dgm:prSet presAssocID="{B06142BE-939E-4514-8A9F-A71D2AC347B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ghtbulb"/>
        </a:ext>
      </dgm:extLst>
    </dgm:pt>
    <dgm:pt modelId="{B1475CDA-CF0C-4A62-A389-AAD184DEFCB9}" type="pres">
      <dgm:prSet presAssocID="{B06142BE-939E-4514-8A9F-A71D2AC347B2}" presName="spaceRect" presStyleCnt="0"/>
      <dgm:spPr/>
    </dgm:pt>
    <dgm:pt modelId="{39A678DD-2737-4A8A-BFB3-80693D603455}" type="pres">
      <dgm:prSet presAssocID="{B06142BE-939E-4514-8A9F-A71D2AC347B2}" presName="textRect" presStyleLbl="revTx" presStyleIdx="3" presStyleCnt="5">
        <dgm:presLayoutVars>
          <dgm:chMax val="1"/>
          <dgm:chPref val="1"/>
        </dgm:presLayoutVars>
      </dgm:prSet>
      <dgm:spPr/>
    </dgm:pt>
    <dgm:pt modelId="{F08C4905-A741-4416-8A95-427AF94D3A4D}" type="pres">
      <dgm:prSet presAssocID="{6C8CE87F-0B40-438D-B3F9-61F0E9C08542}" presName="sibTrans" presStyleCnt="0"/>
      <dgm:spPr/>
    </dgm:pt>
    <dgm:pt modelId="{04A925C1-69F4-4752-B5BD-FBC3F3A992F5}" type="pres">
      <dgm:prSet presAssocID="{473E9487-F8A1-4A61-AF54-02122B1704E3}" presName="compNode" presStyleCnt="0"/>
      <dgm:spPr/>
    </dgm:pt>
    <dgm:pt modelId="{67FAB7D1-96BC-495B-A04F-A1F3028064A1}" type="pres">
      <dgm:prSet presAssocID="{473E9487-F8A1-4A61-AF54-02122B1704E3}" presName="iconBgRect" presStyleLbl="bgShp" presStyleIdx="4" presStyleCnt="5"/>
      <dgm:spPr/>
    </dgm:pt>
    <dgm:pt modelId="{D208A276-C8AC-4BE0-A7B3-D80A55F3C7F9}" type="pres">
      <dgm:prSet presAssocID="{473E9487-F8A1-4A61-AF54-02122B1704E3}"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all center"/>
        </a:ext>
      </dgm:extLst>
    </dgm:pt>
    <dgm:pt modelId="{AF5B17E6-1AF5-490F-8153-8915E3C99E9A}" type="pres">
      <dgm:prSet presAssocID="{473E9487-F8A1-4A61-AF54-02122B1704E3}" presName="spaceRect" presStyleCnt="0"/>
      <dgm:spPr/>
    </dgm:pt>
    <dgm:pt modelId="{0977AC19-FCF6-40AD-BACB-EC2B0F22C6E4}" type="pres">
      <dgm:prSet presAssocID="{473E9487-F8A1-4A61-AF54-02122B1704E3}" presName="textRect" presStyleLbl="revTx" presStyleIdx="4" presStyleCnt="5">
        <dgm:presLayoutVars>
          <dgm:chMax val="1"/>
          <dgm:chPref val="1"/>
        </dgm:presLayoutVars>
      </dgm:prSet>
      <dgm:spPr/>
    </dgm:pt>
  </dgm:ptLst>
  <dgm:cxnLst>
    <dgm:cxn modelId="{EF7F3E1C-6183-47AE-B66F-F6A57DE98CB3}" type="presOf" srcId="{914B538F-1CC5-4DBD-9510-E823F2BE8EB8}" destId="{7AB07E6F-20E4-4F13-8E44-85EDD1175FED}" srcOrd="0" destOrd="0" presId="urn:microsoft.com/office/officeart/2018/5/layout/IconCircleLabelList"/>
    <dgm:cxn modelId="{4AF15233-DBBE-4320-8571-15A96D970365}" srcId="{8D340E35-90C4-412C-BFE7-3B4BCFE66B83}" destId="{B06142BE-939E-4514-8A9F-A71D2AC347B2}" srcOrd="3" destOrd="0" parTransId="{108FA2EB-E72A-419C-9028-16623F34552E}" sibTransId="{6C8CE87F-0B40-438D-B3F9-61F0E9C08542}"/>
    <dgm:cxn modelId="{5EB7D436-E242-44EB-A550-D1D474B8F485}" type="presOf" srcId="{9A23F9C3-1E5F-4D36-90FD-C203F65D7FEF}" destId="{03837FBF-24E7-4CEC-82F7-F22B3EB948AB}" srcOrd="0" destOrd="0" presId="urn:microsoft.com/office/officeart/2018/5/layout/IconCircleLabelList"/>
    <dgm:cxn modelId="{EA314241-2922-4015-8201-781D61DE5041}" srcId="{8D340E35-90C4-412C-BFE7-3B4BCFE66B83}" destId="{914B538F-1CC5-4DBD-9510-E823F2BE8EB8}" srcOrd="0" destOrd="0" parTransId="{D2F88A4F-45AC-4877-8AB8-65EA1AF86609}" sibTransId="{0E76F5CE-EA3D-4837-BD42-B9E5375369D2}"/>
    <dgm:cxn modelId="{156F3674-060A-4E0D-87D5-AB2039BF01C1}" srcId="{8D340E35-90C4-412C-BFE7-3B4BCFE66B83}" destId="{9D1506FF-A639-4A8D-9D59-E7EDD29F3EFE}" srcOrd="2" destOrd="0" parTransId="{BEC82D0E-FC07-4A9E-B99A-F985AF29CBF1}" sibTransId="{C430F5A9-496C-4DE3-80CE-4473BF4F64AB}"/>
    <dgm:cxn modelId="{275F1998-A927-4F3B-9D13-0613E7E26B92}" type="presOf" srcId="{473E9487-F8A1-4A61-AF54-02122B1704E3}" destId="{0977AC19-FCF6-40AD-BACB-EC2B0F22C6E4}" srcOrd="0" destOrd="0" presId="urn:microsoft.com/office/officeart/2018/5/layout/IconCircleLabelList"/>
    <dgm:cxn modelId="{F411669F-00C5-4458-BA13-FD8204E4E92B}" type="presOf" srcId="{8D340E35-90C4-412C-BFE7-3B4BCFE66B83}" destId="{2618A995-FA4F-45E9-93AD-6D002CC4B141}" srcOrd="0" destOrd="0" presId="urn:microsoft.com/office/officeart/2018/5/layout/IconCircleLabelList"/>
    <dgm:cxn modelId="{6F8021C5-768A-4155-9284-ED70778B9013}" type="presOf" srcId="{B06142BE-939E-4514-8A9F-A71D2AC347B2}" destId="{39A678DD-2737-4A8A-BFB3-80693D603455}" srcOrd="0" destOrd="0" presId="urn:microsoft.com/office/officeart/2018/5/layout/IconCircleLabelList"/>
    <dgm:cxn modelId="{CCB344CA-B71B-4B88-9021-4EE60C94F2BD}" srcId="{8D340E35-90C4-412C-BFE7-3B4BCFE66B83}" destId="{9A23F9C3-1E5F-4D36-90FD-C203F65D7FEF}" srcOrd="1" destOrd="0" parTransId="{760934BF-C078-42AF-8A7E-F79817D5CE8E}" sibTransId="{CD4104EF-7859-4587-A1EE-E9D0E0CB4B0C}"/>
    <dgm:cxn modelId="{7E6C80EE-3DCD-489A-91F2-2F701E47C59A}" type="presOf" srcId="{9D1506FF-A639-4A8D-9D59-E7EDD29F3EFE}" destId="{9C2CEE85-6814-4464-B630-7C5C99791742}" srcOrd="0" destOrd="0" presId="urn:microsoft.com/office/officeart/2018/5/layout/IconCircleLabelList"/>
    <dgm:cxn modelId="{7FC5DBF9-8066-405D-9454-3FEC2B3CB88D}" srcId="{8D340E35-90C4-412C-BFE7-3B4BCFE66B83}" destId="{473E9487-F8A1-4A61-AF54-02122B1704E3}" srcOrd="4" destOrd="0" parTransId="{B942587F-8E58-4388-B672-0CE8D414A5B7}" sibTransId="{38E4853B-1722-4CD4-9866-628DED13B889}"/>
    <dgm:cxn modelId="{670CEEBD-961C-4735-8125-85B2C1638903}" type="presParOf" srcId="{2618A995-FA4F-45E9-93AD-6D002CC4B141}" destId="{8C26837B-3C25-47ED-8644-A0CB98A40C91}" srcOrd="0" destOrd="0" presId="urn:microsoft.com/office/officeart/2018/5/layout/IconCircleLabelList"/>
    <dgm:cxn modelId="{82DD610C-5B92-4C1E-9068-26B460EFC691}" type="presParOf" srcId="{8C26837B-3C25-47ED-8644-A0CB98A40C91}" destId="{E293C621-C364-4121-8094-DB2C12CE300F}" srcOrd="0" destOrd="0" presId="urn:microsoft.com/office/officeart/2018/5/layout/IconCircleLabelList"/>
    <dgm:cxn modelId="{8CA7F55B-8415-41A3-9749-011614C2B71A}" type="presParOf" srcId="{8C26837B-3C25-47ED-8644-A0CB98A40C91}" destId="{ABB88549-A71A-401F-A500-E615DC789473}" srcOrd="1" destOrd="0" presId="urn:microsoft.com/office/officeart/2018/5/layout/IconCircleLabelList"/>
    <dgm:cxn modelId="{C3E9A1E0-56A0-4355-8010-C9EECEC6C9D9}" type="presParOf" srcId="{8C26837B-3C25-47ED-8644-A0CB98A40C91}" destId="{CF96E8EA-C45C-49C6-BF3F-7E596A2A0C59}" srcOrd="2" destOrd="0" presId="urn:microsoft.com/office/officeart/2018/5/layout/IconCircleLabelList"/>
    <dgm:cxn modelId="{850D66FA-BA71-4CAB-9FBF-E38EEDC196B0}" type="presParOf" srcId="{8C26837B-3C25-47ED-8644-A0CB98A40C91}" destId="{7AB07E6F-20E4-4F13-8E44-85EDD1175FED}" srcOrd="3" destOrd="0" presId="urn:microsoft.com/office/officeart/2018/5/layout/IconCircleLabelList"/>
    <dgm:cxn modelId="{1698847B-6402-4D50-B826-5BB712165385}" type="presParOf" srcId="{2618A995-FA4F-45E9-93AD-6D002CC4B141}" destId="{17E54EBB-E87F-457A-BE71-35CE61150E6E}" srcOrd="1" destOrd="0" presId="urn:microsoft.com/office/officeart/2018/5/layout/IconCircleLabelList"/>
    <dgm:cxn modelId="{F4930B31-5A59-42ED-84F9-656389E1F2C8}" type="presParOf" srcId="{2618A995-FA4F-45E9-93AD-6D002CC4B141}" destId="{AE9D1F09-84B4-49DD-A886-19A6ECA4E0E9}" srcOrd="2" destOrd="0" presId="urn:microsoft.com/office/officeart/2018/5/layout/IconCircleLabelList"/>
    <dgm:cxn modelId="{A184B198-B453-40D5-B61A-3B174444E25E}" type="presParOf" srcId="{AE9D1F09-84B4-49DD-A886-19A6ECA4E0E9}" destId="{A7025833-1029-434B-90E2-2F2FA921CB53}" srcOrd="0" destOrd="0" presId="urn:microsoft.com/office/officeart/2018/5/layout/IconCircleLabelList"/>
    <dgm:cxn modelId="{E4AD2A14-645D-4026-A523-613AA9778A54}" type="presParOf" srcId="{AE9D1F09-84B4-49DD-A886-19A6ECA4E0E9}" destId="{34B3C27F-8240-4270-B402-816FC5114DD2}" srcOrd="1" destOrd="0" presId="urn:microsoft.com/office/officeart/2018/5/layout/IconCircleLabelList"/>
    <dgm:cxn modelId="{85590294-77C8-4585-8484-AF37A2290881}" type="presParOf" srcId="{AE9D1F09-84B4-49DD-A886-19A6ECA4E0E9}" destId="{852BA55B-4836-4C36-900B-63804A15592E}" srcOrd="2" destOrd="0" presId="urn:microsoft.com/office/officeart/2018/5/layout/IconCircleLabelList"/>
    <dgm:cxn modelId="{04335CF7-DF9F-4698-B1E7-9AE7B556E52F}" type="presParOf" srcId="{AE9D1F09-84B4-49DD-A886-19A6ECA4E0E9}" destId="{03837FBF-24E7-4CEC-82F7-F22B3EB948AB}" srcOrd="3" destOrd="0" presId="urn:microsoft.com/office/officeart/2018/5/layout/IconCircleLabelList"/>
    <dgm:cxn modelId="{BBCD866A-5AB9-46EC-99CD-0189E035E0F7}" type="presParOf" srcId="{2618A995-FA4F-45E9-93AD-6D002CC4B141}" destId="{9A43C2EB-78CE-4AF3-8DEA-1CC0E0B96D7B}" srcOrd="3" destOrd="0" presId="urn:microsoft.com/office/officeart/2018/5/layout/IconCircleLabelList"/>
    <dgm:cxn modelId="{29E19927-94C4-4612-A189-A759D7024199}" type="presParOf" srcId="{2618A995-FA4F-45E9-93AD-6D002CC4B141}" destId="{B34E14D6-8D9B-4F26-A8E7-47FFE1AFD53C}" srcOrd="4" destOrd="0" presId="urn:microsoft.com/office/officeart/2018/5/layout/IconCircleLabelList"/>
    <dgm:cxn modelId="{3DD4203F-029E-4F35-8BC5-D9D64897D448}" type="presParOf" srcId="{B34E14D6-8D9B-4F26-A8E7-47FFE1AFD53C}" destId="{27CAC9BD-A7CB-4AE0-906B-B18D3CACBA99}" srcOrd="0" destOrd="0" presId="urn:microsoft.com/office/officeart/2018/5/layout/IconCircleLabelList"/>
    <dgm:cxn modelId="{676E99AB-2CFC-4168-837A-822C9807E238}" type="presParOf" srcId="{B34E14D6-8D9B-4F26-A8E7-47FFE1AFD53C}" destId="{E6DD5FE4-898E-4F72-84A6-5E6E34C4CA8D}" srcOrd="1" destOrd="0" presId="urn:microsoft.com/office/officeart/2018/5/layout/IconCircleLabelList"/>
    <dgm:cxn modelId="{57334C27-D1EB-4397-B021-8D31BBB91CD9}" type="presParOf" srcId="{B34E14D6-8D9B-4F26-A8E7-47FFE1AFD53C}" destId="{F065F392-FC89-49B2-9E27-F814FF9400B4}" srcOrd="2" destOrd="0" presId="urn:microsoft.com/office/officeart/2018/5/layout/IconCircleLabelList"/>
    <dgm:cxn modelId="{5735733C-0A0C-43AC-8775-97E25B7ADD4B}" type="presParOf" srcId="{B34E14D6-8D9B-4F26-A8E7-47FFE1AFD53C}" destId="{9C2CEE85-6814-4464-B630-7C5C99791742}" srcOrd="3" destOrd="0" presId="urn:microsoft.com/office/officeart/2018/5/layout/IconCircleLabelList"/>
    <dgm:cxn modelId="{263AA198-E744-4106-A800-A40ED8934992}" type="presParOf" srcId="{2618A995-FA4F-45E9-93AD-6D002CC4B141}" destId="{7BFECEFD-0CF7-466F-ADB5-B7D92060B8AD}" srcOrd="5" destOrd="0" presId="urn:microsoft.com/office/officeart/2018/5/layout/IconCircleLabelList"/>
    <dgm:cxn modelId="{454518D5-7227-47F0-9576-38EF88E9D969}" type="presParOf" srcId="{2618A995-FA4F-45E9-93AD-6D002CC4B141}" destId="{C73F0674-4F82-4111-85F5-41D73FE31421}" srcOrd="6" destOrd="0" presId="urn:microsoft.com/office/officeart/2018/5/layout/IconCircleLabelList"/>
    <dgm:cxn modelId="{6C03F0A3-D6CB-4AF6-BDB3-2BF1D8DD46FE}" type="presParOf" srcId="{C73F0674-4F82-4111-85F5-41D73FE31421}" destId="{26072078-3008-48A0-8821-EE8FFD046DED}" srcOrd="0" destOrd="0" presId="urn:microsoft.com/office/officeart/2018/5/layout/IconCircleLabelList"/>
    <dgm:cxn modelId="{AB21124C-BE5B-4221-ADB3-7513D3755F71}" type="presParOf" srcId="{C73F0674-4F82-4111-85F5-41D73FE31421}" destId="{D3FAFB64-4211-47C6-B9D9-87F37E1C8287}" srcOrd="1" destOrd="0" presId="urn:microsoft.com/office/officeart/2018/5/layout/IconCircleLabelList"/>
    <dgm:cxn modelId="{406445C8-B877-4DA2-8BBD-789D62134DCC}" type="presParOf" srcId="{C73F0674-4F82-4111-85F5-41D73FE31421}" destId="{B1475CDA-CF0C-4A62-A389-AAD184DEFCB9}" srcOrd="2" destOrd="0" presId="urn:microsoft.com/office/officeart/2018/5/layout/IconCircleLabelList"/>
    <dgm:cxn modelId="{3C4AED9A-F950-4AA6-A47F-D8E685A9944C}" type="presParOf" srcId="{C73F0674-4F82-4111-85F5-41D73FE31421}" destId="{39A678DD-2737-4A8A-BFB3-80693D603455}" srcOrd="3" destOrd="0" presId="urn:microsoft.com/office/officeart/2018/5/layout/IconCircleLabelList"/>
    <dgm:cxn modelId="{1E25C7FE-0E2A-4C97-94E6-D5B66536E6FD}" type="presParOf" srcId="{2618A995-FA4F-45E9-93AD-6D002CC4B141}" destId="{F08C4905-A741-4416-8A95-427AF94D3A4D}" srcOrd="7" destOrd="0" presId="urn:microsoft.com/office/officeart/2018/5/layout/IconCircleLabelList"/>
    <dgm:cxn modelId="{EC9BA880-A15C-407C-BA6D-E7E5D1FE9756}" type="presParOf" srcId="{2618A995-FA4F-45E9-93AD-6D002CC4B141}" destId="{04A925C1-69F4-4752-B5BD-FBC3F3A992F5}" srcOrd="8" destOrd="0" presId="urn:microsoft.com/office/officeart/2018/5/layout/IconCircleLabelList"/>
    <dgm:cxn modelId="{A1D4A05A-9A4F-4F6B-863A-8F90724BF456}" type="presParOf" srcId="{04A925C1-69F4-4752-B5BD-FBC3F3A992F5}" destId="{67FAB7D1-96BC-495B-A04F-A1F3028064A1}" srcOrd="0" destOrd="0" presId="urn:microsoft.com/office/officeart/2018/5/layout/IconCircleLabelList"/>
    <dgm:cxn modelId="{0978B00F-E054-46E4-AB06-F7803B063D2F}" type="presParOf" srcId="{04A925C1-69F4-4752-B5BD-FBC3F3A992F5}" destId="{D208A276-C8AC-4BE0-A7B3-D80A55F3C7F9}" srcOrd="1" destOrd="0" presId="urn:microsoft.com/office/officeart/2018/5/layout/IconCircleLabelList"/>
    <dgm:cxn modelId="{1660AC09-E224-4378-8558-078B2297DC08}" type="presParOf" srcId="{04A925C1-69F4-4752-B5BD-FBC3F3A992F5}" destId="{AF5B17E6-1AF5-490F-8153-8915E3C99E9A}" srcOrd="2" destOrd="0" presId="urn:microsoft.com/office/officeart/2018/5/layout/IconCircleLabelList"/>
    <dgm:cxn modelId="{290052F3-798B-4905-8D0A-4BA64148ECDD}" type="presParOf" srcId="{04A925C1-69F4-4752-B5BD-FBC3F3A992F5}" destId="{0977AC19-FCF6-40AD-BACB-EC2B0F22C6E4}"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E85B8-F193-47DB-9269-B213EA288FEF}">
      <dsp:nvSpPr>
        <dsp:cNvPr id="0" name=""/>
        <dsp:cNvSpPr/>
      </dsp:nvSpPr>
      <dsp:spPr>
        <a:xfrm>
          <a:off x="2033080" y="19035"/>
          <a:ext cx="1355387" cy="1142604"/>
        </a:xfrm>
        <a:prstGeom prst="trapezoid">
          <a:avLst>
            <a:gd name="adj" fmla="val 59311"/>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080" tIns="5080" rIns="5080" bIns="5080" numCol="1" spcCol="1270" anchor="b" anchorCtr="0">
          <a:noAutofit/>
        </a:bodyPr>
        <a:lstStyle/>
        <a:p>
          <a:pPr marL="0" lvl="0" indent="0" algn="ctr" defTabSz="177800">
            <a:lnSpc>
              <a:spcPct val="90000"/>
            </a:lnSpc>
            <a:spcBef>
              <a:spcPct val="0"/>
            </a:spcBef>
            <a:spcAft>
              <a:spcPct val="35000"/>
            </a:spcAft>
            <a:buNone/>
          </a:pPr>
          <a:endParaRPr lang="en-GB" sz="400" kern="1200" dirty="0">
            <a:solidFill>
              <a:schemeClr val="bg2"/>
            </a:solidFill>
          </a:endParaRPr>
        </a:p>
        <a:p>
          <a:pPr marL="0" lvl="0" indent="0" algn="ctr" defTabSz="177800">
            <a:lnSpc>
              <a:spcPct val="90000"/>
            </a:lnSpc>
            <a:spcBef>
              <a:spcPct val="0"/>
            </a:spcBef>
            <a:spcAft>
              <a:spcPct val="35000"/>
            </a:spcAft>
            <a:buNone/>
          </a:pPr>
          <a:r>
            <a:rPr lang="en-GB" sz="1200" kern="1200" dirty="0">
              <a:solidFill>
                <a:schemeClr val="tx1"/>
              </a:solidFill>
            </a:rPr>
            <a:t>Tier </a:t>
          </a:r>
        </a:p>
        <a:p>
          <a:pPr marL="0" lvl="0" indent="0" algn="ctr" defTabSz="177800">
            <a:lnSpc>
              <a:spcPct val="90000"/>
            </a:lnSpc>
            <a:spcBef>
              <a:spcPct val="0"/>
            </a:spcBef>
            <a:spcAft>
              <a:spcPct val="35000"/>
            </a:spcAft>
            <a:buNone/>
          </a:pPr>
          <a:r>
            <a:rPr lang="en-GB" sz="1200" kern="1200" dirty="0">
              <a:solidFill>
                <a:schemeClr val="tx1"/>
              </a:solidFill>
            </a:rPr>
            <a:t>4: Initiate </a:t>
          </a:r>
        </a:p>
        <a:p>
          <a:pPr marL="0" lvl="0" indent="0" algn="ctr" defTabSz="177800">
            <a:lnSpc>
              <a:spcPct val="90000"/>
            </a:lnSpc>
            <a:spcBef>
              <a:spcPct val="0"/>
            </a:spcBef>
            <a:spcAft>
              <a:spcPct val="35000"/>
            </a:spcAft>
            <a:buNone/>
          </a:pPr>
          <a:r>
            <a:rPr lang="en-GB" sz="1200" kern="1200" dirty="0">
              <a:solidFill>
                <a:schemeClr val="tx1"/>
              </a:solidFill>
            </a:rPr>
            <a:t>LARCs in pharmacy</a:t>
          </a:r>
          <a:endParaRPr lang="en-GB" sz="1100" kern="1200" dirty="0">
            <a:solidFill>
              <a:schemeClr val="tx1"/>
            </a:solidFill>
          </a:endParaRPr>
        </a:p>
      </dsp:txBody>
      <dsp:txXfrm>
        <a:off x="2033080" y="19035"/>
        <a:ext cx="1355387" cy="1142604"/>
      </dsp:txXfrm>
    </dsp:sp>
    <dsp:sp modelId="{B656987A-BD03-451F-89F5-8BDAEA0BA644}">
      <dsp:nvSpPr>
        <dsp:cNvPr id="0" name=""/>
        <dsp:cNvSpPr/>
      </dsp:nvSpPr>
      <dsp:spPr>
        <a:xfrm>
          <a:off x="1355387" y="1142604"/>
          <a:ext cx="2710774" cy="1142604"/>
        </a:xfrm>
        <a:prstGeom prst="trapezoid">
          <a:avLst>
            <a:gd name="adj" fmla="val 59311"/>
          </a:avLst>
        </a:prstGeom>
        <a:solidFill>
          <a:schemeClr val="accent4">
            <a:hueOff val="-1488257"/>
            <a:satOff val="8966"/>
            <a:lumOff val="71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16510" rIns="0" bIns="16510" numCol="1" spcCol="1270" anchor="b" anchorCtr="0">
          <a:noAutofit/>
        </a:bodyPr>
        <a:lstStyle/>
        <a:p>
          <a:pPr marL="0" lvl="0" indent="0" algn="ctr" defTabSz="577850">
            <a:lnSpc>
              <a:spcPct val="90000"/>
            </a:lnSpc>
            <a:spcBef>
              <a:spcPct val="0"/>
            </a:spcBef>
            <a:spcAft>
              <a:spcPct val="35000"/>
            </a:spcAft>
            <a:buNone/>
          </a:pPr>
          <a:r>
            <a:rPr lang="en-GB" sz="1300" kern="1200" dirty="0">
              <a:solidFill>
                <a:schemeClr val="tx1"/>
              </a:solidFill>
            </a:rPr>
            <a:t>Tier 3: Ongoing monitoring and management of repeat LARCs (excl. IUSs &amp; IUDs</a:t>
          </a:r>
          <a:r>
            <a:rPr lang="en-GB" sz="1300" kern="1200" dirty="0">
              <a:solidFill>
                <a:schemeClr val="bg2"/>
              </a:solidFill>
            </a:rPr>
            <a:t>)</a:t>
          </a:r>
        </a:p>
      </dsp:txBody>
      <dsp:txXfrm>
        <a:off x="1829772" y="1142604"/>
        <a:ext cx="1762003" cy="1142604"/>
      </dsp:txXfrm>
    </dsp:sp>
    <dsp:sp modelId="{C65169AB-1538-460F-989C-94C2073D52AC}">
      <dsp:nvSpPr>
        <dsp:cNvPr id="0" name=""/>
        <dsp:cNvSpPr/>
      </dsp:nvSpPr>
      <dsp:spPr>
        <a:xfrm>
          <a:off x="677693" y="2285208"/>
          <a:ext cx="4066161" cy="1142604"/>
        </a:xfrm>
        <a:prstGeom prst="trapezoid">
          <a:avLst>
            <a:gd name="adj" fmla="val 59311"/>
          </a:avLst>
        </a:prstGeom>
        <a:solidFill>
          <a:schemeClr val="accent4">
            <a:hueOff val="-2976513"/>
            <a:satOff val="17933"/>
            <a:lumOff val="143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b"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Tier 2: Initiation of oral contraception via PGD</a:t>
          </a:r>
        </a:p>
      </dsp:txBody>
      <dsp:txXfrm>
        <a:off x="1389271" y="2285208"/>
        <a:ext cx="2643005" cy="1142604"/>
      </dsp:txXfrm>
    </dsp:sp>
    <dsp:sp modelId="{DFEF406A-D706-47EE-A467-4A8C064CB340}">
      <dsp:nvSpPr>
        <dsp:cNvPr id="0" name=""/>
        <dsp:cNvSpPr/>
      </dsp:nvSpPr>
      <dsp:spPr>
        <a:xfrm>
          <a:off x="0" y="3427812"/>
          <a:ext cx="5421549" cy="1142604"/>
        </a:xfrm>
        <a:prstGeom prst="trapezoid">
          <a:avLst>
            <a:gd name="adj" fmla="val 59311"/>
          </a:avLst>
        </a:prstGeom>
        <a:solidFill>
          <a:schemeClr val="accent4">
            <a:hueOff val="-4464770"/>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b" anchorCtr="0">
          <a:noAutofit/>
        </a:bodyPr>
        <a:lstStyle/>
        <a:p>
          <a:pPr marL="0" lvl="0" indent="0" algn="ctr" defTabSz="622300">
            <a:lnSpc>
              <a:spcPct val="90000"/>
            </a:lnSpc>
            <a:spcBef>
              <a:spcPct val="0"/>
            </a:spcBef>
            <a:spcAft>
              <a:spcPct val="35000"/>
            </a:spcAft>
            <a:buNone/>
          </a:pPr>
          <a:r>
            <a:rPr lang="en-GB" sz="1400" kern="1200" dirty="0">
              <a:solidFill>
                <a:schemeClr val="tx1"/>
              </a:solidFill>
            </a:rPr>
            <a:t>Tier 1: Ongoing monitoring and management of repeat oral contraception prescriptions</a:t>
          </a:r>
        </a:p>
      </dsp:txBody>
      <dsp:txXfrm>
        <a:off x="948771" y="3427812"/>
        <a:ext cx="3524006" cy="1142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3C621-C364-4121-8094-DB2C12CE300F}">
      <dsp:nvSpPr>
        <dsp:cNvPr id="0" name=""/>
        <dsp:cNvSpPr/>
      </dsp:nvSpPr>
      <dsp:spPr>
        <a:xfrm>
          <a:off x="729611" y="972227"/>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B88549-A71A-401F-A500-E615DC789473}">
      <dsp:nvSpPr>
        <dsp:cNvPr id="0" name=""/>
        <dsp:cNvSpPr/>
      </dsp:nvSpPr>
      <dsp:spPr>
        <a:xfrm>
          <a:off x="963611" y="1206227"/>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B07E6F-20E4-4F13-8E44-85EDD1175FED}">
      <dsp:nvSpPr>
        <dsp:cNvPr id="0" name=""/>
        <dsp:cNvSpPr/>
      </dsp:nvSpPr>
      <dsp:spPr>
        <a:xfrm>
          <a:off x="378611" y="241222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b="1" kern="1200"/>
            <a:t>Forward planning</a:t>
          </a:r>
          <a:endParaRPr lang="en-US" sz="1700" kern="1200"/>
        </a:p>
      </dsp:txBody>
      <dsp:txXfrm>
        <a:off x="378611" y="2412228"/>
        <a:ext cx="1800000" cy="720000"/>
      </dsp:txXfrm>
    </dsp:sp>
    <dsp:sp modelId="{A7025833-1029-434B-90E2-2F2FA921CB53}">
      <dsp:nvSpPr>
        <dsp:cNvPr id="0" name=""/>
        <dsp:cNvSpPr/>
      </dsp:nvSpPr>
      <dsp:spPr>
        <a:xfrm>
          <a:off x="2844612" y="972227"/>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B3C27F-8240-4270-B402-816FC5114DD2}">
      <dsp:nvSpPr>
        <dsp:cNvPr id="0" name=""/>
        <dsp:cNvSpPr/>
      </dsp:nvSpPr>
      <dsp:spPr>
        <a:xfrm>
          <a:off x="3078612" y="1206227"/>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3837FBF-24E7-4CEC-82F7-F22B3EB948AB}">
      <dsp:nvSpPr>
        <dsp:cNvPr id="0" name=""/>
        <dsp:cNvSpPr/>
      </dsp:nvSpPr>
      <dsp:spPr>
        <a:xfrm>
          <a:off x="2493612" y="241222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b="1" kern="1200"/>
            <a:t>Communication routes</a:t>
          </a:r>
          <a:endParaRPr lang="en-US" sz="1700" kern="1200"/>
        </a:p>
      </dsp:txBody>
      <dsp:txXfrm>
        <a:off x="2493612" y="2412228"/>
        <a:ext cx="1800000" cy="720000"/>
      </dsp:txXfrm>
    </dsp:sp>
    <dsp:sp modelId="{27CAC9BD-A7CB-4AE0-906B-B18D3CACBA99}">
      <dsp:nvSpPr>
        <dsp:cNvPr id="0" name=""/>
        <dsp:cNvSpPr/>
      </dsp:nvSpPr>
      <dsp:spPr>
        <a:xfrm>
          <a:off x="4959612" y="972227"/>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DD5FE4-898E-4F72-84A6-5E6E34C4CA8D}">
      <dsp:nvSpPr>
        <dsp:cNvPr id="0" name=""/>
        <dsp:cNvSpPr/>
      </dsp:nvSpPr>
      <dsp:spPr>
        <a:xfrm>
          <a:off x="5193612" y="1206227"/>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C2CEE85-6814-4464-B630-7C5C99791742}">
      <dsp:nvSpPr>
        <dsp:cNvPr id="0" name=""/>
        <dsp:cNvSpPr/>
      </dsp:nvSpPr>
      <dsp:spPr>
        <a:xfrm>
          <a:off x="4608612" y="241222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b="1" kern="1200"/>
            <a:t>Information and briefings</a:t>
          </a:r>
          <a:endParaRPr lang="en-US" sz="1700" kern="1200"/>
        </a:p>
      </dsp:txBody>
      <dsp:txXfrm>
        <a:off x="4608612" y="2412228"/>
        <a:ext cx="1800000" cy="720000"/>
      </dsp:txXfrm>
    </dsp:sp>
    <dsp:sp modelId="{26072078-3008-48A0-8821-EE8FFD046DED}">
      <dsp:nvSpPr>
        <dsp:cNvPr id="0" name=""/>
        <dsp:cNvSpPr/>
      </dsp:nvSpPr>
      <dsp:spPr>
        <a:xfrm>
          <a:off x="7074612" y="972227"/>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FAFB64-4211-47C6-B9D9-87F37E1C8287}">
      <dsp:nvSpPr>
        <dsp:cNvPr id="0" name=""/>
        <dsp:cNvSpPr/>
      </dsp:nvSpPr>
      <dsp:spPr>
        <a:xfrm>
          <a:off x="7308612" y="1206227"/>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9A678DD-2737-4A8A-BFB3-80693D603455}">
      <dsp:nvSpPr>
        <dsp:cNvPr id="0" name=""/>
        <dsp:cNvSpPr/>
      </dsp:nvSpPr>
      <dsp:spPr>
        <a:xfrm>
          <a:off x="6723612" y="241222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b="1" kern="1200"/>
            <a:t>Supporting local innovation  </a:t>
          </a:r>
          <a:endParaRPr lang="en-US" sz="1700" kern="1200"/>
        </a:p>
      </dsp:txBody>
      <dsp:txXfrm>
        <a:off x="6723612" y="2412228"/>
        <a:ext cx="1800000" cy="720000"/>
      </dsp:txXfrm>
    </dsp:sp>
    <dsp:sp modelId="{67FAB7D1-96BC-495B-A04F-A1F3028064A1}">
      <dsp:nvSpPr>
        <dsp:cNvPr id="0" name=""/>
        <dsp:cNvSpPr/>
      </dsp:nvSpPr>
      <dsp:spPr>
        <a:xfrm>
          <a:off x="9189612" y="972227"/>
          <a:ext cx="1098000" cy="1098000"/>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08A276-C8AC-4BE0-A7B3-D80A55F3C7F9}">
      <dsp:nvSpPr>
        <dsp:cNvPr id="0" name=""/>
        <dsp:cNvSpPr/>
      </dsp:nvSpPr>
      <dsp:spPr>
        <a:xfrm>
          <a:off x="9423612" y="1206227"/>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77AC19-FCF6-40AD-BACB-EC2B0F22C6E4}">
      <dsp:nvSpPr>
        <dsp:cNvPr id="0" name=""/>
        <dsp:cNvSpPr/>
      </dsp:nvSpPr>
      <dsp:spPr>
        <a:xfrm>
          <a:off x="8838612" y="241222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b="1" kern="1200"/>
            <a:t>Provision of data to support service offer </a:t>
          </a:r>
          <a:endParaRPr lang="en-US" sz="1700" kern="1200"/>
        </a:p>
      </dsp:txBody>
      <dsp:txXfrm>
        <a:off x="8838612" y="2412228"/>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368" cy="501879"/>
          </a:xfrm>
          <a:prstGeom prst="rect">
            <a:avLst/>
          </a:prstGeom>
        </p:spPr>
        <p:txBody>
          <a:bodyPr vert="horz" lIns="96442" tIns="48221" rIns="96442" bIns="48221" rtlCol="0"/>
          <a:lstStyle>
            <a:lvl1pPr algn="l">
              <a:defRPr sz="1300"/>
            </a:lvl1pPr>
          </a:lstStyle>
          <a:p>
            <a:endParaRPr lang="en-GB"/>
          </a:p>
        </p:txBody>
      </p:sp>
      <p:sp>
        <p:nvSpPr>
          <p:cNvPr id="3" name="Date Placeholder 2"/>
          <p:cNvSpPr>
            <a:spLocks noGrp="1"/>
          </p:cNvSpPr>
          <p:nvPr>
            <p:ph type="dt" idx="1"/>
          </p:nvPr>
        </p:nvSpPr>
        <p:spPr>
          <a:xfrm>
            <a:off x="3894505" y="0"/>
            <a:ext cx="2979368" cy="501879"/>
          </a:xfrm>
          <a:prstGeom prst="rect">
            <a:avLst/>
          </a:prstGeom>
        </p:spPr>
        <p:txBody>
          <a:bodyPr vert="horz" lIns="96442" tIns="48221" rIns="96442" bIns="48221" rtlCol="0"/>
          <a:lstStyle>
            <a:lvl1pPr algn="r">
              <a:defRPr sz="1300"/>
            </a:lvl1pPr>
          </a:lstStyle>
          <a:p>
            <a:fld id="{ED25E4AE-3635-4DA8-93DD-0CE8C5A54B9B}" type="datetimeFigureOut">
              <a:rPr lang="en-GB" smtClean="0"/>
              <a:t>12/01/2023</a:t>
            </a:fld>
            <a:endParaRPr lang="en-GB"/>
          </a:p>
        </p:txBody>
      </p:sp>
      <p:sp>
        <p:nvSpPr>
          <p:cNvPr id="4" name="Slide Image Placeholder 3"/>
          <p:cNvSpPr>
            <a:spLocks noGrp="1" noRot="1" noChangeAspect="1"/>
          </p:cNvSpPr>
          <p:nvPr>
            <p:ph type="sldImg" idx="2"/>
          </p:nvPr>
        </p:nvSpPr>
        <p:spPr>
          <a:xfrm>
            <a:off x="438150" y="1250950"/>
            <a:ext cx="5999163" cy="3375025"/>
          </a:xfrm>
          <a:prstGeom prst="rect">
            <a:avLst/>
          </a:prstGeom>
          <a:noFill/>
          <a:ln w="12700">
            <a:solidFill>
              <a:prstClr val="black"/>
            </a:solidFill>
          </a:ln>
        </p:spPr>
        <p:txBody>
          <a:bodyPr vert="horz" lIns="96442" tIns="48221" rIns="96442" bIns="48221" rtlCol="0" anchor="ctr"/>
          <a:lstStyle/>
          <a:p>
            <a:endParaRPr lang="en-GB"/>
          </a:p>
        </p:txBody>
      </p:sp>
      <p:sp>
        <p:nvSpPr>
          <p:cNvPr id="5" name="Notes Placeholder 4"/>
          <p:cNvSpPr>
            <a:spLocks noGrp="1"/>
          </p:cNvSpPr>
          <p:nvPr>
            <p:ph type="body" sz="quarter" idx="3"/>
          </p:nvPr>
        </p:nvSpPr>
        <p:spPr>
          <a:xfrm>
            <a:off x="687547" y="4813866"/>
            <a:ext cx="5500370" cy="3938617"/>
          </a:xfrm>
          <a:prstGeom prst="rect">
            <a:avLst/>
          </a:prstGeom>
        </p:spPr>
        <p:txBody>
          <a:bodyPr vert="horz" lIns="96442" tIns="48221" rIns="96442" bIns="4822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00961"/>
            <a:ext cx="2979368" cy="501877"/>
          </a:xfrm>
          <a:prstGeom prst="rect">
            <a:avLst/>
          </a:prstGeom>
        </p:spPr>
        <p:txBody>
          <a:bodyPr vert="horz" lIns="96442" tIns="48221" rIns="96442" bIns="48221" rtlCol="0" anchor="b"/>
          <a:lstStyle>
            <a:lvl1pPr algn="l">
              <a:defRPr sz="1300"/>
            </a:lvl1pPr>
          </a:lstStyle>
          <a:p>
            <a:endParaRPr lang="en-GB"/>
          </a:p>
        </p:txBody>
      </p:sp>
      <p:sp>
        <p:nvSpPr>
          <p:cNvPr id="7" name="Slide Number Placeholder 6"/>
          <p:cNvSpPr>
            <a:spLocks noGrp="1"/>
          </p:cNvSpPr>
          <p:nvPr>
            <p:ph type="sldNum" sz="quarter" idx="5"/>
          </p:nvPr>
        </p:nvSpPr>
        <p:spPr>
          <a:xfrm>
            <a:off x="3894505" y="9500961"/>
            <a:ext cx="2979368" cy="501877"/>
          </a:xfrm>
          <a:prstGeom prst="rect">
            <a:avLst/>
          </a:prstGeom>
        </p:spPr>
        <p:txBody>
          <a:bodyPr vert="horz" lIns="96442" tIns="48221" rIns="96442" bIns="48221" rtlCol="0" anchor="b"/>
          <a:lstStyle>
            <a:lvl1pPr algn="r">
              <a:defRPr sz="1300"/>
            </a:lvl1pPr>
          </a:lstStyle>
          <a:p>
            <a:fld id="{A9BEC56F-22F9-4F85-A1E0-FEEE3B5FC7CE}" type="slidenum">
              <a:rPr lang="en-GB" smtClean="0"/>
              <a:t>‹#›</a:t>
            </a:fld>
            <a:endParaRPr lang="en-GB"/>
          </a:p>
        </p:txBody>
      </p:sp>
    </p:spTree>
    <p:extLst>
      <p:ext uri="{BB962C8B-B14F-4D97-AF65-F5344CB8AC3E}">
        <p14:creationId xmlns:p14="http://schemas.microsoft.com/office/powerpoint/2010/main" val="2219042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been doing </a:t>
            </a:r>
            <a:r>
              <a:rPr lang="en-GB" dirty="0" err="1"/>
              <a:t>alot</a:t>
            </a:r>
            <a:r>
              <a:rPr lang="en-GB" dirty="0"/>
              <a:t> of work lately around how we achieve this and you will be the first to see what we are intending to do a little later </a:t>
            </a:r>
          </a:p>
          <a:p>
            <a:endParaRPr lang="en-GB" dirty="0"/>
          </a:p>
          <a:p>
            <a:r>
              <a:rPr lang="en-GB" dirty="0"/>
              <a:t>Not only have we been working to improve the support we give to contractors by holding listening forums we have been working in neighbourhoods to support PCNs and GPs achieve their ambitions </a:t>
            </a:r>
            <a:r>
              <a:rPr lang="en-GB" dirty="0" err="1"/>
              <a:t>eg</a:t>
            </a:r>
            <a:r>
              <a:rPr lang="en-GB" dirty="0"/>
              <a:t> BP checks</a:t>
            </a:r>
          </a:p>
          <a:p>
            <a:endParaRPr lang="en-GB" dirty="0"/>
          </a:p>
          <a:p>
            <a:r>
              <a:rPr lang="en-GB" dirty="0"/>
              <a:t>I just wanted to give a brief overview if I may of the services that you may or not be providing now and two of the services that you can now provide for your patients because Bassetlaw has joined the Nottinghamshire ICS</a:t>
            </a:r>
          </a:p>
        </p:txBody>
      </p:sp>
      <p:sp>
        <p:nvSpPr>
          <p:cNvPr id="4" name="Slide Number Placeholder 3"/>
          <p:cNvSpPr>
            <a:spLocks noGrp="1"/>
          </p:cNvSpPr>
          <p:nvPr>
            <p:ph type="sldNum" sz="quarter" idx="5"/>
          </p:nvPr>
        </p:nvSpPr>
        <p:spPr/>
        <p:txBody>
          <a:bodyPr/>
          <a:lstStyle/>
          <a:p>
            <a:fld id="{A9BEC56F-22F9-4F85-A1E0-FEEE3B5FC7CE}" type="slidenum">
              <a:rPr lang="en-GB" smtClean="0"/>
              <a:t>5</a:t>
            </a:fld>
            <a:endParaRPr lang="en-GB"/>
          </a:p>
        </p:txBody>
      </p:sp>
    </p:spTree>
    <p:extLst>
      <p:ext uri="{BB962C8B-B14F-4D97-AF65-F5344CB8AC3E}">
        <p14:creationId xmlns:p14="http://schemas.microsoft.com/office/powerpoint/2010/main" val="256409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Aims on the slide</a:t>
            </a:r>
          </a:p>
          <a:p>
            <a:r>
              <a:rPr lang="en-GB" dirty="0"/>
              <a:t>Through the pilot people will have the option of being able to access their next supply of oral contraception directly from their pharmacist rather than from their GP or sexual health clinic</a:t>
            </a:r>
          </a:p>
          <a:p>
            <a:r>
              <a:rPr lang="en-GB" dirty="0"/>
              <a:t>As part of the pilot people can be seen by their pharmacist for management of their ongoing routine oral contraception that was initiated in primary care or sexual health clinics</a:t>
            </a:r>
          </a:p>
          <a:p>
            <a:r>
              <a:rPr lang="en-GB" dirty="0"/>
              <a:t>You will see reference to 4 tiers on this slide but we are only going to be talking about tier 1 today and tier 2 has only just started pilot and the other two are still in the discussion phase.  Tier 2 includes the initiation of a contraceptive as opposed to providing contraception to someone who is already taking contraception</a:t>
            </a:r>
          </a:p>
          <a:p>
            <a:r>
              <a:rPr lang="en-GB" dirty="0"/>
              <a:t>Our pilot area is Bulwell and Top Valley and all pharmacies sent an email to register and we only have one live</a:t>
            </a:r>
          </a:p>
          <a:p>
            <a:endParaRPr lang="en-GB" dirty="0"/>
          </a:p>
          <a:p>
            <a:r>
              <a:rPr lang="en-GB" dirty="0"/>
              <a:t>If you are interested in being part of the pilot and not in top valley or </a:t>
            </a:r>
            <a:r>
              <a:rPr lang="en-GB" dirty="0" err="1"/>
              <a:t>bulwell</a:t>
            </a:r>
            <a:r>
              <a:rPr lang="en-GB" dirty="0"/>
              <a:t> send an email to us this week because the commissioner needs to check the suitability of the pharmacy to take part first.  </a:t>
            </a:r>
          </a:p>
        </p:txBody>
      </p:sp>
      <p:sp>
        <p:nvSpPr>
          <p:cNvPr id="4" name="Slide Number Placeholder 3"/>
          <p:cNvSpPr>
            <a:spLocks noGrp="1"/>
          </p:cNvSpPr>
          <p:nvPr>
            <p:ph type="sldNum" sz="quarter" idx="5"/>
          </p:nvPr>
        </p:nvSpPr>
        <p:spPr/>
        <p:txBody>
          <a:bodyPr/>
          <a:lstStyle/>
          <a:p>
            <a:fld id="{B401F3F1-6953-4719-9D89-DFE84DDA7FCA}" type="slidenum">
              <a:rPr lang="en-GB" smtClean="0"/>
              <a:t>14</a:t>
            </a:fld>
            <a:endParaRPr lang="en-GB"/>
          </a:p>
        </p:txBody>
      </p:sp>
    </p:spTree>
    <p:extLst>
      <p:ext uri="{BB962C8B-B14F-4D97-AF65-F5344CB8AC3E}">
        <p14:creationId xmlns:p14="http://schemas.microsoft.com/office/powerpoint/2010/main" val="21748745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Feedback from the pharmacist in the Notts pilot is :</a:t>
            </a:r>
          </a:p>
          <a:p>
            <a:endParaRPr lang="en-GB" dirty="0"/>
          </a:p>
          <a:p>
            <a:r>
              <a:rPr lang="en-GB" dirty="0"/>
              <a:t>It is a great service that all patients love – one patient would have waited 2 weeks for an appointment</a:t>
            </a:r>
          </a:p>
          <a:p>
            <a:endParaRPr lang="en-GB" dirty="0"/>
          </a:p>
          <a:p>
            <a:r>
              <a:rPr lang="en-GB" dirty="0"/>
              <a:t>Went through the PMR and identified own patients to approach and choose the ones you have a rapport with to build confidence</a:t>
            </a:r>
          </a:p>
          <a:p>
            <a:endParaRPr lang="en-GB" dirty="0"/>
          </a:p>
          <a:p>
            <a:r>
              <a:rPr lang="en-GB" dirty="0"/>
              <a:t>The more you do the more confident you are with the consultation</a:t>
            </a:r>
          </a:p>
          <a:p>
            <a:endParaRPr lang="en-GB" dirty="0"/>
          </a:p>
          <a:p>
            <a:r>
              <a:rPr lang="en-GB" dirty="0"/>
              <a:t>No GP or sexual health referrals and so the LPC are looking at how we support with that along with your own great relationships</a:t>
            </a:r>
          </a:p>
          <a:p>
            <a:endParaRPr lang="en-GB" dirty="0"/>
          </a:p>
          <a:p>
            <a:r>
              <a:rPr lang="en-GB" dirty="0"/>
              <a:t>Engage with the rest of your team because patients may be coming in and asking for the pharmacist for this service</a:t>
            </a:r>
          </a:p>
          <a:p>
            <a:endParaRPr lang="en-GB" dirty="0"/>
          </a:p>
          <a:p>
            <a:r>
              <a:rPr lang="en-GB" dirty="0"/>
              <a:t>Need to be organised in the pharmacy to free up the pharmacist  - if you want to you can </a:t>
            </a:r>
          </a:p>
          <a:p>
            <a:endParaRPr lang="en-GB" dirty="0"/>
          </a:p>
          <a:p>
            <a:r>
              <a:rPr lang="en-GB" dirty="0"/>
              <a:t>Note – first visit requires patient to have a BP and body weight check so potential link with BP service as well s takes a little longer</a:t>
            </a:r>
          </a:p>
        </p:txBody>
      </p:sp>
      <p:sp>
        <p:nvSpPr>
          <p:cNvPr id="4" name="Slide Number Placeholder 3"/>
          <p:cNvSpPr>
            <a:spLocks noGrp="1"/>
          </p:cNvSpPr>
          <p:nvPr>
            <p:ph type="sldNum" sz="quarter" idx="5"/>
          </p:nvPr>
        </p:nvSpPr>
        <p:spPr/>
        <p:txBody>
          <a:bodyPr/>
          <a:lstStyle/>
          <a:p>
            <a:pPr defTabSz="912846">
              <a:defRPr/>
            </a:pPr>
            <a:fld id="{3737C15B-F325-4E1B-8D01-22104E2DC43C}" type="slidenum">
              <a:rPr lang="en-GB" sz="1200">
                <a:solidFill>
                  <a:prstClr val="black"/>
                </a:solidFill>
                <a:latin typeface="Calibri" panose="020F0502020204030204"/>
              </a:rPr>
              <a:pPr defTabSz="912846">
                <a:defRPr/>
              </a:pPr>
              <a:t>15</a:t>
            </a:fld>
            <a:endParaRPr lang="en-GB" sz="1200">
              <a:solidFill>
                <a:prstClr val="black"/>
              </a:solidFill>
              <a:latin typeface="Calibri" panose="020F0502020204030204"/>
            </a:endParaRPr>
          </a:p>
        </p:txBody>
      </p:sp>
    </p:spTree>
    <p:extLst>
      <p:ext uri="{BB962C8B-B14F-4D97-AF65-F5344CB8AC3E}">
        <p14:creationId xmlns:p14="http://schemas.microsoft.com/office/powerpoint/2010/main" val="1703246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 hours easier route</a:t>
            </a:r>
          </a:p>
          <a:p>
            <a:r>
              <a:rPr lang="en-GB" dirty="0"/>
              <a:t>14 hours harder route</a:t>
            </a:r>
          </a:p>
        </p:txBody>
      </p:sp>
      <p:sp>
        <p:nvSpPr>
          <p:cNvPr id="4" name="Slide Number Placeholder 3"/>
          <p:cNvSpPr>
            <a:spLocks noGrp="1"/>
          </p:cNvSpPr>
          <p:nvPr>
            <p:ph type="sldNum" sz="quarter" idx="5"/>
          </p:nvPr>
        </p:nvSpPr>
        <p:spPr/>
        <p:txBody>
          <a:bodyPr/>
          <a:lstStyle/>
          <a:p>
            <a:pPr defTabSz="912846">
              <a:defRPr/>
            </a:pPr>
            <a:fld id="{3737C15B-F325-4E1B-8D01-22104E2DC43C}" type="slidenum">
              <a:rPr lang="en-GB" sz="1200">
                <a:solidFill>
                  <a:prstClr val="black"/>
                </a:solidFill>
                <a:latin typeface="Calibri" panose="020F0502020204030204"/>
              </a:rPr>
              <a:pPr defTabSz="912846">
                <a:defRPr/>
              </a:pPr>
              <a:t>16</a:t>
            </a:fld>
            <a:endParaRPr lang="en-GB" sz="1200">
              <a:solidFill>
                <a:prstClr val="black"/>
              </a:solidFill>
              <a:latin typeface="Calibri" panose="020F0502020204030204"/>
            </a:endParaRPr>
          </a:p>
        </p:txBody>
      </p:sp>
    </p:spTree>
    <p:extLst>
      <p:ext uri="{BB962C8B-B14F-4D97-AF65-F5344CB8AC3E}">
        <p14:creationId xmlns:p14="http://schemas.microsoft.com/office/powerpoint/2010/main" val="4001418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defTabSz="912846">
              <a:defRPr/>
            </a:pPr>
            <a:fld id="{3737C15B-F325-4E1B-8D01-22104E2DC43C}" type="slidenum">
              <a:rPr lang="en-GB" sz="1200">
                <a:solidFill>
                  <a:prstClr val="black"/>
                </a:solidFill>
                <a:latin typeface="Calibri" panose="020F0502020204030204"/>
              </a:rPr>
              <a:pPr defTabSz="912846">
                <a:defRPr/>
              </a:pPr>
              <a:t>17</a:t>
            </a:fld>
            <a:endParaRPr lang="en-GB" sz="1200">
              <a:solidFill>
                <a:prstClr val="black"/>
              </a:solidFill>
              <a:latin typeface="Calibri" panose="020F0502020204030204"/>
            </a:endParaRPr>
          </a:p>
        </p:txBody>
      </p:sp>
    </p:spTree>
    <p:extLst>
      <p:ext uri="{BB962C8B-B14F-4D97-AF65-F5344CB8AC3E}">
        <p14:creationId xmlns:p14="http://schemas.microsoft.com/office/powerpoint/2010/main" val="10165494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national advanced contraception service should not be confused with the PH locally commissioned service EHC and if you want to take part in that service then start by emailing this email address.</a:t>
            </a:r>
          </a:p>
          <a:p>
            <a:endParaRPr lang="en-GB" dirty="0"/>
          </a:p>
          <a:p>
            <a:r>
              <a:rPr lang="en-GB" dirty="0"/>
              <a:t>Sharon will help you register and go through the process and enable </a:t>
            </a:r>
            <a:r>
              <a:rPr lang="en-GB" dirty="0" err="1"/>
              <a:t>pharmoutcomes</a:t>
            </a:r>
            <a:endParaRPr lang="en-GB" dirty="0"/>
          </a:p>
        </p:txBody>
      </p:sp>
      <p:sp>
        <p:nvSpPr>
          <p:cNvPr id="4" name="Slide Number Placeholder 3"/>
          <p:cNvSpPr>
            <a:spLocks noGrp="1"/>
          </p:cNvSpPr>
          <p:nvPr>
            <p:ph type="sldNum" sz="quarter" idx="5"/>
          </p:nvPr>
        </p:nvSpPr>
        <p:spPr/>
        <p:txBody>
          <a:bodyPr/>
          <a:lstStyle/>
          <a:p>
            <a:pPr defTabSz="912846">
              <a:defRPr/>
            </a:pPr>
            <a:fld id="{3737C15B-F325-4E1B-8D01-22104E2DC43C}" type="slidenum">
              <a:rPr lang="en-GB" sz="1200">
                <a:solidFill>
                  <a:prstClr val="black"/>
                </a:solidFill>
                <a:latin typeface="Calibri" panose="020F0502020204030204"/>
              </a:rPr>
              <a:pPr defTabSz="912846">
                <a:defRPr/>
              </a:pPr>
              <a:t>18</a:t>
            </a:fld>
            <a:endParaRPr lang="en-GB" sz="1200">
              <a:solidFill>
                <a:prstClr val="black"/>
              </a:solidFill>
              <a:latin typeface="Calibri" panose="020F0502020204030204"/>
            </a:endParaRPr>
          </a:p>
        </p:txBody>
      </p:sp>
    </p:spTree>
    <p:extLst>
      <p:ext uri="{BB962C8B-B14F-4D97-AF65-F5344CB8AC3E}">
        <p14:creationId xmlns:p14="http://schemas.microsoft.com/office/powerpoint/2010/main" val="1672850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one of the biggest service revenue opportunities this next 6 months </a:t>
            </a:r>
            <a:r>
              <a:rPr lang="en-GB" dirty="0" err="1"/>
              <a:t>av</a:t>
            </a:r>
            <a:r>
              <a:rPr lang="en-GB" dirty="0"/>
              <a:t> £3600 and the LPC want to support more pharmacies achieve this revenue this year</a:t>
            </a:r>
          </a:p>
          <a:p>
            <a:r>
              <a:rPr lang="en-GB" dirty="0"/>
              <a:t>There is work to be done and Liam has been through a number of helpful pointers and are planning on running another session in the new year</a:t>
            </a:r>
          </a:p>
          <a:p>
            <a:endParaRPr lang="en-GB" dirty="0"/>
          </a:p>
          <a:p>
            <a:pPr marL="285264" indent="-285264">
              <a:buFont typeface="Arial" panose="020B0604020202020204" pitchFamily="34" charset="0"/>
              <a:buChar char="•"/>
            </a:pPr>
            <a:r>
              <a:rPr lang="en-GB" b="1" dirty="0"/>
              <a:t>Gateway criteria – </a:t>
            </a:r>
            <a:r>
              <a:rPr lang="en-GB" b="0" dirty="0"/>
              <a:t>complete the 20 NMS 80 have achieved more than 20 already , best is 213 but 45 pharmacies have done 0 </a:t>
            </a:r>
            <a:r>
              <a:rPr lang="en-GB" b="0" dirty="0" err="1"/>
              <a:t>ie</a:t>
            </a:r>
            <a:r>
              <a:rPr lang="en-GB" b="0" dirty="0"/>
              <a:t> about 20%</a:t>
            </a:r>
          </a:p>
          <a:p>
            <a:pPr marL="285264" indent="-285264">
              <a:buFont typeface="Arial" panose="020B0604020202020204" pitchFamily="34" charset="0"/>
              <a:buChar char="•"/>
            </a:pPr>
            <a:r>
              <a:rPr lang="en-GB" b="0" dirty="0"/>
              <a:t>The second element is the completion and update of the patient safety report</a:t>
            </a:r>
          </a:p>
          <a:p>
            <a:pPr marL="285264" indent="-285264">
              <a:buFont typeface="Arial" panose="020B0604020202020204" pitchFamily="34" charset="0"/>
              <a:buChar char="•"/>
            </a:pPr>
            <a:r>
              <a:rPr lang="en-GB" b="0" dirty="0"/>
              <a:t>Don’t recommend leaving until the last minute especially as the contraception service preparation happens concurrently</a:t>
            </a:r>
            <a:endParaRPr lang="en-GB" b="1" dirty="0"/>
          </a:p>
          <a:p>
            <a:pPr marL="285264" indent="-285264">
              <a:buFont typeface="Arial" panose="020B0604020202020204" pitchFamily="34" charset="0"/>
              <a:buChar char="•"/>
            </a:pPr>
            <a:endParaRPr lang="en-GB" b="1" dirty="0"/>
          </a:p>
          <a:p>
            <a:pPr marL="285264" indent="-285264">
              <a:buFont typeface="Arial" panose="020B0604020202020204" pitchFamily="34" charset="0"/>
              <a:buChar char="•"/>
            </a:pPr>
            <a:r>
              <a:rPr lang="en-GB" b="1" dirty="0"/>
              <a:t>Planning and recording essential – </a:t>
            </a:r>
            <a:r>
              <a:rPr lang="en-GB" b="0" dirty="0"/>
              <a:t>records need to be kept to provide evidence if requested and planning to get the work done and thought to which healthcare professionals will be in on declaration day.  This will be especially true</a:t>
            </a:r>
          </a:p>
          <a:p>
            <a:pPr marL="285264" indent="-285264">
              <a:buFont typeface="Arial" panose="020B0604020202020204" pitchFamily="34" charset="0"/>
              <a:buChar char="•"/>
            </a:pPr>
            <a:endParaRPr lang="en-GB" b="1" dirty="0"/>
          </a:p>
          <a:p>
            <a:pPr marL="285264" indent="-285264">
              <a:buFont typeface="Arial" panose="020B0604020202020204" pitchFamily="34" charset="0"/>
              <a:buChar char="•"/>
            </a:pPr>
            <a:r>
              <a:rPr lang="en-GB" b="1" dirty="0"/>
              <a:t>Begin with the MYS submission in mind – </a:t>
            </a:r>
            <a:r>
              <a:rPr lang="en-GB" b="0" dirty="0"/>
              <a:t>Recoding information in the same format as the declaration helps data input and keep it all in one place</a:t>
            </a:r>
          </a:p>
          <a:p>
            <a:pPr marL="285264" indent="-285264">
              <a:buFont typeface="Arial" panose="020B0604020202020204" pitchFamily="34" charset="0"/>
              <a:buChar char="•"/>
            </a:pPr>
            <a:endParaRPr lang="en-GB" b="1" dirty="0"/>
          </a:p>
          <a:p>
            <a:pPr marL="285264" indent="-285264">
              <a:buFont typeface="Arial" panose="020B0604020202020204" pitchFamily="34" charset="0"/>
              <a:buChar char="•"/>
            </a:pPr>
            <a:r>
              <a:rPr lang="en-GB" b="1" dirty="0"/>
              <a:t>No need to re-invent the wheel – </a:t>
            </a:r>
            <a:r>
              <a:rPr lang="en-GB" b="0" dirty="0"/>
              <a:t>vast array of information available including an action and evidence portfolio , important dates and checklist and the original PQS briefing documents and great Q&amp;As to help you on the PSNC main website.  Also have the LPC newsletter and website to keep you informed </a:t>
            </a:r>
          </a:p>
          <a:p>
            <a:pPr marL="285264" indent="-285264">
              <a:buFont typeface="Arial" panose="020B0604020202020204" pitchFamily="34" charset="0"/>
              <a:buChar char="•"/>
            </a:pPr>
            <a:endParaRPr lang="en-GB" b="1" dirty="0"/>
          </a:p>
          <a:p>
            <a:pPr marL="285264" indent="-285264">
              <a:buFont typeface="Arial" panose="020B0604020202020204" pitchFamily="34" charset="0"/>
              <a:buChar char="•"/>
            </a:pPr>
            <a:r>
              <a:rPr lang="en-GB" b="1" dirty="0"/>
              <a:t>Involve your team to support the pharmacist with the work – </a:t>
            </a:r>
            <a:r>
              <a:rPr lang="en-GB" b="0" dirty="0"/>
              <a:t>where you can plan and delegate to reduce pharmacist stress levels </a:t>
            </a:r>
            <a:r>
              <a:rPr lang="en-GB" b="0" dirty="0" err="1"/>
              <a:t>eg</a:t>
            </a:r>
            <a:r>
              <a:rPr lang="en-GB" b="0" dirty="0"/>
              <a:t> involve in the identification of patients for NMS or asthmas domain. Perhaps ask them to find the referral route for patients to the NHS digital weight management programme</a:t>
            </a:r>
          </a:p>
          <a:p>
            <a:pPr marL="285264" indent="-285264">
              <a:buFont typeface="Arial" panose="020B0604020202020204" pitchFamily="34" charset="0"/>
              <a:buChar char="•"/>
            </a:pPr>
            <a:endParaRPr lang="en-GB" b="1" dirty="0"/>
          </a:p>
          <a:p>
            <a:pPr marL="285264" indent="-285264">
              <a:buFont typeface="Arial" panose="020B0604020202020204" pitchFamily="34" charset="0"/>
              <a:buChar char="•"/>
            </a:pPr>
            <a:r>
              <a:rPr lang="en-GB" b="1" dirty="0"/>
              <a:t>Link services together to make it easier – </a:t>
            </a:r>
            <a:r>
              <a:rPr lang="en-GB" b="0" dirty="0"/>
              <a:t>if you undertake the BP service and have a healthy lifestyle conversation why not point out the availability of the  digital weight management programme in conversation</a:t>
            </a:r>
          </a:p>
          <a:p>
            <a:endParaRPr lang="en-GB" dirty="0"/>
          </a:p>
          <a:p>
            <a:endParaRPr lang="en-GB" dirty="0"/>
          </a:p>
        </p:txBody>
      </p:sp>
      <p:sp>
        <p:nvSpPr>
          <p:cNvPr id="4" name="Slide Number Placeholder 3"/>
          <p:cNvSpPr>
            <a:spLocks noGrp="1"/>
          </p:cNvSpPr>
          <p:nvPr>
            <p:ph type="sldNum" sz="quarter" idx="5"/>
          </p:nvPr>
        </p:nvSpPr>
        <p:spPr/>
        <p:txBody>
          <a:bodyPr/>
          <a:lstStyle/>
          <a:p>
            <a:pPr defTabSz="912846">
              <a:defRPr/>
            </a:pPr>
            <a:fld id="{3737C15B-F325-4E1B-8D01-22104E2DC43C}" type="slidenum">
              <a:rPr lang="en-GB" sz="1200">
                <a:solidFill>
                  <a:prstClr val="black"/>
                </a:solidFill>
                <a:latin typeface="Calibri" panose="020F0502020204030204"/>
              </a:rPr>
              <a:pPr defTabSz="912846">
                <a:defRPr/>
              </a:pPr>
              <a:t>28</a:t>
            </a:fld>
            <a:endParaRPr lang="en-GB" sz="1200">
              <a:solidFill>
                <a:prstClr val="black"/>
              </a:solidFill>
              <a:latin typeface="Calibri" panose="020F0502020204030204"/>
            </a:endParaRPr>
          </a:p>
        </p:txBody>
      </p:sp>
    </p:spTree>
    <p:extLst>
      <p:ext uri="{BB962C8B-B14F-4D97-AF65-F5344CB8AC3E}">
        <p14:creationId xmlns:p14="http://schemas.microsoft.com/office/powerpoint/2010/main" val="555588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are currently looking toward the future as we start to move on from the effects of the pandemic.  We have held a number of listening forums as I said earlier and we want to do the same in Bassetlaw because your area may have very specific needs so watch this space.</a:t>
            </a:r>
          </a:p>
          <a:p>
            <a:endParaRPr lang="en-GB" dirty="0"/>
          </a:p>
          <a:p>
            <a:r>
              <a:rPr lang="en-GB" dirty="0"/>
              <a:t>Crucially though here are some of the things that will be doing first</a:t>
            </a:r>
          </a:p>
          <a:p>
            <a:r>
              <a:rPr lang="en-GB" dirty="0"/>
              <a:t>.</a:t>
            </a:r>
          </a:p>
          <a:p>
            <a:endParaRPr lang="en-GB" dirty="0"/>
          </a:p>
          <a:p>
            <a:r>
              <a:rPr lang="en-GB" dirty="0"/>
              <a:t>We realise that CP is under immense stress at the moment for many reasons and contractors may need support in new ways in the future</a:t>
            </a:r>
          </a:p>
          <a:p>
            <a:pPr marL="342317" indent="-342317">
              <a:buFont typeface="Arial" panose="020B0604020202020204" pitchFamily="34" charset="0"/>
              <a:buChar char="•"/>
            </a:pPr>
            <a:r>
              <a:rPr lang="en-GB" b="1" dirty="0"/>
              <a:t>Forward planning – produce a google calendar with key advance dates on it that you can access if you wish in one place</a:t>
            </a:r>
          </a:p>
          <a:p>
            <a:pPr marL="342317" indent="-342317">
              <a:buFont typeface="Arial" panose="020B0604020202020204" pitchFamily="34" charset="0"/>
              <a:buChar char="•"/>
            </a:pPr>
            <a:endParaRPr lang="en-GB" b="1" dirty="0"/>
          </a:p>
          <a:p>
            <a:pPr marL="342317" indent="-342317">
              <a:buFont typeface="Arial" panose="020B0604020202020204" pitchFamily="34" charset="0"/>
              <a:buChar char="•"/>
            </a:pPr>
            <a:r>
              <a:rPr lang="en-GB" b="1" dirty="0"/>
              <a:t>Communication routes – to start we are undertaking some work with groups of pharmacists to understand what we should be communicating, to whom about what and via which route </a:t>
            </a:r>
          </a:p>
          <a:p>
            <a:pPr marL="342317" indent="-342317">
              <a:buFont typeface="Arial" panose="020B0604020202020204" pitchFamily="34" charset="0"/>
              <a:buChar char="•"/>
            </a:pPr>
            <a:r>
              <a:rPr lang="en-GB" dirty="0"/>
              <a:t>- this is all about equitable communications </a:t>
            </a:r>
            <a:r>
              <a:rPr lang="en-GB" dirty="0" err="1"/>
              <a:t>ie</a:t>
            </a:r>
            <a:r>
              <a:rPr lang="en-GB" dirty="0"/>
              <a:t> right person at the right time with the right information</a:t>
            </a:r>
          </a:p>
          <a:p>
            <a:pPr marL="342317" indent="-342317">
              <a:buFont typeface="Arial" panose="020B0604020202020204" pitchFamily="34" charset="0"/>
              <a:buChar char="•"/>
            </a:pPr>
            <a:r>
              <a:rPr lang="en-GB" dirty="0"/>
              <a:t>We need to </a:t>
            </a:r>
          </a:p>
          <a:p>
            <a:pPr marL="342317" indent="-342317">
              <a:buFont typeface="Arial" panose="020B0604020202020204" pitchFamily="34" charset="0"/>
              <a:buChar char="•"/>
            </a:pPr>
            <a:r>
              <a:rPr lang="en-GB" dirty="0"/>
              <a:t>-sharpen up what we have got and review the impact of the newsletter and website</a:t>
            </a:r>
          </a:p>
          <a:p>
            <a:pPr marL="342317" indent="-342317">
              <a:buFont typeface="Arial" panose="020B0604020202020204" pitchFamily="34" charset="0"/>
              <a:buChar char="•"/>
            </a:pPr>
            <a:r>
              <a:rPr lang="en-GB" dirty="0"/>
              <a:t>- clarify the role of the LPC </a:t>
            </a:r>
          </a:p>
          <a:p>
            <a:pPr>
              <a:buFont typeface="Arial" panose="020B0604020202020204" pitchFamily="34" charset="0"/>
              <a:buChar char="•"/>
            </a:pPr>
            <a:r>
              <a:rPr lang="en-GB" dirty="0"/>
              <a:t>- </a:t>
            </a:r>
            <a:r>
              <a:rPr lang="en-US" dirty="0"/>
              <a:t> Create a company page on LinkedIn</a:t>
            </a:r>
          </a:p>
          <a:p>
            <a:pPr>
              <a:buFont typeface="Arial" panose="020B0604020202020204" pitchFamily="34" charset="0"/>
              <a:buChar char="•"/>
            </a:pPr>
            <a:r>
              <a:rPr lang="en-US" dirty="0"/>
              <a:t> Implement a regular schedule of social media posts</a:t>
            </a:r>
          </a:p>
          <a:p>
            <a:pPr>
              <a:buFont typeface="Arial" panose="020B0604020202020204" pitchFamily="34" charset="0"/>
              <a:buChar char="•"/>
            </a:pPr>
            <a:r>
              <a:rPr lang="en-US" dirty="0"/>
              <a:t>Get ahead of the curve </a:t>
            </a:r>
            <a:r>
              <a:rPr lang="en-US" dirty="0" err="1"/>
              <a:t>eg</a:t>
            </a:r>
            <a:r>
              <a:rPr lang="en-US" dirty="0"/>
              <a:t> contraception to help make things generally easier and to support in different ways </a:t>
            </a:r>
            <a:r>
              <a:rPr lang="en-US" dirty="0" err="1"/>
              <a:t>eg</a:t>
            </a:r>
            <a:r>
              <a:rPr lang="en-US" dirty="0"/>
              <a:t> pharmacy first going</a:t>
            </a:r>
          </a:p>
          <a:p>
            <a:pPr>
              <a:buFont typeface="Arial" panose="020B0604020202020204" pitchFamily="34" charset="0"/>
              <a:buChar char="•"/>
            </a:pPr>
            <a:r>
              <a:rPr lang="en-US" dirty="0"/>
              <a:t>- have a </a:t>
            </a:r>
            <a:r>
              <a:rPr lang="en-US" dirty="0" err="1"/>
              <a:t>utube</a:t>
            </a:r>
            <a:r>
              <a:rPr lang="en-US" dirty="0"/>
              <a:t> channel that we are going to use to host webinars and short supportive videos so that they can be viewed at any time</a:t>
            </a:r>
          </a:p>
          <a:p>
            <a:pPr marL="342317" indent="-342317">
              <a:buFont typeface="Arial" panose="020B0604020202020204" pitchFamily="34" charset="0"/>
              <a:buChar char="•"/>
            </a:pPr>
            <a:endParaRPr lang="en-GB" dirty="0"/>
          </a:p>
          <a:p>
            <a:pPr marL="342317" indent="-342317">
              <a:buFont typeface="Arial" panose="020B0604020202020204" pitchFamily="34" charset="0"/>
              <a:buChar char="•"/>
            </a:pPr>
            <a:endParaRPr lang="en-GB" b="1" dirty="0"/>
          </a:p>
          <a:p>
            <a:pPr marL="342317" indent="-342317">
              <a:buFont typeface="Arial" panose="020B0604020202020204" pitchFamily="34" charset="0"/>
              <a:buChar char="•"/>
            </a:pPr>
            <a:r>
              <a:rPr lang="en-GB" b="1" dirty="0"/>
              <a:t>Information and briefings – </a:t>
            </a:r>
            <a:r>
              <a:rPr lang="en-GB" dirty="0"/>
              <a:t>we will plan and produce an academy training plan that will be publicized in advance that meets the requests that we had from the forum meetings not just about how we communicate with contractors</a:t>
            </a:r>
          </a:p>
          <a:p>
            <a:pPr marL="342317" indent="-342317">
              <a:buFont typeface="Arial" panose="020B0604020202020204" pitchFamily="34" charset="0"/>
              <a:buChar char="•"/>
            </a:pPr>
            <a:endParaRPr lang="en-GB" b="1" dirty="0"/>
          </a:p>
          <a:p>
            <a:pPr marL="342317" indent="-342317">
              <a:buFont typeface="Arial" panose="020B0604020202020204" pitchFamily="34" charset="0"/>
              <a:buChar char="•"/>
            </a:pPr>
            <a:r>
              <a:rPr lang="en-GB" b="1" dirty="0"/>
              <a:t>Supporting local innovation  - </a:t>
            </a:r>
            <a:r>
              <a:rPr lang="en-GB" dirty="0" err="1"/>
              <a:t>eg</a:t>
            </a:r>
            <a:r>
              <a:rPr lang="en-GB" dirty="0"/>
              <a:t> the BP check work being done with the PCNs</a:t>
            </a:r>
          </a:p>
          <a:p>
            <a:pPr marL="342317" indent="-342317">
              <a:buFont typeface="Arial" panose="020B0604020202020204" pitchFamily="34" charset="0"/>
              <a:buChar char="•"/>
            </a:pPr>
            <a:endParaRPr lang="en-GB" b="1" dirty="0"/>
          </a:p>
          <a:p>
            <a:pPr marL="342317" indent="-342317">
              <a:buFont typeface="Arial" panose="020B0604020202020204" pitchFamily="34" charset="0"/>
              <a:buChar char="•"/>
            </a:pPr>
            <a:r>
              <a:rPr lang="en-GB" b="1" dirty="0"/>
              <a:t>Provision of data to support businesses – </a:t>
            </a:r>
            <a:r>
              <a:rPr lang="en-GB" dirty="0"/>
              <a:t>data provided in different ways to the different audiences to support your businesses; caveat is multiples already have some data.  Also where we see that contractors need some support we will contact or visit especially if they are not engaging with the LPC to see how we can improve our support for them</a:t>
            </a:r>
          </a:p>
          <a:p>
            <a:endParaRPr lang="en-GB" dirty="0"/>
          </a:p>
          <a:p>
            <a:r>
              <a:rPr lang="en-GB" dirty="0"/>
              <a:t>PQS important dates and tools</a:t>
            </a:r>
          </a:p>
          <a:p>
            <a:r>
              <a:rPr lang="en-GB" dirty="0"/>
              <a:t>Team involvement</a:t>
            </a:r>
          </a:p>
          <a:p>
            <a:r>
              <a:rPr lang="en-GB" dirty="0"/>
              <a:t>Contraception service  </a:t>
            </a:r>
          </a:p>
          <a:p>
            <a:r>
              <a:rPr lang="en-GB" dirty="0"/>
              <a:t>Sign up for extended care services</a:t>
            </a:r>
          </a:p>
          <a:p>
            <a:r>
              <a:rPr lang="en-GB" dirty="0"/>
              <a:t>Sign up to LPC communications</a:t>
            </a:r>
          </a:p>
          <a:p>
            <a:r>
              <a:rPr lang="en-GB" dirty="0"/>
              <a:t>Feedback</a:t>
            </a:r>
          </a:p>
          <a:p>
            <a:endParaRPr lang="en-GB" dirty="0"/>
          </a:p>
        </p:txBody>
      </p:sp>
      <p:sp>
        <p:nvSpPr>
          <p:cNvPr id="4" name="Slide Number Placeholder 3"/>
          <p:cNvSpPr>
            <a:spLocks noGrp="1"/>
          </p:cNvSpPr>
          <p:nvPr>
            <p:ph type="sldNum" sz="quarter" idx="5"/>
          </p:nvPr>
        </p:nvSpPr>
        <p:spPr/>
        <p:txBody>
          <a:bodyPr/>
          <a:lstStyle/>
          <a:p>
            <a:pPr defTabSz="912846">
              <a:defRPr/>
            </a:pPr>
            <a:fld id="{3737C15B-F325-4E1B-8D01-22104E2DC43C}" type="slidenum">
              <a:rPr lang="en-GB" sz="1200">
                <a:solidFill>
                  <a:prstClr val="black"/>
                </a:solidFill>
                <a:latin typeface="Calibri" panose="020F0502020204030204"/>
              </a:rPr>
              <a:pPr defTabSz="912846">
                <a:defRPr/>
              </a:pPr>
              <a:t>29</a:t>
            </a:fld>
            <a:endParaRPr lang="en-GB" sz="1200">
              <a:solidFill>
                <a:prstClr val="black"/>
              </a:solidFill>
              <a:latin typeface="Calibri" panose="020F0502020204030204"/>
            </a:endParaRPr>
          </a:p>
        </p:txBody>
      </p:sp>
    </p:spTree>
    <p:extLst>
      <p:ext uri="{BB962C8B-B14F-4D97-AF65-F5344CB8AC3E}">
        <p14:creationId xmlns:p14="http://schemas.microsoft.com/office/powerpoint/2010/main" val="20783976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9BEC56F-22F9-4F85-A1E0-FEEE3B5FC7CE}" type="slidenum">
              <a:rPr lang="en-GB" smtClean="0"/>
              <a:t>31</a:t>
            </a:fld>
            <a:endParaRPr lang="en-GB"/>
          </a:p>
        </p:txBody>
      </p:sp>
    </p:spTree>
    <p:extLst>
      <p:ext uri="{BB962C8B-B14F-4D97-AF65-F5344CB8AC3E}">
        <p14:creationId xmlns:p14="http://schemas.microsoft.com/office/powerpoint/2010/main" val="1477313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questions that I hear all of the time in my role</a:t>
            </a:r>
          </a:p>
          <a:p>
            <a:endParaRPr lang="en-GB" dirty="0"/>
          </a:p>
          <a:p>
            <a:r>
              <a:rPr lang="en-GB" dirty="0"/>
              <a:t>Dispensing value is and has been on the decline for the past 10 years and in Notts it stands at £8.05</a:t>
            </a:r>
          </a:p>
          <a:p>
            <a:endParaRPr lang="en-GB" dirty="0"/>
          </a:p>
          <a:p>
            <a:r>
              <a:rPr lang="en-GB" dirty="0"/>
              <a:t>Remember the money for a number of services was taken out of the global sum and is being used specifically to fund services </a:t>
            </a:r>
          </a:p>
          <a:p>
            <a:endParaRPr lang="en-GB" dirty="0"/>
          </a:p>
          <a:p>
            <a:r>
              <a:rPr lang="en-GB" dirty="0"/>
              <a:t>Many pharmacists get that we have to move the mix of the business and plan how we do that and train and support our teams to support that</a:t>
            </a:r>
          </a:p>
        </p:txBody>
      </p:sp>
      <p:sp>
        <p:nvSpPr>
          <p:cNvPr id="4" name="Slide Number Placeholder 3"/>
          <p:cNvSpPr>
            <a:spLocks noGrp="1"/>
          </p:cNvSpPr>
          <p:nvPr>
            <p:ph type="sldNum" sz="quarter" idx="5"/>
          </p:nvPr>
        </p:nvSpPr>
        <p:spPr/>
        <p:txBody>
          <a:bodyPr/>
          <a:lstStyle/>
          <a:p>
            <a:fld id="{A9BEC56F-22F9-4F85-A1E0-FEEE3B5FC7CE}" type="slidenum">
              <a:rPr lang="en-GB" smtClean="0"/>
              <a:t>6</a:t>
            </a:fld>
            <a:endParaRPr lang="en-GB"/>
          </a:p>
        </p:txBody>
      </p:sp>
    </p:spTree>
    <p:extLst>
      <p:ext uri="{BB962C8B-B14F-4D97-AF65-F5344CB8AC3E}">
        <p14:creationId xmlns:p14="http://schemas.microsoft.com/office/powerpoint/2010/main" val="2286022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questions that I hear all of the time in my role</a:t>
            </a:r>
          </a:p>
          <a:p>
            <a:endParaRPr lang="en-GB" dirty="0"/>
          </a:p>
          <a:p>
            <a:r>
              <a:rPr lang="en-GB" dirty="0"/>
              <a:t>Dispensing value is and has been on the decline for the past 10 years and in Notts it stands at £8.05</a:t>
            </a:r>
          </a:p>
          <a:p>
            <a:endParaRPr lang="en-GB" dirty="0"/>
          </a:p>
          <a:p>
            <a:r>
              <a:rPr lang="en-GB" dirty="0"/>
              <a:t>The money for a number of services was taken out of the global sum and is being used specifically to fund services </a:t>
            </a:r>
          </a:p>
          <a:p>
            <a:endParaRPr lang="en-GB" dirty="0"/>
          </a:p>
          <a:p>
            <a:r>
              <a:rPr lang="en-GB" dirty="0"/>
              <a:t>The payments area essentially profit for every patient you see because you already have sunk costs</a:t>
            </a:r>
          </a:p>
          <a:p>
            <a:endParaRPr lang="en-GB" dirty="0"/>
          </a:p>
          <a:p>
            <a:r>
              <a:rPr lang="en-GB" dirty="0"/>
              <a:t>Many pharmacists get that we have to move the mix of the business and plan how we do that and train and support our teams to support that</a:t>
            </a:r>
          </a:p>
        </p:txBody>
      </p:sp>
      <p:sp>
        <p:nvSpPr>
          <p:cNvPr id="4" name="Slide Number Placeholder 3"/>
          <p:cNvSpPr>
            <a:spLocks noGrp="1"/>
          </p:cNvSpPr>
          <p:nvPr>
            <p:ph type="sldNum" sz="quarter" idx="5"/>
          </p:nvPr>
        </p:nvSpPr>
        <p:spPr/>
        <p:txBody>
          <a:bodyPr/>
          <a:lstStyle/>
          <a:p>
            <a:fld id="{A9BEC56F-22F9-4F85-A1E0-FEEE3B5FC7CE}" type="slidenum">
              <a:rPr lang="en-GB" smtClean="0"/>
              <a:t>7</a:t>
            </a:fld>
            <a:endParaRPr lang="en-GB"/>
          </a:p>
        </p:txBody>
      </p:sp>
    </p:spTree>
    <p:extLst>
      <p:ext uri="{BB962C8B-B14F-4D97-AF65-F5344CB8AC3E}">
        <p14:creationId xmlns:p14="http://schemas.microsoft.com/office/powerpoint/2010/main" val="3804846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questions that I hear all of the time in my role</a:t>
            </a:r>
          </a:p>
          <a:p>
            <a:endParaRPr lang="en-GB" dirty="0"/>
          </a:p>
          <a:p>
            <a:r>
              <a:rPr lang="en-GB" dirty="0"/>
              <a:t>Dispensing value is and has been on the decline for the past 10 years and in Notts it stands at £8.05</a:t>
            </a:r>
          </a:p>
          <a:p>
            <a:endParaRPr lang="en-GB" dirty="0"/>
          </a:p>
          <a:p>
            <a:r>
              <a:rPr lang="en-GB" dirty="0"/>
              <a:t>The money for a number of services was taken out of the global sum and is being used specifically to fund services </a:t>
            </a:r>
          </a:p>
          <a:p>
            <a:endParaRPr lang="en-GB" dirty="0"/>
          </a:p>
          <a:p>
            <a:r>
              <a:rPr lang="en-GB" dirty="0"/>
              <a:t>The payments area essentially profit for every patient you see because you already have sunk costs</a:t>
            </a:r>
          </a:p>
          <a:p>
            <a:endParaRPr lang="en-GB" dirty="0"/>
          </a:p>
          <a:p>
            <a:r>
              <a:rPr lang="en-GB" dirty="0"/>
              <a:t>Many pharmacists get that we have to move the mix of the business and plan how we do that and train and support our teams to support that</a:t>
            </a:r>
          </a:p>
        </p:txBody>
      </p:sp>
      <p:sp>
        <p:nvSpPr>
          <p:cNvPr id="4" name="Slide Number Placeholder 3"/>
          <p:cNvSpPr>
            <a:spLocks noGrp="1"/>
          </p:cNvSpPr>
          <p:nvPr>
            <p:ph type="sldNum" sz="quarter" idx="5"/>
          </p:nvPr>
        </p:nvSpPr>
        <p:spPr/>
        <p:txBody>
          <a:bodyPr/>
          <a:lstStyle/>
          <a:p>
            <a:fld id="{A9BEC56F-22F9-4F85-A1E0-FEEE3B5FC7CE}" type="slidenum">
              <a:rPr lang="en-GB" smtClean="0"/>
              <a:t>8</a:t>
            </a:fld>
            <a:endParaRPr lang="en-GB"/>
          </a:p>
        </p:txBody>
      </p:sp>
    </p:spTree>
    <p:extLst>
      <p:ext uri="{BB962C8B-B14F-4D97-AF65-F5344CB8AC3E}">
        <p14:creationId xmlns:p14="http://schemas.microsoft.com/office/powerpoint/2010/main" val="2705636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9BEC56F-22F9-4F85-A1E0-FEEE3B5FC7CE}" type="slidenum">
              <a:rPr lang="en-GB" smtClean="0"/>
              <a:t>9</a:t>
            </a:fld>
            <a:endParaRPr lang="en-GB"/>
          </a:p>
        </p:txBody>
      </p:sp>
    </p:spTree>
    <p:extLst>
      <p:ext uri="{BB962C8B-B14F-4D97-AF65-F5344CB8AC3E}">
        <p14:creationId xmlns:p14="http://schemas.microsoft.com/office/powerpoint/2010/main" val="2782115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9BEC56F-22F9-4F85-A1E0-FEEE3B5FC7CE}" type="slidenum">
              <a:rPr lang="en-GB" smtClean="0"/>
              <a:t>10</a:t>
            </a:fld>
            <a:endParaRPr lang="en-GB"/>
          </a:p>
        </p:txBody>
      </p:sp>
    </p:spTree>
    <p:extLst>
      <p:ext uri="{BB962C8B-B14F-4D97-AF65-F5344CB8AC3E}">
        <p14:creationId xmlns:p14="http://schemas.microsoft.com/office/powerpoint/2010/main" val="1804668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Thank everyone for joining – apologise because we were meant o be joined by the commissioner tonight</a:t>
            </a:r>
          </a:p>
          <a:p>
            <a:r>
              <a:rPr lang="en-GB" dirty="0"/>
              <a:t>We wanted to give you an overview now of the new Advanced service for supplying contraceptives to patients using a PGD</a:t>
            </a:r>
          </a:p>
          <a:p>
            <a:r>
              <a:rPr lang="en-GB" dirty="0"/>
              <a:t>This is being trialled now across the Midlands and we have one pharmacy in Notts and if you are in Bulwell and Top Valley if you want to be considered then you have until the end of November to express your interest – all pharmacies there have been written to already.  The reason for that will be clear as we go through the presentation</a:t>
            </a:r>
          </a:p>
          <a:p>
            <a:r>
              <a:rPr lang="en-GB" dirty="0"/>
              <a:t>Important to note this is a heads up and a sharing of learning so far as NOTHING has been released and in the busyness of PQS and Christmas it is important to look out for the documents – don’t even know the timelines yet BUT we will let you know – </a:t>
            </a:r>
            <a:r>
              <a:rPr lang="en-GB" b="1" dirty="0"/>
              <a:t>send us your email address and we can alert you</a:t>
            </a:r>
          </a:p>
          <a:p>
            <a:r>
              <a:rPr lang="en-GB" dirty="0"/>
              <a:t>Although we don’t have the final PGD and SLA to share at the moment we wanted to give you a heads up now and more details n the New Year as the service is due to start from January 11</a:t>
            </a:r>
            <a:r>
              <a:rPr lang="en-GB" baseline="30000" dirty="0"/>
              <a:t>th</a:t>
            </a:r>
            <a:r>
              <a:rPr lang="en-GB" dirty="0"/>
              <a:t> 2023 and tier 2 from October 23</a:t>
            </a:r>
          </a:p>
        </p:txBody>
      </p:sp>
      <p:sp>
        <p:nvSpPr>
          <p:cNvPr id="4" name="Slide Number Placeholder 3"/>
          <p:cNvSpPr>
            <a:spLocks noGrp="1"/>
          </p:cNvSpPr>
          <p:nvPr>
            <p:ph type="sldNum" sz="quarter" idx="5"/>
          </p:nvPr>
        </p:nvSpPr>
        <p:spPr/>
        <p:txBody>
          <a:bodyPr/>
          <a:lstStyle/>
          <a:p>
            <a:fld id="{B401F3F1-6953-4719-9D89-DFE84DDA7FCA}" type="slidenum">
              <a:rPr lang="en-GB" smtClean="0"/>
              <a:t>11</a:t>
            </a:fld>
            <a:endParaRPr lang="en-GB"/>
          </a:p>
        </p:txBody>
      </p:sp>
    </p:spTree>
    <p:extLst>
      <p:ext uri="{BB962C8B-B14F-4D97-AF65-F5344CB8AC3E}">
        <p14:creationId xmlns:p14="http://schemas.microsoft.com/office/powerpoint/2010/main" val="2060218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CP are an accessible and convenient place for people to receive advice and support for contraception services</a:t>
            </a:r>
          </a:p>
          <a:p>
            <a:r>
              <a:rPr lang="en-GB" dirty="0"/>
              <a:t>These services have already proven to be very successful in Birmingham – Umbrella</a:t>
            </a:r>
          </a:p>
          <a:p>
            <a:endParaRPr lang="en-GB" dirty="0"/>
          </a:p>
        </p:txBody>
      </p:sp>
      <p:sp>
        <p:nvSpPr>
          <p:cNvPr id="4" name="Slide Number Placeholder 3"/>
          <p:cNvSpPr>
            <a:spLocks noGrp="1"/>
          </p:cNvSpPr>
          <p:nvPr>
            <p:ph type="sldNum" sz="quarter" idx="5"/>
          </p:nvPr>
        </p:nvSpPr>
        <p:spPr/>
        <p:txBody>
          <a:bodyPr/>
          <a:lstStyle/>
          <a:p>
            <a:fld id="{B401F3F1-6953-4719-9D89-DFE84DDA7FCA}" type="slidenum">
              <a:rPr lang="en-GB" smtClean="0"/>
              <a:t>12</a:t>
            </a:fld>
            <a:endParaRPr lang="en-GB"/>
          </a:p>
        </p:txBody>
      </p:sp>
    </p:spTree>
    <p:extLst>
      <p:ext uri="{BB962C8B-B14F-4D97-AF65-F5344CB8AC3E}">
        <p14:creationId xmlns:p14="http://schemas.microsoft.com/office/powerpoint/2010/main" val="1212490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Important to note that the pharmacy has to register as well as the pharmacist trained to do the service</a:t>
            </a:r>
          </a:p>
          <a:p>
            <a:endParaRPr lang="en-GB" dirty="0"/>
          </a:p>
          <a:p>
            <a:r>
              <a:rPr lang="en-GB" dirty="0" err="1"/>
              <a:t>Eg</a:t>
            </a:r>
            <a:r>
              <a:rPr lang="en-GB" dirty="0"/>
              <a:t> from pilot the lady that would have had to wait two weeks for an appointment because it wasn’t deemed important </a:t>
            </a:r>
          </a:p>
        </p:txBody>
      </p:sp>
      <p:sp>
        <p:nvSpPr>
          <p:cNvPr id="4" name="Slide Number Placeholder 3"/>
          <p:cNvSpPr>
            <a:spLocks noGrp="1"/>
          </p:cNvSpPr>
          <p:nvPr>
            <p:ph type="sldNum" sz="quarter" idx="5"/>
          </p:nvPr>
        </p:nvSpPr>
        <p:spPr/>
        <p:txBody>
          <a:bodyPr/>
          <a:lstStyle/>
          <a:p>
            <a:fld id="{B401F3F1-6953-4719-9D89-DFE84DDA7FCA}" type="slidenum">
              <a:rPr lang="en-GB" smtClean="0"/>
              <a:t>13</a:t>
            </a:fld>
            <a:endParaRPr lang="en-GB"/>
          </a:p>
        </p:txBody>
      </p:sp>
    </p:spTree>
    <p:extLst>
      <p:ext uri="{BB962C8B-B14F-4D97-AF65-F5344CB8AC3E}">
        <p14:creationId xmlns:p14="http://schemas.microsoft.com/office/powerpoint/2010/main" val="1625608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lvl1pPr algn="ctr">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5B518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827331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167793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6208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649F4DCF-B9A8-E6A2-9C10-EE3A63D0D9D2}"/>
              </a:ext>
            </a:extLst>
          </p:cNvPr>
          <p:cNvSpPr>
            <a:spLocks noGrp="1"/>
          </p:cNvSpPr>
          <p:nvPr>
            <p:ph type="body" sz="quarter" idx="10"/>
          </p:nvPr>
        </p:nvSpPr>
        <p:spPr>
          <a:xfrm>
            <a:off x="623888" y="1949450"/>
            <a:ext cx="5346700" cy="1025104"/>
          </a:xfrm>
        </p:spPr>
        <p:txBody>
          <a:bodyPr/>
          <a:lstStyle>
            <a:lvl1pPr marL="0" indent="0" algn="ctr">
              <a:buNone/>
              <a:defRPr/>
            </a:lvl1pPr>
          </a:lstStyle>
          <a:p>
            <a:pPr lvl="0"/>
            <a:r>
              <a:rPr lang="en-US" dirty="0"/>
              <a:t>Click to edit Master text styles</a:t>
            </a:r>
          </a:p>
        </p:txBody>
      </p:sp>
      <p:sp>
        <p:nvSpPr>
          <p:cNvPr id="5" name="Text Placeholder 3">
            <a:extLst>
              <a:ext uri="{FF2B5EF4-FFF2-40B4-BE49-F238E27FC236}">
                <a16:creationId xmlns:a16="http://schemas.microsoft.com/office/drawing/2014/main" id="{37429E60-3788-0B58-534C-2B25F4D71ADB}"/>
              </a:ext>
            </a:extLst>
          </p:cNvPr>
          <p:cNvSpPr>
            <a:spLocks noGrp="1"/>
          </p:cNvSpPr>
          <p:nvPr>
            <p:ph type="body" sz="quarter" idx="11"/>
          </p:nvPr>
        </p:nvSpPr>
        <p:spPr>
          <a:xfrm>
            <a:off x="6328789" y="1949450"/>
            <a:ext cx="5346700" cy="1025104"/>
          </a:xfrm>
        </p:spPr>
        <p:txBody>
          <a:bodyPr/>
          <a:lstStyle>
            <a:lvl1pPr marL="0" indent="0" algn="ctr">
              <a:buNone/>
              <a:defRPr/>
            </a:lvl1pPr>
          </a:lstStyle>
          <a:p>
            <a:pPr lvl="0"/>
            <a:r>
              <a:rPr lang="en-US" dirty="0"/>
              <a:t>Click to edit Master text styles</a:t>
            </a:r>
          </a:p>
        </p:txBody>
      </p:sp>
      <p:sp>
        <p:nvSpPr>
          <p:cNvPr id="2" name="Title 1"/>
          <p:cNvSpPr>
            <a:spLocks noGrp="1"/>
          </p:cNvSpPr>
          <p:nvPr>
            <p:ph type="title"/>
          </p:nvPr>
        </p:nvSpPr>
        <p:spPr/>
        <p:txBody>
          <a:bodyPr/>
          <a:lstStyle/>
          <a:p>
            <a:r>
              <a:rPr lang="en-US"/>
              <a:t>Click to edit Master title style</a:t>
            </a:r>
            <a:endParaRPr lang="en-GB"/>
          </a:p>
        </p:txBody>
      </p:sp>
      <p:sp>
        <p:nvSpPr>
          <p:cNvPr id="9" name="Text Placeholder 8">
            <a:extLst>
              <a:ext uri="{FF2B5EF4-FFF2-40B4-BE49-F238E27FC236}">
                <a16:creationId xmlns:a16="http://schemas.microsoft.com/office/drawing/2014/main" id="{B0243227-05CD-7669-F51D-F4B1879FA3EA}"/>
              </a:ext>
            </a:extLst>
          </p:cNvPr>
          <p:cNvSpPr>
            <a:spLocks noGrp="1"/>
          </p:cNvSpPr>
          <p:nvPr>
            <p:ph type="body" sz="quarter" idx="12"/>
          </p:nvPr>
        </p:nvSpPr>
        <p:spPr>
          <a:xfrm>
            <a:off x="623888" y="3098800"/>
            <a:ext cx="5346700" cy="304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8">
            <a:extLst>
              <a:ext uri="{FF2B5EF4-FFF2-40B4-BE49-F238E27FC236}">
                <a16:creationId xmlns:a16="http://schemas.microsoft.com/office/drawing/2014/main" id="{3E8C7BAF-A467-88F5-C2F6-59A06B7C9C33}"/>
              </a:ext>
            </a:extLst>
          </p:cNvPr>
          <p:cNvSpPr>
            <a:spLocks noGrp="1"/>
          </p:cNvSpPr>
          <p:nvPr>
            <p:ph type="body" sz="quarter" idx="13"/>
          </p:nvPr>
        </p:nvSpPr>
        <p:spPr>
          <a:xfrm>
            <a:off x="6340306" y="3098800"/>
            <a:ext cx="5346700" cy="304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7740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7591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lvl1pPr algn="ctr">
              <a:defRPr sz="3600"/>
            </a:lvl1pPr>
          </a:lstStyle>
          <a:p>
            <a:r>
              <a:rPr lang="en-US"/>
              <a:t>Click to edit Master title style</a:t>
            </a:r>
            <a:endParaRPr lang="en-GB" dirty="0"/>
          </a:p>
        </p:txBody>
      </p:sp>
      <p:sp>
        <p:nvSpPr>
          <p:cNvPr id="4" name="TextBox 3"/>
          <p:cNvSpPr txBox="1"/>
          <p:nvPr/>
        </p:nvSpPr>
        <p:spPr>
          <a:xfrm>
            <a:off x="4239906" y="1276825"/>
            <a:ext cx="3712191" cy="830997"/>
          </a:xfrm>
          <a:prstGeom prst="rect">
            <a:avLst/>
          </a:prstGeom>
          <a:noFill/>
        </p:spPr>
        <p:txBody>
          <a:bodyPr wrap="square" rtlCol="0">
            <a:spAutoFit/>
          </a:bodyPr>
          <a:lstStyle/>
          <a:p>
            <a:pPr algn="ctr"/>
            <a:r>
              <a:rPr lang="en-GB" sz="4800" dirty="0">
                <a:solidFill>
                  <a:schemeClr val="bg1">
                    <a:lumMod val="50000"/>
                  </a:schemeClr>
                </a:solidFill>
              </a:rPr>
              <a:t>Discussion</a:t>
            </a:r>
          </a:p>
        </p:txBody>
      </p:sp>
    </p:spTree>
    <p:extLst>
      <p:ext uri="{BB962C8B-B14F-4D97-AF65-F5344CB8AC3E}">
        <p14:creationId xmlns:p14="http://schemas.microsoft.com/office/powerpoint/2010/main" val="1074896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ontent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60192" y="359168"/>
            <a:ext cx="10671620" cy="653034"/>
          </a:xfrm>
        </p:spPr>
        <p:txBody>
          <a:bodyPr lIns="72000" tIns="72000" rIns="72000" bIns="72000" anchor="b" anchorCtr="0"/>
          <a:lstStyle>
            <a:lvl1pPr>
              <a:defRPr sz="3385" baseline="0">
                <a:solidFill>
                  <a:srgbClr val="2C2825"/>
                </a:solidFill>
              </a:defRPr>
            </a:lvl1pPr>
          </a:lstStyle>
          <a:p>
            <a:r>
              <a:rPr lang="en-GB"/>
              <a:t>Content-A </a:t>
            </a:r>
            <a:endParaRPr lang="en-US"/>
          </a:p>
        </p:txBody>
      </p:sp>
      <p:sp>
        <p:nvSpPr>
          <p:cNvPr id="13" name="Text Placeholder 4"/>
          <p:cNvSpPr>
            <a:spLocks noGrp="1"/>
          </p:cNvSpPr>
          <p:nvPr>
            <p:ph type="body" sz="quarter" idx="16"/>
          </p:nvPr>
        </p:nvSpPr>
        <p:spPr>
          <a:xfrm>
            <a:off x="760192" y="1338719"/>
            <a:ext cx="10671620" cy="5025412"/>
          </a:xfr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a:t>Click to edit Master text styles</a:t>
            </a:r>
          </a:p>
        </p:txBody>
      </p:sp>
      <p:sp>
        <p:nvSpPr>
          <p:cNvPr id="5" name="Slide Number Placeholder 4"/>
          <p:cNvSpPr>
            <a:spLocks noGrp="1"/>
          </p:cNvSpPr>
          <p:nvPr>
            <p:ph type="sldNum" sz="quarter" idx="18"/>
          </p:nvPr>
        </p:nvSpPr>
        <p:spPr/>
        <p:txBody>
          <a:bodyPr/>
          <a:lstStyle/>
          <a:p>
            <a:fld id="{450B0164-1B0E-EC47-A805-AF4E4DD1E6D8}" type="slidenum">
              <a:rPr lang="en-US" smtClean="0"/>
              <a:pPr/>
              <a:t>‹#›</a:t>
            </a:fld>
            <a:endParaRPr lang="en-US"/>
          </a:p>
        </p:txBody>
      </p:sp>
    </p:spTree>
    <p:extLst>
      <p:ext uri="{BB962C8B-B14F-4D97-AF65-F5344CB8AC3E}">
        <p14:creationId xmlns:p14="http://schemas.microsoft.com/office/powerpoint/2010/main" val="379624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3392" y="265772"/>
            <a:ext cx="9865096" cy="1426170"/>
          </a:xfrm>
          <a:prstGeom prst="rect">
            <a:avLst/>
          </a:prstGeom>
        </p:spPr>
        <p:txBody>
          <a:bodyPr vert="horz" lIns="91440" tIns="45720" rIns="91440" bIns="45720" rtlCol="0" anchor="ctr">
            <a:noAutofit/>
          </a:bodyPr>
          <a:lstStyle/>
          <a:p>
            <a:r>
              <a:rPr lang="en-US"/>
              <a:t>Click to edit Master title style</a:t>
            </a:r>
            <a:endParaRPr lang="en-GB" dirty="0"/>
          </a:p>
        </p:txBody>
      </p:sp>
      <p:sp>
        <p:nvSpPr>
          <p:cNvPr id="3" name="Text Placeholder 2"/>
          <p:cNvSpPr>
            <a:spLocks noGrp="1"/>
          </p:cNvSpPr>
          <p:nvPr>
            <p:ph type="body" idx="1"/>
          </p:nvPr>
        </p:nvSpPr>
        <p:spPr>
          <a:xfrm>
            <a:off x="623392" y="1844824"/>
            <a:ext cx="11017224" cy="41044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2" name="Picture 11"/>
          <p:cNvPicPr>
            <a:picLocks noChangeAspect="1"/>
          </p:cNvPicPr>
          <p:nvPr/>
        </p:nvPicPr>
        <p:blipFill rotWithShape="1">
          <a:blip r:embed="rId9" cstate="print">
            <a:extLst>
              <a:ext uri="{28A0092B-C50C-407E-A947-70E740481C1C}">
                <a14:useLocalDpi xmlns:a14="http://schemas.microsoft.com/office/drawing/2010/main" val="0"/>
              </a:ext>
            </a:extLst>
          </a:blip>
          <a:srcRect t="1" b="8936"/>
          <a:stretch/>
        </p:blipFill>
        <p:spPr>
          <a:xfrm>
            <a:off x="10434626" y="461944"/>
            <a:ext cx="1757375" cy="986942"/>
          </a:xfrm>
          <a:prstGeom prst="rect">
            <a:avLst/>
          </a:prstGeom>
        </p:spPr>
      </p:pic>
      <p:sp>
        <p:nvSpPr>
          <p:cNvPr id="7" name="Rectangle 6"/>
          <p:cNvSpPr/>
          <p:nvPr/>
        </p:nvSpPr>
        <p:spPr>
          <a:xfrm>
            <a:off x="1155941" y="6398392"/>
            <a:ext cx="11036060" cy="158849"/>
          </a:xfrm>
          <a:prstGeom prst="rect">
            <a:avLst/>
          </a:prstGeom>
          <a:gradFill flip="none" rotWithShape="1">
            <a:gsLst>
              <a:gs pos="0">
                <a:schemeClr val="accent1">
                  <a:tint val="66000"/>
                  <a:satMod val="160000"/>
                </a:schemeClr>
              </a:gs>
              <a:gs pos="50000">
                <a:srgbClr val="00B050"/>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gradFill>
                <a:gsLst>
                  <a:gs pos="0">
                    <a:schemeClr val="accent1">
                      <a:tint val="66000"/>
                      <a:satMod val="160000"/>
                    </a:schemeClr>
                  </a:gs>
                  <a:gs pos="50000">
                    <a:schemeClr val="accent3">
                      <a:lumMod val="50000"/>
                    </a:schemeClr>
                  </a:gs>
                  <a:gs pos="100000">
                    <a:schemeClr val="bg1"/>
                  </a:gs>
                </a:gsLst>
                <a:lin ang="5400000" scaled="0"/>
              </a:gradFill>
            </a:endParaRPr>
          </a:p>
        </p:txBody>
      </p:sp>
      <p:pic>
        <p:nvPicPr>
          <p:cNvPr id="6" name="Picture 5"/>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2771" y="6207071"/>
            <a:ext cx="1179237" cy="541486"/>
          </a:xfrm>
          <a:prstGeom prst="rect">
            <a:avLst/>
          </a:prstGeom>
        </p:spPr>
      </p:pic>
    </p:spTree>
    <p:extLst>
      <p:ext uri="{BB962C8B-B14F-4D97-AF65-F5344CB8AC3E}">
        <p14:creationId xmlns:p14="http://schemas.microsoft.com/office/powerpoint/2010/main" val="226544450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705" r:id="rId4"/>
    <p:sldLayoutId id="2147483691" r:id="rId5"/>
    <p:sldLayoutId id="2147483692" r:id="rId6"/>
    <p:sldLayoutId id="2147483706" r:id="rId7"/>
  </p:sldLayoutIdLst>
  <p:txStyles>
    <p:titleStyle>
      <a:lvl1pPr algn="l" defTabSz="914400" rtl="0" eaLnBrk="1" latinLnBrk="0" hangingPunct="1">
        <a:spcBef>
          <a:spcPct val="0"/>
        </a:spcBef>
        <a:buNone/>
        <a:defRPr sz="4000"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Clr>
          <a:srgbClr val="5B518E"/>
        </a:buClr>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Clr>
          <a:srgbClr val="5B518E"/>
        </a:buClr>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Clr>
          <a:srgbClr val="5B518E"/>
        </a:buClr>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Clr>
          <a:srgbClr val="5B518E"/>
        </a:buClr>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eleanor.carnegie@nhs.net"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longtermplan.nhs.uk/online-version/chapter-2-more-nhs-action-on-prevention-and-health-inequaliti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assets.publishing.service.gov.uk/government/uploads/system/uploads/attachment_data/file/788240/Pharmacy_Offer_for_Sexual_Health.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mailto:CPHS.Queries@nottscc.gov.uk"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yourhealthnotts.co.uk/referral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psnc.org.uk/quality-and-regulations/pharmacy-quality-scheme/" TargetMode="External"/><Relationship Id="rId2" Type="http://schemas.openxmlformats.org/officeDocument/2006/relationships/hyperlink" Target="https://nottinghamshire.communitypharmacy.org.uk/" TargetMode="External"/><Relationship Id="rId1" Type="http://schemas.openxmlformats.org/officeDocument/2006/relationships/slideLayout" Target="../slideLayouts/slideLayout2.xml"/><Relationship Id="rId4" Type="http://schemas.openxmlformats.org/officeDocument/2006/relationships/hyperlink" Target="https://www.cppe.ac.uk/services/pharmacy-quality-schem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secretary@nottinghamshirelpc.co.uk" TargetMode="External"/><Relationship Id="rId7" Type="http://schemas.openxmlformats.org/officeDocument/2006/relationships/hyperlink" Target="https://calendar.google.com/calendar/u/0?cid=bm90dHNscGNAZ21haWwuY29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mike.jones@nottinghamshirelpc.co.uk" TargetMode="External"/><Relationship Id="rId5" Type="http://schemas.openxmlformats.org/officeDocument/2006/relationships/hyperlink" Target="mailto:Robert.Severn@thecca.org.uk" TargetMode="External"/><Relationship Id="rId4" Type="http://schemas.openxmlformats.org/officeDocument/2006/relationships/hyperlink" Target="mailto:nickhunter19@gmail.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63531B6-CE45-AD09-7A06-6E8D9E3A2A15}"/>
              </a:ext>
            </a:extLst>
          </p:cNvPr>
          <p:cNvPicPr>
            <a:picLocks noChangeAspect="1"/>
          </p:cNvPicPr>
          <p:nvPr/>
        </p:nvPicPr>
        <p:blipFill>
          <a:blip r:embed="rId2"/>
          <a:stretch>
            <a:fillRect/>
          </a:stretch>
        </p:blipFill>
        <p:spPr>
          <a:xfrm>
            <a:off x="1511410" y="2288949"/>
            <a:ext cx="9169179" cy="2280102"/>
          </a:xfrm>
          <a:prstGeom prst="rect">
            <a:avLst/>
          </a:prstGeom>
        </p:spPr>
      </p:pic>
    </p:spTree>
    <p:extLst>
      <p:ext uri="{BB962C8B-B14F-4D97-AF65-F5344CB8AC3E}">
        <p14:creationId xmlns:p14="http://schemas.microsoft.com/office/powerpoint/2010/main" val="3037957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B26A94-2327-FE45-FC55-4CA680CC8632}"/>
              </a:ext>
            </a:extLst>
          </p:cNvPr>
          <p:cNvSpPr>
            <a:spLocks noGrp="1"/>
          </p:cNvSpPr>
          <p:nvPr>
            <p:ph type="ctrTitle"/>
          </p:nvPr>
        </p:nvSpPr>
        <p:spPr/>
        <p:txBody>
          <a:bodyPr/>
          <a:lstStyle/>
          <a:p>
            <a:r>
              <a:rPr lang="en-GB" dirty="0"/>
              <a:t>The</a:t>
            </a:r>
            <a:br>
              <a:rPr lang="en-GB" dirty="0"/>
            </a:br>
            <a:r>
              <a:rPr lang="en-GB" dirty="0"/>
              <a:t>Community Pharmacy Oral Contraceptive </a:t>
            </a:r>
            <a:br>
              <a:rPr lang="en-GB" dirty="0"/>
            </a:br>
            <a:r>
              <a:rPr lang="en-GB" dirty="0"/>
              <a:t>Service</a:t>
            </a:r>
          </a:p>
        </p:txBody>
      </p:sp>
      <p:sp>
        <p:nvSpPr>
          <p:cNvPr id="6" name="Subtitle 5">
            <a:extLst>
              <a:ext uri="{FF2B5EF4-FFF2-40B4-BE49-F238E27FC236}">
                <a16:creationId xmlns:a16="http://schemas.microsoft.com/office/drawing/2014/main" id="{B3DEF895-196F-B8C2-D2EB-09F764D53E84}"/>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29235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B1EA7-D589-48EE-9CEB-8C8DA028849B}"/>
              </a:ext>
            </a:extLst>
          </p:cNvPr>
          <p:cNvSpPr>
            <a:spLocks noGrp="1"/>
          </p:cNvSpPr>
          <p:nvPr>
            <p:ph type="ctrTitle"/>
          </p:nvPr>
        </p:nvSpPr>
        <p:spPr/>
        <p:txBody>
          <a:bodyPr/>
          <a:lstStyle>
            <a:defPPr>
              <a:defRPr lang="en-US"/>
            </a:defPPr>
            <a:lvl1pPr marL="0" algn="l" defTabSz="472891" rtl="0" eaLnBrk="1" latinLnBrk="0" hangingPunct="1">
              <a:defRPr sz="1904" kern="1200">
                <a:solidFill>
                  <a:schemeClr val="tx1"/>
                </a:solidFill>
                <a:latin typeface="+mn-lt"/>
                <a:ea typeface="+mn-ea"/>
                <a:cs typeface="+mn-cs"/>
              </a:defRPr>
            </a:lvl1pPr>
            <a:lvl2pPr marL="472891" algn="l" defTabSz="472891" rtl="0" eaLnBrk="1" latinLnBrk="0" hangingPunct="1">
              <a:defRPr sz="1904" kern="1200">
                <a:solidFill>
                  <a:schemeClr val="tx1"/>
                </a:solidFill>
                <a:latin typeface="+mn-lt"/>
                <a:ea typeface="+mn-ea"/>
                <a:cs typeface="+mn-cs"/>
              </a:defRPr>
            </a:lvl2pPr>
            <a:lvl3pPr marL="945782" algn="l" defTabSz="472891" rtl="0" eaLnBrk="1" latinLnBrk="0" hangingPunct="1">
              <a:defRPr sz="1904" kern="1200">
                <a:solidFill>
                  <a:schemeClr val="tx1"/>
                </a:solidFill>
                <a:latin typeface="+mn-lt"/>
                <a:ea typeface="+mn-ea"/>
                <a:cs typeface="+mn-cs"/>
              </a:defRPr>
            </a:lvl3pPr>
            <a:lvl4pPr marL="1418673" algn="l" defTabSz="472891" rtl="0" eaLnBrk="1" latinLnBrk="0" hangingPunct="1">
              <a:defRPr sz="1904" kern="1200">
                <a:solidFill>
                  <a:schemeClr val="tx1"/>
                </a:solidFill>
                <a:latin typeface="+mn-lt"/>
                <a:ea typeface="+mn-ea"/>
                <a:cs typeface="+mn-cs"/>
              </a:defRPr>
            </a:lvl4pPr>
            <a:lvl5pPr marL="1891563" algn="l" defTabSz="472891" rtl="0" eaLnBrk="1" latinLnBrk="0" hangingPunct="1">
              <a:defRPr sz="1904" kern="1200">
                <a:solidFill>
                  <a:schemeClr val="tx1"/>
                </a:solidFill>
                <a:latin typeface="+mn-lt"/>
                <a:ea typeface="+mn-ea"/>
                <a:cs typeface="+mn-cs"/>
              </a:defRPr>
            </a:lvl5pPr>
            <a:lvl6pPr marL="2364454" algn="l" defTabSz="472891" rtl="0" eaLnBrk="1" latinLnBrk="0" hangingPunct="1">
              <a:defRPr sz="1904" kern="1200">
                <a:solidFill>
                  <a:schemeClr val="tx1"/>
                </a:solidFill>
                <a:latin typeface="+mn-lt"/>
                <a:ea typeface="+mn-ea"/>
                <a:cs typeface="+mn-cs"/>
              </a:defRPr>
            </a:lvl6pPr>
            <a:lvl7pPr marL="2837345" algn="l" defTabSz="472891" rtl="0" eaLnBrk="1" latinLnBrk="0" hangingPunct="1">
              <a:defRPr sz="1904" kern="1200">
                <a:solidFill>
                  <a:schemeClr val="tx1"/>
                </a:solidFill>
                <a:latin typeface="+mn-lt"/>
                <a:ea typeface="+mn-ea"/>
                <a:cs typeface="+mn-cs"/>
              </a:defRPr>
            </a:lvl7pPr>
            <a:lvl8pPr marL="3310236" algn="l" defTabSz="472891" rtl="0" eaLnBrk="1" latinLnBrk="0" hangingPunct="1">
              <a:defRPr sz="1904" kern="1200">
                <a:solidFill>
                  <a:schemeClr val="tx1"/>
                </a:solidFill>
                <a:latin typeface="+mn-lt"/>
                <a:ea typeface="+mn-ea"/>
                <a:cs typeface="+mn-cs"/>
              </a:defRPr>
            </a:lvl8pPr>
            <a:lvl9pPr marL="3783127" algn="l" defTabSz="472891" rtl="0" eaLnBrk="1" latinLnBrk="0" hangingPunct="1">
              <a:defRPr sz="1904" kern="1200">
                <a:solidFill>
                  <a:schemeClr val="tx1"/>
                </a:solidFill>
                <a:latin typeface="+mn-lt"/>
                <a:ea typeface="+mn-ea"/>
                <a:cs typeface="+mn-cs"/>
              </a:defRPr>
            </a:lvl9pPr>
          </a:lstStyle>
          <a:p>
            <a:r>
              <a:rPr lang="en-GB" sz="4000" dirty="0"/>
              <a:t>Community Pharmacy: Oral Contraception Management Service </a:t>
            </a:r>
          </a:p>
        </p:txBody>
      </p:sp>
      <p:sp>
        <p:nvSpPr>
          <p:cNvPr id="3" name="Text Placeholder 2">
            <a:extLst>
              <a:ext uri="{FF2B5EF4-FFF2-40B4-BE49-F238E27FC236}">
                <a16:creationId xmlns:a16="http://schemas.microsoft.com/office/drawing/2014/main" id="{C76FB007-2990-4442-8F34-02F806108F6E}"/>
              </a:ext>
            </a:extLst>
          </p:cNvPr>
          <p:cNvSpPr>
            <a:spLocks noGrp="1"/>
          </p:cNvSpPr>
          <p:nvPr>
            <p:ph type="subTitle" idx="1"/>
          </p:nvPr>
        </p:nvSpPr>
        <p:spPr/>
        <p:txBody>
          <a:bodyPr vert="horz" lIns="65300" tIns="65300" rIns="65300" bIns="65300" rtlCol="0" anchor="t">
            <a:noAutofit/>
          </a:bodyPr>
          <a:lstStyle>
            <a:defPPr>
              <a:defRPr lang="en-US"/>
            </a:defPPr>
            <a:lvl1pPr marL="0" algn="l" defTabSz="472891" rtl="0" eaLnBrk="1" latinLnBrk="0" hangingPunct="1">
              <a:defRPr sz="1904" kern="1200">
                <a:solidFill>
                  <a:schemeClr val="tx1"/>
                </a:solidFill>
                <a:latin typeface="+mn-lt"/>
                <a:ea typeface="+mn-ea"/>
                <a:cs typeface="+mn-cs"/>
              </a:defRPr>
            </a:lvl1pPr>
            <a:lvl2pPr marL="472891" algn="l" defTabSz="472891" rtl="0" eaLnBrk="1" latinLnBrk="0" hangingPunct="1">
              <a:defRPr sz="1904" kern="1200">
                <a:solidFill>
                  <a:schemeClr val="tx1"/>
                </a:solidFill>
                <a:latin typeface="+mn-lt"/>
                <a:ea typeface="+mn-ea"/>
                <a:cs typeface="+mn-cs"/>
              </a:defRPr>
            </a:lvl2pPr>
            <a:lvl3pPr marL="945782" algn="l" defTabSz="472891" rtl="0" eaLnBrk="1" latinLnBrk="0" hangingPunct="1">
              <a:defRPr sz="1904" kern="1200">
                <a:solidFill>
                  <a:schemeClr val="tx1"/>
                </a:solidFill>
                <a:latin typeface="+mn-lt"/>
                <a:ea typeface="+mn-ea"/>
                <a:cs typeface="+mn-cs"/>
              </a:defRPr>
            </a:lvl3pPr>
            <a:lvl4pPr marL="1418673" algn="l" defTabSz="472891" rtl="0" eaLnBrk="1" latinLnBrk="0" hangingPunct="1">
              <a:defRPr sz="1904" kern="1200">
                <a:solidFill>
                  <a:schemeClr val="tx1"/>
                </a:solidFill>
                <a:latin typeface="+mn-lt"/>
                <a:ea typeface="+mn-ea"/>
                <a:cs typeface="+mn-cs"/>
              </a:defRPr>
            </a:lvl4pPr>
            <a:lvl5pPr marL="1891563" algn="l" defTabSz="472891" rtl="0" eaLnBrk="1" latinLnBrk="0" hangingPunct="1">
              <a:defRPr sz="1904" kern="1200">
                <a:solidFill>
                  <a:schemeClr val="tx1"/>
                </a:solidFill>
                <a:latin typeface="+mn-lt"/>
                <a:ea typeface="+mn-ea"/>
                <a:cs typeface="+mn-cs"/>
              </a:defRPr>
            </a:lvl5pPr>
            <a:lvl6pPr marL="2364454" algn="l" defTabSz="472891" rtl="0" eaLnBrk="1" latinLnBrk="0" hangingPunct="1">
              <a:defRPr sz="1904" kern="1200">
                <a:solidFill>
                  <a:schemeClr val="tx1"/>
                </a:solidFill>
                <a:latin typeface="+mn-lt"/>
                <a:ea typeface="+mn-ea"/>
                <a:cs typeface="+mn-cs"/>
              </a:defRPr>
            </a:lvl6pPr>
            <a:lvl7pPr marL="2837345" algn="l" defTabSz="472891" rtl="0" eaLnBrk="1" latinLnBrk="0" hangingPunct="1">
              <a:defRPr sz="1904" kern="1200">
                <a:solidFill>
                  <a:schemeClr val="tx1"/>
                </a:solidFill>
                <a:latin typeface="+mn-lt"/>
                <a:ea typeface="+mn-ea"/>
                <a:cs typeface="+mn-cs"/>
              </a:defRPr>
            </a:lvl7pPr>
            <a:lvl8pPr marL="3310236" algn="l" defTabSz="472891" rtl="0" eaLnBrk="1" latinLnBrk="0" hangingPunct="1">
              <a:defRPr sz="1904" kern="1200">
                <a:solidFill>
                  <a:schemeClr val="tx1"/>
                </a:solidFill>
                <a:latin typeface="+mn-lt"/>
                <a:ea typeface="+mn-ea"/>
                <a:cs typeface="+mn-cs"/>
              </a:defRPr>
            </a:lvl8pPr>
            <a:lvl9pPr marL="3783127" algn="l" defTabSz="472891" rtl="0" eaLnBrk="1" latinLnBrk="0" hangingPunct="1">
              <a:defRPr sz="1904" kern="1200">
                <a:solidFill>
                  <a:schemeClr val="tx1"/>
                </a:solidFill>
                <a:latin typeface="+mn-lt"/>
                <a:ea typeface="+mn-ea"/>
                <a:cs typeface="+mn-cs"/>
              </a:defRPr>
            </a:lvl9pPr>
          </a:lstStyle>
          <a:p>
            <a:pPr lvl="0"/>
            <a:r>
              <a:rPr lang="en-GB" sz="2000" dirty="0"/>
              <a:t>Mike Jones – Services implementation lead for Nottinghamshire LPC</a:t>
            </a:r>
            <a:br>
              <a:rPr lang="en-GB" sz="2000" dirty="0"/>
            </a:br>
            <a:r>
              <a:rPr lang="en-GB" sz="2000" u="sng" dirty="0">
                <a:solidFill>
                  <a:srgbClr val="5881C1"/>
                </a:solidFill>
              </a:rPr>
              <a:t>mike.jones@nottinghamshirelpc.co.uk</a:t>
            </a:r>
          </a:p>
          <a:p>
            <a:pPr lvl="0"/>
            <a:r>
              <a:rPr lang="en-GB" sz="2000" dirty="0"/>
              <a:t>Eleanor Carnegie – NHSE Midlands Pharmacy Integration Programme Manager</a:t>
            </a:r>
            <a:r>
              <a:rPr lang="en-GB" sz="2000" dirty="0">
                <a:solidFill>
                  <a:srgbClr val="5881C1"/>
                </a:solidFill>
              </a:rPr>
              <a:t> </a:t>
            </a:r>
            <a:r>
              <a:rPr lang="en-GB" sz="2000" dirty="0">
                <a:solidFill>
                  <a:srgbClr val="5881C1"/>
                </a:solidFill>
                <a:hlinkClick r:id="rId3"/>
              </a:rPr>
              <a:t>eleanor.carnegie@nhs.net</a:t>
            </a:r>
            <a:r>
              <a:rPr lang="en-GB" sz="2000" dirty="0">
                <a:solidFill>
                  <a:srgbClr val="5881C1"/>
                </a:solidFill>
              </a:rPr>
              <a:t> </a:t>
            </a:r>
            <a:endParaRPr lang="en-GB" sz="2000" dirty="0"/>
          </a:p>
          <a:p>
            <a:pPr lvl="0"/>
            <a:r>
              <a:rPr lang="en-GB" sz="2000" dirty="0"/>
              <a:t>		</a:t>
            </a:r>
          </a:p>
          <a:p>
            <a:endParaRPr lang="en-GB" sz="1179" dirty="0"/>
          </a:p>
          <a:p>
            <a:pPr marL="171450" indent="-171450">
              <a:buFont typeface="Arial" panose="020B0604020202020204" pitchFamily="34" charset="0"/>
              <a:buChar char="•"/>
            </a:pPr>
            <a:endParaRPr lang="en-GB" sz="1179" dirty="0">
              <a:latin typeface="+mn-lt"/>
            </a:endParaRPr>
          </a:p>
        </p:txBody>
      </p:sp>
    </p:spTree>
    <p:extLst>
      <p:ext uri="{BB962C8B-B14F-4D97-AF65-F5344CB8AC3E}">
        <p14:creationId xmlns:p14="http://schemas.microsoft.com/office/powerpoint/2010/main" val="4101978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DA0A2-48D8-4A8F-92FE-AB32FEAD77EC}"/>
              </a:ext>
            </a:extLst>
          </p:cNvPr>
          <p:cNvSpPr>
            <a:spLocks noGrp="1"/>
          </p:cNvSpPr>
          <p:nvPr>
            <p:ph type="title"/>
          </p:nvPr>
        </p:nvSpPr>
        <p:spPr/>
        <p:txBody>
          <a:bodyPr/>
          <a:lstStyle/>
          <a:p>
            <a:r>
              <a:rPr lang="en-GB" dirty="0">
                <a:solidFill>
                  <a:schemeClr val="accent2"/>
                </a:solidFill>
                <a:latin typeface="Arial" panose="020B0604020202020204" pitchFamily="34" charset="0"/>
                <a:cs typeface="Arial" panose="020B0604020202020204" pitchFamily="34" charset="0"/>
              </a:rPr>
              <a:t>Contraception management and why it’s important</a:t>
            </a:r>
          </a:p>
        </p:txBody>
      </p:sp>
      <p:sp>
        <p:nvSpPr>
          <p:cNvPr id="3" name="Text Placeholder 2">
            <a:extLst>
              <a:ext uri="{FF2B5EF4-FFF2-40B4-BE49-F238E27FC236}">
                <a16:creationId xmlns:a16="http://schemas.microsoft.com/office/drawing/2014/main" id="{A680DC50-C5AC-47B5-8E92-813F05F1D4AA}"/>
              </a:ext>
            </a:extLst>
          </p:cNvPr>
          <p:cNvSpPr>
            <a:spLocks noGrp="1"/>
          </p:cNvSpPr>
          <p:nvPr>
            <p:ph idx="1"/>
          </p:nvPr>
        </p:nvSpPr>
        <p:spPr/>
        <p:txBody>
          <a:bodyPr/>
          <a:lstStyle/>
          <a:p>
            <a:pPr fontAlgn="base"/>
            <a:r>
              <a:rPr lang="en-GB" sz="2000" dirty="0">
                <a:solidFill>
                  <a:srgbClr val="202A30"/>
                </a:solidFill>
                <a:latin typeface="-apple-system"/>
              </a:rPr>
              <a:t>The </a:t>
            </a:r>
            <a:r>
              <a:rPr lang="en-GB" sz="2000" u="sng" dirty="0">
                <a:solidFill>
                  <a:srgbClr val="005EB8"/>
                </a:solidFill>
                <a:latin typeface="-apple-system"/>
                <a:hlinkClick r:id="rId3">
                  <a:extLst>
                    <a:ext uri="{A12FA001-AC4F-418D-AE19-62706E023703}">
                      <ahyp:hlinkClr xmlns:ahyp="http://schemas.microsoft.com/office/drawing/2018/hyperlinkcolor" val="tx"/>
                    </a:ext>
                  </a:extLst>
                </a:hlinkClick>
              </a:rPr>
              <a:t>NHS Long Term Plan (LTP) Chapter 2</a:t>
            </a:r>
            <a:r>
              <a:rPr lang="en-GB" sz="2000" dirty="0">
                <a:solidFill>
                  <a:srgbClr val="202A30"/>
                </a:solidFill>
                <a:latin typeface="-apple-system"/>
              </a:rPr>
              <a:t> highlights the importance of NHS services complementing the action taken by local government to support the commissioning of sexual health services and exploring the future commissioning arrangements to widen access and create capacity where it is needed.</a:t>
            </a:r>
          </a:p>
          <a:p>
            <a:pPr fontAlgn="base"/>
            <a:r>
              <a:rPr lang="en-GB" sz="2000" u="sng" dirty="0">
                <a:solidFill>
                  <a:srgbClr val="005EB8"/>
                </a:solidFill>
                <a:latin typeface="inherit"/>
                <a:hlinkClick r:id="rId4">
                  <a:extLst>
                    <a:ext uri="{A12FA001-AC4F-418D-AE19-62706E023703}">
                      <ahyp:hlinkClr xmlns:ahyp="http://schemas.microsoft.com/office/drawing/2018/hyperlinkcolor" val="tx"/>
                    </a:ext>
                  </a:extLst>
                </a:hlinkClick>
              </a:rPr>
              <a:t>Public Health England resource for commissioners (2019)</a:t>
            </a:r>
            <a:r>
              <a:rPr lang="en-GB" sz="2000" dirty="0">
                <a:solidFill>
                  <a:srgbClr val="202A30"/>
                </a:solidFill>
                <a:latin typeface="-apple-system"/>
              </a:rPr>
              <a:t> highlighted the role community pharmacy can play supporting ongoing contraception.  </a:t>
            </a:r>
          </a:p>
          <a:p>
            <a:pPr fontAlgn="base"/>
            <a:r>
              <a:rPr lang="en-GB" sz="2000" dirty="0">
                <a:solidFill>
                  <a:srgbClr val="202A30"/>
                </a:solidFill>
                <a:latin typeface="-apple-system"/>
              </a:rPr>
              <a:t>In areas that do not already offer commissioned contraceptive services, appropriately trained and skilled community pharmacists could provide access to their repeat supply of their oral contraception to relieve the burden on General Practice and allow GPs to concentrate on more specialist services.</a:t>
            </a:r>
          </a:p>
          <a:p>
            <a:endParaRPr lang="en-GB" dirty="0"/>
          </a:p>
        </p:txBody>
      </p:sp>
      <p:sp>
        <p:nvSpPr>
          <p:cNvPr id="4" name="Slide Number Placeholder 3">
            <a:extLst>
              <a:ext uri="{FF2B5EF4-FFF2-40B4-BE49-F238E27FC236}">
                <a16:creationId xmlns:a16="http://schemas.microsoft.com/office/drawing/2014/main" id="{3DB67908-AFE8-4038-9001-1250B03B0CBF}"/>
              </a:ext>
            </a:extLst>
          </p:cNvPr>
          <p:cNvSpPr>
            <a:spLocks noGrp="1"/>
          </p:cNvSpPr>
          <p:nvPr>
            <p:ph type="sldNum" sz="quarter" idx="4294967295"/>
          </p:nvPr>
        </p:nvSpPr>
        <p:spPr>
          <a:xfrm>
            <a:off x="0" y="0"/>
            <a:ext cx="0" cy="0"/>
          </a:xfrm>
        </p:spPr>
        <p:txBody>
          <a:bodyPr/>
          <a:lstStyle/>
          <a:p>
            <a:endParaRPr lang="en-US" dirty="0"/>
          </a:p>
        </p:txBody>
      </p:sp>
    </p:spTree>
    <p:extLst>
      <p:ext uri="{BB962C8B-B14F-4D97-AF65-F5344CB8AC3E}">
        <p14:creationId xmlns:p14="http://schemas.microsoft.com/office/powerpoint/2010/main" val="3194573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DC21-4991-4454-9575-996B4A1D6245}"/>
              </a:ext>
            </a:extLst>
          </p:cNvPr>
          <p:cNvSpPr>
            <a:spLocks noGrp="1"/>
          </p:cNvSpPr>
          <p:nvPr>
            <p:ph type="title"/>
          </p:nvPr>
        </p:nvSpPr>
        <p:spPr/>
        <p:txBody>
          <a:bodyPr/>
          <a:lstStyle/>
          <a:p>
            <a:r>
              <a:rPr lang="en-GB" dirty="0">
                <a:solidFill>
                  <a:schemeClr val="accent2"/>
                </a:solidFill>
                <a:latin typeface="Arial" panose="020B0604020202020204" pitchFamily="34" charset="0"/>
                <a:cs typeface="Arial" panose="020B0604020202020204" pitchFamily="34" charset="0"/>
              </a:rPr>
              <a:t>Why is a Community Pharmacy Offer Important?</a:t>
            </a:r>
          </a:p>
        </p:txBody>
      </p:sp>
      <p:sp>
        <p:nvSpPr>
          <p:cNvPr id="3" name="Text Placeholder 2">
            <a:extLst>
              <a:ext uri="{FF2B5EF4-FFF2-40B4-BE49-F238E27FC236}">
                <a16:creationId xmlns:a16="http://schemas.microsoft.com/office/drawing/2014/main" id="{EAB6D6A2-56B6-4B6F-94A5-7FC684809AEC}"/>
              </a:ext>
            </a:extLst>
          </p:cNvPr>
          <p:cNvSpPr>
            <a:spLocks noGrp="1"/>
          </p:cNvSpPr>
          <p:nvPr>
            <p:ph idx="1"/>
          </p:nvPr>
        </p:nvSpPr>
        <p:spPr/>
        <p:txBody>
          <a:bodyPr/>
          <a:lstStyle/>
          <a:p>
            <a:pPr marL="457200" indent="-457200">
              <a:buFont typeface="Arial" panose="020B0604020202020204" pitchFamily="34" charset="0"/>
              <a:buChar char="•"/>
            </a:pPr>
            <a:r>
              <a:rPr lang="en-GB" sz="2400" dirty="0">
                <a:solidFill>
                  <a:srgbClr val="202A30"/>
                </a:solidFill>
                <a:latin typeface="-apple-system"/>
              </a:rPr>
              <a:t>Enables community pharmacy teams to continue, review and supply the provision of contraception supplies initiated in primary care or sexual health clinics.</a:t>
            </a:r>
          </a:p>
          <a:p>
            <a:pPr marL="457200" indent="-457200">
              <a:buFont typeface="Arial" panose="020B0604020202020204" pitchFamily="34" charset="0"/>
              <a:buChar char="•"/>
            </a:pPr>
            <a:r>
              <a:rPr lang="en-GB" sz="2400" dirty="0">
                <a:solidFill>
                  <a:srgbClr val="202A30"/>
                </a:solidFill>
                <a:latin typeface="-apple-system"/>
              </a:rPr>
              <a:t>Builds a pathway between existing services and community pharmacies to allow people greater choice and access when considering continuing their current form of contraception.</a:t>
            </a:r>
          </a:p>
          <a:p>
            <a:pPr marL="457200" indent="-457200">
              <a:buFont typeface="Arial" panose="020B0604020202020204" pitchFamily="34" charset="0"/>
              <a:buChar char="•"/>
            </a:pPr>
            <a:r>
              <a:rPr lang="en-GB" sz="2400" dirty="0">
                <a:solidFill>
                  <a:srgbClr val="202A30"/>
                </a:solidFill>
                <a:latin typeface="-apple-system"/>
              </a:rPr>
              <a:t>Better access to services and support for high-risk communities and vulnerable patients</a:t>
            </a:r>
            <a:r>
              <a:rPr lang="en-GB" sz="2000" dirty="0">
                <a:solidFill>
                  <a:srgbClr val="202A30"/>
                </a:solidFill>
                <a:latin typeface="-apple-system"/>
              </a:rPr>
              <a:t> so reducing health inequalities </a:t>
            </a:r>
          </a:p>
        </p:txBody>
      </p:sp>
    </p:spTree>
    <p:extLst>
      <p:ext uri="{BB962C8B-B14F-4D97-AF65-F5344CB8AC3E}">
        <p14:creationId xmlns:p14="http://schemas.microsoft.com/office/powerpoint/2010/main" val="2433688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B3BB9-B0ED-64DE-FE65-C5328051A128}"/>
              </a:ext>
            </a:extLst>
          </p:cNvPr>
          <p:cNvSpPr>
            <a:spLocks noGrp="1"/>
          </p:cNvSpPr>
          <p:nvPr>
            <p:ph type="title"/>
          </p:nvPr>
        </p:nvSpPr>
        <p:spPr/>
        <p:txBody>
          <a:bodyPr>
            <a:normAutofit/>
          </a:bodyPr>
          <a:lstStyle>
            <a:defPPr>
              <a:defRPr lang="en-US"/>
            </a:defPPr>
            <a:lvl1pPr marL="0" algn="l" defTabSz="472891" rtl="0" eaLnBrk="1" latinLnBrk="0" hangingPunct="1">
              <a:defRPr sz="1904" kern="1200">
                <a:solidFill>
                  <a:schemeClr val="tx1"/>
                </a:solidFill>
                <a:latin typeface="+mn-lt"/>
                <a:ea typeface="+mn-ea"/>
                <a:cs typeface="+mn-cs"/>
              </a:defRPr>
            </a:lvl1pPr>
            <a:lvl2pPr marL="472891" algn="l" defTabSz="472891" rtl="0" eaLnBrk="1" latinLnBrk="0" hangingPunct="1">
              <a:defRPr sz="1904" kern="1200">
                <a:solidFill>
                  <a:schemeClr val="tx1"/>
                </a:solidFill>
                <a:latin typeface="+mn-lt"/>
                <a:ea typeface="+mn-ea"/>
                <a:cs typeface="+mn-cs"/>
              </a:defRPr>
            </a:lvl2pPr>
            <a:lvl3pPr marL="945782" algn="l" defTabSz="472891" rtl="0" eaLnBrk="1" latinLnBrk="0" hangingPunct="1">
              <a:defRPr sz="1904" kern="1200">
                <a:solidFill>
                  <a:schemeClr val="tx1"/>
                </a:solidFill>
                <a:latin typeface="+mn-lt"/>
                <a:ea typeface="+mn-ea"/>
                <a:cs typeface="+mn-cs"/>
              </a:defRPr>
            </a:lvl3pPr>
            <a:lvl4pPr marL="1418673" algn="l" defTabSz="472891" rtl="0" eaLnBrk="1" latinLnBrk="0" hangingPunct="1">
              <a:defRPr sz="1904" kern="1200">
                <a:solidFill>
                  <a:schemeClr val="tx1"/>
                </a:solidFill>
                <a:latin typeface="+mn-lt"/>
                <a:ea typeface="+mn-ea"/>
                <a:cs typeface="+mn-cs"/>
              </a:defRPr>
            </a:lvl4pPr>
            <a:lvl5pPr marL="1891563" algn="l" defTabSz="472891" rtl="0" eaLnBrk="1" latinLnBrk="0" hangingPunct="1">
              <a:defRPr sz="1904" kern="1200">
                <a:solidFill>
                  <a:schemeClr val="tx1"/>
                </a:solidFill>
                <a:latin typeface="+mn-lt"/>
                <a:ea typeface="+mn-ea"/>
                <a:cs typeface="+mn-cs"/>
              </a:defRPr>
            </a:lvl5pPr>
            <a:lvl6pPr marL="2364454" algn="l" defTabSz="472891" rtl="0" eaLnBrk="1" latinLnBrk="0" hangingPunct="1">
              <a:defRPr sz="1904" kern="1200">
                <a:solidFill>
                  <a:schemeClr val="tx1"/>
                </a:solidFill>
                <a:latin typeface="+mn-lt"/>
                <a:ea typeface="+mn-ea"/>
                <a:cs typeface="+mn-cs"/>
              </a:defRPr>
            </a:lvl6pPr>
            <a:lvl7pPr marL="2837345" algn="l" defTabSz="472891" rtl="0" eaLnBrk="1" latinLnBrk="0" hangingPunct="1">
              <a:defRPr sz="1904" kern="1200">
                <a:solidFill>
                  <a:schemeClr val="tx1"/>
                </a:solidFill>
                <a:latin typeface="+mn-lt"/>
                <a:ea typeface="+mn-ea"/>
                <a:cs typeface="+mn-cs"/>
              </a:defRPr>
            </a:lvl7pPr>
            <a:lvl8pPr marL="3310236" algn="l" defTabSz="472891" rtl="0" eaLnBrk="1" latinLnBrk="0" hangingPunct="1">
              <a:defRPr sz="1904" kern="1200">
                <a:solidFill>
                  <a:schemeClr val="tx1"/>
                </a:solidFill>
                <a:latin typeface="+mn-lt"/>
                <a:ea typeface="+mn-ea"/>
                <a:cs typeface="+mn-cs"/>
              </a:defRPr>
            </a:lvl8pPr>
            <a:lvl9pPr marL="3783127" algn="l" defTabSz="472891" rtl="0" eaLnBrk="1" latinLnBrk="0" hangingPunct="1">
              <a:defRPr sz="1904" kern="1200">
                <a:solidFill>
                  <a:schemeClr val="tx1"/>
                </a:solidFill>
                <a:latin typeface="+mn-lt"/>
                <a:ea typeface="+mn-ea"/>
                <a:cs typeface="+mn-cs"/>
              </a:defRPr>
            </a:lvl9pPr>
          </a:lstStyle>
          <a:p>
            <a:r>
              <a:rPr lang="en-GB" sz="3600" dirty="0">
                <a:solidFill>
                  <a:schemeClr val="accent1"/>
                </a:solidFill>
                <a:latin typeface="Arial" panose="020B0604020202020204" pitchFamily="34" charset="0"/>
                <a:cs typeface="Arial" panose="020B0604020202020204" pitchFamily="34" charset="0"/>
              </a:rPr>
              <a:t>Contraception Service</a:t>
            </a:r>
          </a:p>
        </p:txBody>
      </p:sp>
      <p:sp>
        <p:nvSpPr>
          <p:cNvPr id="3" name="Text Placeholder 2">
            <a:extLst>
              <a:ext uri="{FF2B5EF4-FFF2-40B4-BE49-F238E27FC236}">
                <a16:creationId xmlns:a16="http://schemas.microsoft.com/office/drawing/2014/main" id="{912A372D-DBB5-F83B-1E83-B83EFCEA9438}"/>
              </a:ext>
            </a:extLst>
          </p:cNvPr>
          <p:cNvSpPr>
            <a:spLocks noGrp="1"/>
          </p:cNvSpPr>
          <p:nvPr>
            <p:ph idx="1"/>
          </p:nvPr>
        </p:nvSpPr>
        <p:spPr>
          <a:xfrm>
            <a:off x="623392" y="1378863"/>
            <a:ext cx="6305949" cy="4570417"/>
          </a:xfrm>
        </p:spPr>
        <p:txBody>
          <a:bodyPr vert="horz" lIns="65300" tIns="65300" rIns="65300" bIns="65300" rtlCol="0" anchor="t">
            <a:noAutofit/>
          </a:bodyPr>
          <a:lstStyle>
            <a:defPPr>
              <a:defRPr lang="en-US"/>
            </a:defPPr>
            <a:lvl1pPr marL="0" algn="l" defTabSz="472891" rtl="0" eaLnBrk="1" latinLnBrk="0" hangingPunct="1">
              <a:defRPr sz="1904" kern="1200">
                <a:solidFill>
                  <a:schemeClr val="tx1"/>
                </a:solidFill>
                <a:latin typeface="+mn-lt"/>
                <a:ea typeface="+mn-ea"/>
                <a:cs typeface="+mn-cs"/>
              </a:defRPr>
            </a:lvl1pPr>
            <a:lvl2pPr marL="472891" algn="l" defTabSz="472891" rtl="0" eaLnBrk="1" latinLnBrk="0" hangingPunct="1">
              <a:defRPr sz="1904" kern="1200">
                <a:solidFill>
                  <a:schemeClr val="tx1"/>
                </a:solidFill>
                <a:latin typeface="+mn-lt"/>
                <a:ea typeface="+mn-ea"/>
                <a:cs typeface="+mn-cs"/>
              </a:defRPr>
            </a:lvl2pPr>
            <a:lvl3pPr marL="945782" algn="l" defTabSz="472891" rtl="0" eaLnBrk="1" latinLnBrk="0" hangingPunct="1">
              <a:defRPr sz="1904" kern="1200">
                <a:solidFill>
                  <a:schemeClr val="tx1"/>
                </a:solidFill>
                <a:latin typeface="+mn-lt"/>
                <a:ea typeface="+mn-ea"/>
                <a:cs typeface="+mn-cs"/>
              </a:defRPr>
            </a:lvl3pPr>
            <a:lvl4pPr marL="1418673" algn="l" defTabSz="472891" rtl="0" eaLnBrk="1" latinLnBrk="0" hangingPunct="1">
              <a:defRPr sz="1904" kern="1200">
                <a:solidFill>
                  <a:schemeClr val="tx1"/>
                </a:solidFill>
                <a:latin typeface="+mn-lt"/>
                <a:ea typeface="+mn-ea"/>
                <a:cs typeface="+mn-cs"/>
              </a:defRPr>
            </a:lvl4pPr>
            <a:lvl5pPr marL="1891563" algn="l" defTabSz="472891" rtl="0" eaLnBrk="1" latinLnBrk="0" hangingPunct="1">
              <a:defRPr sz="1904" kern="1200">
                <a:solidFill>
                  <a:schemeClr val="tx1"/>
                </a:solidFill>
                <a:latin typeface="+mn-lt"/>
                <a:ea typeface="+mn-ea"/>
                <a:cs typeface="+mn-cs"/>
              </a:defRPr>
            </a:lvl5pPr>
            <a:lvl6pPr marL="2364454" algn="l" defTabSz="472891" rtl="0" eaLnBrk="1" latinLnBrk="0" hangingPunct="1">
              <a:defRPr sz="1904" kern="1200">
                <a:solidFill>
                  <a:schemeClr val="tx1"/>
                </a:solidFill>
                <a:latin typeface="+mn-lt"/>
                <a:ea typeface="+mn-ea"/>
                <a:cs typeface="+mn-cs"/>
              </a:defRPr>
            </a:lvl6pPr>
            <a:lvl7pPr marL="2837345" algn="l" defTabSz="472891" rtl="0" eaLnBrk="1" latinLnBrk="0" hangingPunct="1">
              <a:defRPr sz="1904" kern="1200">
                <a:solidFill>
                  <a:schemeClr val="tx1"/>
                </a:solidFill>
                <a:latin typeface="+mn-lt"/>
                <a:ea typeface="+mn-ea"/>
                <a:cs typeface="+mn-cs"/>
              </a:defRPr>
            </a:lvl7pPr>
            <a:lvl8pPr marL="3310236" algn="l" defTabSz="472891" rtl="0" eaLnBrk="1" latinLnBrk="0" hangingPunct="1">
              <a:defRPr sz="1904" kern="1200">
                <a:solidFill>
                  <a:schemeClr val="tx1"/>
                </a:solidFill>
                <a:latin typeface="+mn-lt"/>
                <a:ea typeface="+mn-ea"/>
                <a:cs typeface="+mn-cs"/>
              </a:defRPr>
            </a:lvl8pPr>
            <a:lvl9pPr marL="3783127" algn="l" defTabSz="472891" rtl="0" eaLnBrk="1" latinLnBrk="0" hangingPunct="1">
              <a:defRPr sz="1904" kern="1200">
                <a:solidFill>
                  <a:schemeClr val="tx1"/>
                </a:solidFill>
                <a:latin typeface="+mn-lt"/>
                <a:ea typeface="+mn-ea"/>
                <a:cs typeface="+mn-cs"/>
              </a:defRPr>
            </a:lvl9pPr>
          </a:lstStyle>
          <a:p>
            <a:pPr indent="0">
              <a:lnSpc>
                <a:spcPct val="120000"/>
              </a:lnSpc>
              <a:spcAft>
                <a:spcPts val="726"/>
              </a:spcAft>
              <a:buNone/>
            </a:pPr>
            <a:r>
              <a:rPr lang="en-GB" sz="1400" dirty="0">
                <a:latin typeface="Arial" panose="020B0604020202020204" pitchFamily="34" charset="0"/>
                <a:cs typeface="Arial" panose="020B0604020202020204" pitchFamily="34" charset="0"/>
              </a:rPr>
              <a:t>The aim of the pilot is to create additional capacity in primary care and sexual health clinics (SHCs) and provide improved access for patients to contraception services.</a:t>
            </a:r>
          </a:p>
          <a:p>
            <a:pPr indent="0">
              <a:lnSpc>
                <a:spcPct val="120000"/>
              </a:lnSpc>
              <a:spcAft>
                <a:spcPts val="726"/>
              </a:spcAft>
              <a:buNone/>
            </a:pPr>
            <a:r>
              <a:rPr lang="en-GB" sz="1400" b="1" dirty="0">
                <a:solidFill>
                  <a:srgbClr val="2C2825"/>
                </a:solidFill>
                <a:effectLst/>
                <a:latin typeface="Arial" panose="020B0604020202020204" pitchFamily="34" charset="0"/>
                <a:ea typeface="Calibri" panose="020F0502020204030204" pitchFamily="34" charset="0"/>
                <a:cs typeface="Arial" panose="020B0604020202020204" pitchFamily="34" charset="0"/>
              </a:rPr>
              <a:t>Tier 1 Pilots:</a:t>
            </a:r>
          </a:p>
          <a:p>
            <a:pPr marL="171450" indent="-171450">
              <a:lnSpc>
                <a:spcPct val="120000"/>
              </a:lnSpc>
              <a:spcAft>
                <a:spcPts val="726"/>
              </a:spcAft>
            </a:pPr>
            <a:r>
              <a:rPr lang="en-GB" sz="1400" dirty="0">
                <a:solidFill>
                  <a:srgbClr val="2C2825"/>
                </a:solidFill>
                <a:effectLst/>
                <a:latin typeface="Arial" panose="020B0604020202020204" pitchFamily="34" charset="0"/>
                <a:ea typeface="Calibri" panose="020F0502020204030204" pitchFamily="34" charset="0"/>
                <a:cs typeface="Arial" panose="020B0604020202020204" pitchFamily="34" charset="0"/>
              </a:rPr>
              <a:t>SSOT, Derbyshire, Notts, Lincs, STW, LLR, BC</a:t>
            </a:r>
          </a:p>
          <a:p>
            <a:pPr marL="171450" indent="-171450">
              <a:lnSpc>
                <a:spcPct val="120000"/>
              </a:lnSpc>
              <a:spcAft>
                <a:spcPts val="726"/>
              </a:spcAft>
            </a:pPr>
            <a:r>
              <a:rPr lang="en-GB" sz="1400" dirty="0">
                <a:solidFill>
                  <a:srgbClr val="2C2825"/>
                </a:solidFill>
                <a:latin typeface="Arial" panose="020B0604020202020204" pitchFamily="34" charset="0"/>
                <a:ea typeface="Calibri" panose="020F0502020204030204" pitchFamily="34" charset="0"/>
                <a:cs typeface="Arial" panose="020B0604020202020204" pitchFamily="34" charset="0"/>
              </a:rPr>
              <a:t>Last opportunity for pharmacies to register for the pilot is 30 November in pilot areas</a:t>
            </a:r>
          </a:p>
          <a:p>
            <a:pPr marL="171450" indent="-171450">
              <a:lnSpc>
                <a:spcPct val="120000"/>
              </a:lnSpc>
              <a:spcAft>
                <a:spcPts val="726"/>
              </a:spcAft>
            </a:pPr>
            <a:r>
              <a:rPr lang="en-GB" sz="1400" dirty="0">
                <a:solidFill>
                  <a:srgbClr val="2C2825"/>
                </a:solidFill>
                <a:latin typeface="Arial" panose="020B0604020202020204" pitchFamily="34" charset="0"/>
                <a:ea typeface="Calibri" panose="020F0502020204030204" pitchFamily="34" charset="0"/>
                <a:cs typeface="Arial" panose="020B0604020202020204" pitchFamily="34" charset="0"/>
              </a:rPr>
              <a:t>Pilot pharmacists will be able to progress to Tier 2 when they have completed 10 Tier 1 consultations and the additional training requirements</a:t>
            </a:r>
          </a:p>
          <a:p>
            <a:pPr indent="0">
              <a:lnSpc>
                <a:spcPct val="120000"/>
              </a:lnSpc>
              <a:spcAft>
                <a:spcPts val="726"/>
              </a:spcAft>
              <a:buNone/>
            </a:pPr>
            <a:r>
              <a:rPr lang="en-GB" sz="1400" b="1" dirty="0">
                <a:solidFill>
                  <a:srgbClr val="2C2825"/>
                </a:solidFill>
                <a:effectLst/>
                <a:latin typeface="Arial" panose="020B0604020202020204" pitchFamily="34" charset="0"/>
                <a:ea typeface="Calibri" panose="020F0502020204030204" pitchFamily="34" charset="0"/>
                <a:cs typeface="Arial" panose="020B0604020202020204" pitchFamily="34" charset="0"/>
              </a:rPr>
              <a:t>Tier </a:t>
            </a:r>
            <a:r>
              <a:rPr lang="en-GB" sz="1400" b="1" dirty="0">
                <a:solidFill>
                  <a:srgbClr val="2C2825"/>
                </a:solidFill>
                <a:latin typeface="Arial" panose="020B0604020202020204" pitchFamily="34" charset="0"/>
                <a:ea typeface="Calibri" panose="020F0502020204030204" pitchFamily="34" charset="0"/>
                <a:cs typeface="Arial" panose="020B0604020202020204" pitchFamily="34" charset="0"/>
              </a:rPr>
              <a:t>1 Advanced Service:</a:t>
            </a:r>
            <a:endParaRPr lang="en-GB" sz="1400" b="1" dirty="0">
              <a:solidFill>
                <a:srgbClr val="2C2825"/>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spcAft>
                <a:spcPts val="726"/>
              </a:spcAft>
            </a:pPr>
            <a:r>
              <a:rPr lang="en-GB" sz="1400" dirty="0">
                <a:latin typeface="Arial" panose="020B0604020202020204" pitchFamily="34" charset="0"/>
                <a:cs typeface="Arial" panose="020B0604020202020204" pitchFamily="34" charset="0"/>
              </a:rPr>
              <a:t>The tier 1 service will be an advanced services as part of the community pharmacy contractual framework from 11</a:t>
            </a:r>
            <a:r>
              <a:rPr lang="en-GB" sz="1400" baseline="30000" dirty="0">
                <a:latin typeface="Arial" panose="020B0604020202020204" pitchFamily="34" charset="0"/>
                <a:cs typeface="Arial" panose="020B0604020202020204" pitchFamily="34" charset="0"/>
              </a:rPr>
              <a:t>th</a:t>
            </a:r>
            <a:r>
              <a:rPr lang="en-GB" sz="1400" dirty="0">
                <a:latin typeface="Arial" panose="020B0604020202020204" pitchFamily="34" charset="0"/>
                <a:cs typeface="Arial" panose="020B0604020202020204" pitchFamily="34" charset="0"/>
              </a:rPr>
              <a:t> January 2022.</a:t>
            </a:r>
          </a:p>
          <a:p>
            <a:pPr marL="171450" indent="-171450">
              <a:spcAft>
                <a:spcPts val="726"/>
              </a:spcAft>
            </a:pPr>
            <a:r>
              <a:rPr lang="en-GB" sz="1400" dirty="0">
                <a:latin typeface="Arial" panose="020B0604020202020204" pitchFamily="34" charset="0"/>
                <a:cs typeface="Arial" panose="020B0604020202020204" pitchFamily="34" charset="0"/>
              </a:rPr>
              <a:t>We anticipate the training requirements will remain the same as for Tier 1</a:t>
            </a:r>
            <a:endParaRPr lang="en-GB" sz="1300" dirty="0">
              <a:latin typeface="Arial" panose="020B0604020202020204" pitchFamily="34" charset="0"/>
              <a:cs typeface="Arial" panose="020B0604020202020204" pitchFamily="34" charset="0"/>
            </a:endParaRPr>
          </a:p>
        </p:txBody>
      </p:sp>
      <p:graphicFrame>
        <p:nvGraphicFramePr>
          <p:cNvPr id="5" name="Diagram 4">
            <a:extLst>
              <a:ext uri="{FF2B5EF4-FFF2-40B4-BE49-F238E27FC236}">
                <a16:creationId xmlns:a16="http://schemas.microsoft.com/office/drawing/2014/main" id="{9DD15FBB-6509-5F88-1986-537AE518912E}"/>
              </a:ext>
            </a:extLst>
          </p:cNvPr>
          <p:cNvGraphicFramePr/>
          <p:nvPr>
            <p:extLst>
              <p:ext uri="{D42A27DB-BD31-4B8C-83A1-F6EECF244321}">
                <p14:modId xmlns:p14="http://schemas.microsoft.com/office/powerpoint/2010/main" val="36963018"/>
              </p:ext>
            </p:extLst>
          </p:nvPr>
        </p:nvGraphicFramePr>
        <p:xfrm>
          <a:off x="6345430" y="1555013"/>
          <a:ext cx="5421549" cy="45704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F169D030-75ED-DE9D-35A9-0861C28C7BA9}"/>
              </a:ext>
            </a:extLst>
          </p:cNvPr>
          <p:cNvSpPr txBox="1"/>
          <p:nvPr/>
        </p:nvSpPr>
        <p:spPr>
          <a:xfrm>
            <a:off x="6929341" y="1306619"/>
            <a:ext cx="4376911" cy="315599"/>
          </a:xfrm>
          <a:prstGeom prst="rect">
            <a:avLst/>
          </a:prstGeom>
          <a:noFill/>
        </p:spPr>
        <p:txBody>
          <a:bodyPr wrap="square" rtlCol="0">
            <a:spAutoFit/>
          </a:bodyPr>
          <a:lstStyle>
            <a:defPPr>
              <a:defRPr lang="en-US"/>
            </a:defPPr>
            <a:lvl1pPr marL="0" algn="l" defTabSz="472891" rtl="0" eaLnBrk="1" latinLnBrk="0" hangingPunct="1">
              <a:defRPr sz="1904" kern="1200">
                <a:solidFill>
                  <a:schemeClr val="tx1"/>
                </a:solidFill>
                <a:latin typeface="+mn-lt"/>
                <a:ea typeface="+mn-ea"/>
                <a:cs typeface="+mn-cs"/>
              </a:defRPr>
            </a:lvl1pPr>
            <a:lvl2pPr marL="472891" algn="l" defTabSz="472891" rtl="0" eaLnBrk="1" latinLnBrk="0" hangingPunct="1">
              <a:defRPr sz="1904" kern="1200">
                <a:solidFill>
                  <a:schemeClr val="tx1"/>
                </a:solidFill>
                <a:latin typeface="+mn-lt"/>
                <a:ea typeface="+mn-ea"/>
                <a:cs typeface="+mn-cs"/>
              </a:defRPr>
            </a:lvl2pPr>
            <a:lvl3pPr marL="945782" algn="l" defTabSz="472891" rtl="0" eaLnBrk="1" latinLnBrk="0" hangingPunct="1">
              <a:defRPr sz="1904" kern="1200">
                <a:solidFill>
                  <a:schemeClr val="tx1"/>
                </a:solidFill>
                <a:latin typeface="+mn-lt"/>
                <a:ea typeface="+mn-ea"/>
                <a:cs typeface="+mn-cs"/>
              </a:defRPr>
            </a:lvl3pPr>
            <a:lvl4pPr marL="1418673" algn="l" defTabSz="472891" rtl="0" eaLnBrk="1" latinLnBrk="0" hangingPunct="1">
              <a:defRPr sz="1904" kern="1200">
                <a:solidFill>
                  <a:schemeClr val="tx1"/>
                </a:solidFill>
                <a:latin typeface="+mn-lt"/>
                <a:ea typeface="+mn-ea"/>
                <a:cs typeface="+mn-cs"/>
              </a:defRPr>
            </a:lvl4pPr>
            <a:lvl5pPr marL="1891563" algn="l" defTabSz="472891" rtl="0" eaLnBrk="1" latinLnBrk="0" hangingPunct="1">
              <a:defRPr sz="1904" kern="1200">
                <a:solidFill>
                  <a:schemeClr val="tx1"/>
                </a:solidFill>
                <a:latin typeface="+mn-lt"/>
                <a:ea typeface="+mn-ea"/>
                <a:cs typeface="+mn-cs"/>
              </a:defRPr>
            </a:lvl5pPr>
            <a:lvl6pPr marL="2364454" algn="l" defTabSz="472891" rtl="0" eaLnBrk="1" latinLnBrk="0" hangingPunct="1">
              <a:defRPr sz="1904" kern="1200">
                <a:solidFill>
                  <a:schemeClr val="tx1"/>
                </a:solidFill>
                <a:latin typeface="+mn-lt"/>
                <a:ea typeface="+mn-ea"/>
                <a:cs typeface="+mn-cs"/>
              </a:defRPr>
            </a:lvl6pPr>
            <a:lvl7pPr marL="2837345" algn="l" defTabSz="472891" rtl="0" eaLnBrk="1" latinLnBrk="0" hangingPunct="1">
              <a:defRPr sz="1904" kern="1200">
                <a:solidFill>
                  <a:schemeClr val="tx1"/>
                </a:solidFill>
                <a:latin typeface="+mn-lt"/>
                <a:ea typeface="+mn-ea"/>
                <a:cs typeface="+mn-cs"/>
              </a:defRPr>
            </a:lvl7pPr>
            <a:lvl8pPr marL="3310236" algn="l" defTabSz="472891" rtl="0" eaLnBrk="1" latinLnBrk="0" hangingPunct="1">
              <a:defRPr sz="1904" kern="1200">
                <a:solidFill>
                  <a:schemeClr val="tx1"/>
                </a:solidFill>
                <a:latin typeface="+mn-lt"/>
                <a:ea typeface="+mn-ea"/>
                <a:cs typeface="+mn-cs"/>
              </a:defRPr>
            </a:lvl8pPr>
            <a:lvl9pPr marL="3783127" algn="l" defTabSz="472891" rtl="0" eaLnBrk="1" latinLnBrk="0" hangingPunct="1">
              <a:defRPr sz="1904" kern="1200">
                <a:solidFill>
                  <a:schemeClr val="tx1"/>
                </a:solidFill>
                <a:latin typeface="+mn-lt"/>
                <a:ea typeface="+mn-ea"/>
                <a:cs typeface="+mn-cs"/>
              </a:defRPr>
            </a:lvl9pPr>
          </a:lstStyle>
          <a:p>
            <a:pPr marL="0" marR="0" lvl="0" indent="0" algn="l" defTabSz="472891" rtl="0" eaLnBrk="1" fontAlgn="auto" latinLnBrk="0" hangingPunct="1">
              <a:lnSpc>
                <a:spcPct val="100000"/>
              </a:lnSpc>
              <a:spcBef>
                <a:spcPts val="0"/>
              </a:spcBef>
              <a:spcAft>
                <a:spcPts val="0"/>
              </a:spcAft>
              <a:buClrTx/>
              <a:buSzTx/>
              <a:buFontTx/>
              <a:buNone/>
              <a:tabLst/>
              <a:defRPr/>
            </a:pPr>
            <a:r>
              <a:rPr kumimoji="0" lang="en-GB" sz="1451" b="1" i="0" u="none" strike="noStrike" kern="1200" cap="none" spc="0" normalizeH="0" baseline="0" noProof="0" dirty="0">
                <a:ln>
                  <a:noFill/>
                </a:ln>
                <a:solidFill>
                  <a:srgbClr val="2C2825">
                    <a:lumMod val="65000"/>
                    <a:lumOff val="35000"/>
                  </a:srgbClr>
                </a:solidFill>
                <a:effectLst/>
                <a:uLnTx/>
                <a:uFillTx/>
                <a:latin typeface="Segoe UI"/>
                <a:ea typeface="+mn-ea"/>
                <a:cs typeface="+mn-cs"/>
              </a:rPr>
              <a:t>Figure 1: Tiered approach to pilot delivery</a:t>
            </a:r>
          </a:p>
        </p:txBody>
      </p:sp>
    </p:spTree>
    <p:extLst>
      <p:ext uri="{BB962C8B-B14F-4D97-AF65-F5344CB8AC3E}">
        <p14:creationId xmlns:p14="http://schemas.microsoft.com/office/powerpoint/2010/main" val="1161861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7F1CC6A-2125-67F7-1B09-C1A7017212BC}"/>
              </a:ext>
            </a:extLst>
          </p:cNvPr>
          <p:cNvSpPr>
            <a:spLocks noGrp="1"/>
          </p:cNvSpPr>
          <p:nvPr>
            <p:ph type="title"/>
          </p:nvPr>
        </p:nvSpPr>
        <p:spPr/>
        <p:txBody>
          <a:bodyPr/>
          <a:lstStyle>
            <a:defPPr>
              <a:defRPr lang="en-US"/>
            </a:defPPr>
            <a:lvl1pPr marL="0" algn="l" defTabSz="472891" rtl="0" eaLnBrk="1" latinLnBrk="0" hangingPunct="1">
              <a:defRPr sz="1904" kern="1200">
                <a:solidFill>
                  <a:schemeClr val="tx1"/>
                </a:solidFill>
                <a:latin typeface="+mn-lt"/>
                <a:ea typeface="+mn-ea"/>
                <a:cs typeface="+mn-cs"/>
              </a:defRPr>
            </a:lvl1pPr>
            <a:lvl2pPr marL="472891" algn="l" defTabSz="472891" rtl="0" eaLnBrk="1" latinLnBrk="0" hangingPunct="1">
              <a:defRPr sz="1904" kern="1200">
                <a:solidFill>
                  <a:schemeClr val="tx1"/>
                </a:solidFill>
                <a:latin typeface="+mn-lt"/>
                <a:ea typeface="+mn-ea"/>
                <a:cs typeface="+mn-cs"/>
              </a:defRPr>
            </a:lvl2pPr>
            <a:lvl3pPr marL="945782" algn="l" defTabSz="472891" rtl="0" eaLnBrk="1" latinLnBrk="0" hangingPunct="1">
              <a:defRPr sz="1904" kern="1200">
                <a:solidFill>
                  <a:schemeClr val="tx1"/>
                </a:solidFill>
                <a:latin typeface="+mn-lt"/>
                <a:ea typeface="+mn-ea"/>
                <a:cs typeface="+mn-cs"/>
              </a:defRPr>
            </a:lvl3pPr>
            <a:lvl4pPr marL="1418673" algn="l" defTabSz="472891" rtl="0" eaLnBrk="1" latinLnBrk="0" hangingPunct="1">
              <a:defRPr sz="1904" kern="1200">
                <a:solidFill>
                  <a:schemeClr val="tx1"/>
                </a:solidFill>
                <a:latin typeface="+mn-lt"/>
                <a:ea typeface="+mn-ea"/>
                <a:cs typeface="+mn-cs"/>
              </a:defRPr>
            </a:lvl4pPr>
            <a:lvl5pPr marL="1891563" algn="l" defTabSz="472891" rtl="0" eaLnBrk="1" latinLnBrk="0" hangingPunct="1">
              <a:defRPr sz="1904" kern="1200">
                <a:solidFill>
                  <a:schemeClr val="tx1"/>
                </a:solidFill>
                <a:latin typeface="+mn-lt"/>
                <a:ea typeface="+mn-ea"/>
                <a:cs typeface="+mn-cs"/>
              </a:defRPr>
            </a:lvl5pPr>
            <a:lvl6pPr marL="2364454" algn="l" defTabSz="472891" rtl="0" eaLnBrk="1" latinLnBrk="0" hangingPunct="1">
              <a:defRPr sz="1904" kern="1200">
                <a:solidFill>
                  <a:schemeClr val="tx1"/>
                </a:solidFill>
                <a:latin typeface="+mn-lt"/>
                <a:ea typeface="+mn-ea"/>
                <a:cs typeface="+mn-cs"/>
              </a:defRPr>
            </a:lvl6pPr>
            <a:lvl7pPr marL="2837345" algn="l" defTabSz="472891" rtl="0" eaLnBrk="1" latinLnBrk="0" hangingPunct="1">
              <a:defRPr sz="1904" kern="1200">
                <a:solidFill>
                  <a:schemeClr val="tx1"/>
                </a:solidFill>
                <a:latin typeface="+mn-lt"/>
                <a:ea typeface="+mn-ea"/>
                <a:cs typeface="+mn-cs"/>
              </a:defRPr>
            </a:lvl7pPr>
            <a:lvl8pPr marL="3310236" algn="l" defTabSz="472891" rtl="0" eaLnBrk="1" latinLnBrk="0" hangingPunct="1">
              <a:defRPr sz="1904" kern="1200">
                <a:solidFill>
                  <a:schemeClr val="tx1"/>
                </a:solidFill>
                <a:latin typeface="+mn-lt"/>
                <a:ea typeface="+mn-ea"/>
                <a:cs typeface="+mn-cs"/>
              </a:defRPr>
            </a:lvl8pPr>
            <a:lvl9pPr marL="3783127" algn="l" defTabSz="472891" rtl="0" eaLnBrk="1" latinLnBrk="0" hangingPunct="1">
              <a:defRPr sz="1904" kern="1200">
                <a:solidFill>
                  <a:schemeClr val="tx1"/>
                </a:solidFill>
                <a:latin typeface="+mn-lt"/>
                <a:ea typeface="+mn-ea"/>
                <a:cs typeface="+mn-cs"/>
              </a:defRPr>
            </a:lvl9pPr>
          </a:lstStyle>
          <a:p>
            <a:r>
              <a:rPr lang="en-GB" sz="3265" dirty="0">
                <a:solidFill>
                  <a:schemeClr val="accent2"/>
                </a:solidFill>
              </a:rPr>
              <a:t>Learning from the pilots</a:t>
            </a:r>
            <a:endParaRPr lang="en-GB" dirty="0">
              <a:solidFill>
                <a:schemeClr val="accent2"/>
              </a:solidFill>
            </a:endParaRPr>
          </a:p>
        </p:txBody>
      </p:sp>
      <p:sp>
        <p:nvSpPr>
          <p:cNvPr id="5" name="TextBox 4">
            <a:extLst>
              <a:ext uri="{FF2B5EF4-FFF2-40B4-BE49-F238E27FC236}">
                <a16:creationId xmlns:a16="http://schemas.microsoft.com/office/drawing/2014/main" id="{6C8A7AF8-C23A-C5BA-74A4-6DE1FDCEF65C}"/>
              </a:ext>
            </a:extLst>
          </p:cNvPr>
          <p:cNvSpPr txBox="1"/>
          <p:nvPr/>
        </p:nvSpPr>
        <p:spPr>
          <a:xfrm>
            <a:off x="893615" y="1810549"/>
            <a:ext cx="10846032" cy="4151778"/>
          </a:xfrm>
          <a:prstGeom prst="rect">
            <a:avLst/>
          </a:prstGeom>
          <a:noFill/>
        </p:spPr>
        <p:txBody>
          <a:bodyPr wrap="square" rtlCol="0">
            <a:spAutoFit/>
          </a:bodyPr>
          <a:lstStyle>
            <a:defPPr>
              <a:defRPr lang="en-US"/>
            </a:defPPr>
            <a:lvl1pPr marL="0" algn="l" defTabSz="472891" rtl="0" eaLnBrk="1" latinLnBrk="0" hangingPunct="1">
              <a:defRPr sz="1904" kern="1200">
                <a:solidFill>
                  <a:schemeClr val="tx1"/>
                </a:solidFill>
                <a:latin typeface="+mn-lt"/>
                <a:ea typeface="+mn-ea"/>
                <a:cs typeface="+mn-cs"/>
              </a:defRPr>
            </a:lvl1pPr>
            <a:lvl2pPr marL="472891" algn="l" defTabSz="472891" rtl="0" eaLnBrk="1" latinLnBrk="0" hangingPunct="1">
              <a:defRPr sz="1904" kern="1200">
                <a:solidFill>
                  <a:schemeClr val="tx1"/>
                </a:solidFill>
                <a:latin typeface="+mn-lt"/>
                <a:ea typeface="+mn-ea"/>
                <a:cs typeface="+mn-cs"/>
              </a:defRPr>
            </a:lvl2pPr>
            <a:lvl3pPr marL="945782" algn="l" defTabSz="472891" rtl="0" eaLnBrk="1" latinLnBrk="0" hangingPunct="1">
              <a:defRPr sz="1904" kern="1200">
                <a:solidFill>
                  <a:schemeClr val="tx1"/>
                </a:solidFill>
                <a:latin typeface="+mn-lt"/>
                <a:ea typeface="+mn-ea"/>
                <a:cs typeface="+mn-cs"/>
              </a:defRPr>
            </a:lvl3pPr>
            <a:lvl4pPr marL="1418673" algn="l" defTabSz="472891" rtl="0" eaLnBrk="1" latinLnBrk="0" hangingPunct="1">
              <a:defRPr sz="1904" kern="1200">
                <a:solidFill>
                  <a:schemeClr val="tx1"/>
                </a:solidFill>
                <a:latin typeface="+mn-lt"/>
                <a:ea typeface="+mn-ea"/>
                <a:cs typeface="+mn-cs"/>
              </a:defRPr>
            </a:lvl4pPr>
            <a:lvl5pPr marL="1891563" algn="l" defTabSz="472891" rtl="0" eaLnBrk="1" latinLnBrk="0" hangingPunct="1">
              <a:defRPr sz="1904" kern="1200">
                <a:solidFill>
                  <a:schemeClr val="tx1"/>
                </a:solidFill>
                <a:latin typeface="+mn-lt"/>
                <a:ea typeface="+mn-ea"/>
                <a:cs typeface="+mn-cs"/>
              </a:defRPr>
            </a:lvl5pPr>
            <a:lvl6pPr marL="2364454" algn="l" defTabSz="472891" rtl="0" eaLnBrk="1" latinLnBrk="0" hangingPunct="1">
              <a:defRPr sz="1904" kern="1200">
                <a:solidFill>
                  <a:schemeClr val="tx1"/>
                </a:solidFill>
                <a:latin typeface="+mn-lt"/>
                <a:ea typeface="+mn-ea"/>
                <a:cs typeface="+mn-cs"/>
              </a:defRPr>
            </a:lvl6pPr>
            <a:lvl7pPr marL="2837345" algn="l" defTabSz="472891" rtl="0" eaLnBrk="1" latinLnBrk="0" hangingPunct="1">
              <a:defRPr sz="1904" kern="1200">
                <a:solidFill>
                  <a:schemeClr val="tx1"/>
                </a:solidFill>
                <a:latin typeface="+mn-lt"/>
                <a:ea typeface="+mn-ea"/>
                <a:cs typeface="+mn-cs"/>
              </a:defRPr>
            </a:lvl7pPr>
            <a:lvl8pPr marL="3310236" algn="l" defTabSz="472891" rtl="0" eaLnBrk="1" latinLnBrk="0" hangingPunct="1">
              <a:defRPr sz="1904" kern="1200">
                <a:solidFill>
                  <a:schemeClr val="tx1"/>
                </a:solidFill>
                <a:latin typeface="+mn-lt"/>
                <a:ea typeface="+mn-ea"/>
                <a:cs typeface="+mn-cs"/>
              </a:defRPr>
            </a:lvl8pPr>
            <a:lvl9pPr marL="3783127" algn="l" defTabSz="472891" rtl="0" eaLnBrk="1" latinLnBrk="0" hangingPunct="1">
              <a:defRPr sz="1904" kern="1200">
                <a:solidFill>
                  <a:schemeClr val="tx1"/>
                </a:solidFill>
                <a:latin typeface="+mn-lt"/>
                <a:ea typeface="+mn-ea"/>
                <a:cs typeface="+mn-cs"/>
              </a:defRPr>
            </a:lvl9pPr>
          </a:lstStyle>
          <a:p>
            <a:pPr marR="0" lvl="0" algn="l" defTabSz="472891" rtl="0" eaLnBrk="1" fontAlgn="auto" latinLnBrk="0" hangingPunct="1">
              <a:lnSpc>
                <a:spcPct val="100000"/>
              </a:lnSpc>
              <a:spcBef>
                <a:spcPts val="0"/>
              </a:spcBef>
              <a:spcAft>
                <a:spcPts val="0"/>
              </a:spcAft>
              <a:buClrTx/>
              <a:buSzTx/>
              <a:tabLst/>
              <a:defRPr/>
            </a:pPr>
            <a:r>
              <a:rPr kumimoji="0" lang="en-GB" sz="1400" b="0" i="0" u="none" strike="noStrike" kern="1200" cap="none" spc="0" normalizeH="0" baseline="0" noProof="0" dirty="0">
                <a:ln>
                  <a:noFill/>
                </a:ln>
                <a:solidFill>
                  <a:srgbClr val="2C2825"/>
                </a:solidFill>
                <a:effectLst/>
                <a:uLnTx/>
                <a:uFillTx/>
                <a:latin typeface="Arial" panose="020B0604020202020204" pitchFamily="34" charset="0"/>
                <a:cs typeface="Arial" panose="020B0604020202020204" pitchFamily="34" charset="0"/>
              </a:rPr>
              <a:t>There is a broadly even mix of ways in which patients have accessed the service between: </a:t>
            </a:r>
          </a:p>
          <a:p>
            <a:pPr marR="0" lvl="0" algn="l" defTabSz="472891" rtl="0" eaLnBrk="1" fontAlgn="auto" latinLnBrk="0" hangingPunct="1">
              <a:lnSpc>
                <a:spcPct val="100000"/>
              </a:lnSpc>
              <a:spcBef>
                <a:spcPts val="0"/>
              </a:spcBef>
              <a:spcAft>
                <a:spcPts val="0"/>
              </a:spcAft>
              <a:buClrTx/>
              <a:buSzTx/>
              <a:tabLst/>
              <a:defRPr/>
            </a:pPr>
            <a:r>
              <a:rPr kumimoji="0" lang="en-GB" sz="1400" b="0" i="0" u="none" strike="noStrike" kern="1200" cap="none" spc="0" normalizeH="0" baseline="0" noProof="0" dirty="0">
                <a:ln>
                  <a:noFill/>
                </a:ln>
                <a:solidFill>
                  <a:srgbClr val="2C2825"/>
                </a:solidFill>
                <a:effectLst/>
                <a:uLnTx/>
                <a:uFillTx/>
                <a:latin typeface="Arial" panose="020B0604020202020204" pitchFamily="34" charset="0"/>
                <a:cs typeface="Arial" panose="020B0604020202020204" pitchFamily="34" charset="0"/>
              </a:rPr>
              <a:t>GP referrals</a:t>
            </a:r>
          </a:p>
          <a:p>
            <a:pPr marR="0" lvl="0" algn="l" defTabSz="472891" rtl="0" eaLnBrk="1" fontAlgn="auto" latinLnBrk="0" hangingPunct="1">
              <a:lnSpc>
                <a:spcPct val="100000"/>
              </a:lnSpc>
              <a:spcBef>
                <a:spcPts val="0"/>
              </a:spcBef>
              <a:spcAft>
                <a:spcPts val="0"/>
              </a:spcAft>
              <a:buClrTx/>
              <a:buSzTx/>
              <a:tabLst/>
              <a:defRPr/>
            </a:pPr>
            <a:r>
              <a:rPr kumimoji="0" lang="en-GB" sz="1400" b="0" i="0" u="none" strike="noStrike" kern="1200" cap="none" spc="0" normalizeH="0" baseline="0" noProof="0" dirty="0">
                <a:ln>
                  <a:noFill/>
                </a:ln>
                <a:solidFill>
                  <a:srgbClr val="2C2825"/>
                </a:solidFill>
                <a:effectLst/>
                <a:uLnTx/>
                <a:uFillTx/>
                <a:latin typeface="Arial" panose="020B0604020202020204" pitchFamily="34" charset="0"/>
                <a:cs typeface="Arial" panose="020B0604020202020204" pitchFamily="34" charset="0"/>
              </a:rPr>
              <a:t>Community pharmacy identified </a:t>
            </a:r>
          </a:p>
          <a:p>
            <a:pPr marR="0" lvl="0" algn="l" defTabSz="472891" rtl="0" eaLnBrk="1" fontAlgn="auto" latinLnBrk="0" hangingPunct="1">
              <a:lnSpc>
                <a:spcPct val="100000"/>
              </a:lnSpc>
              <a:spcBef>
                <a:spcPts val="0"/>
              </a:spcBef>
              <a:spcAft>
                <a:spcPts val="0"/>
              </a:spcAft>
              <a:buClrTx/>
              <a:buSzTx/>
              <a:tabLst/>
              <a:defRPr/>
            </a:pPr>
            <a:endParaRPr kumimoji="0" lang="en-GB" sz="1400" b="0" i="0" u="none" strike="noStrike" kern="1200" cap="none" spc="0" normalizeH="0" baseline="0" noProof="0" dirty="0">
              <a:ln>
                <a:noFill/>
              </a:ln>
              <a:solidFill>
                <a:srgbClr val="2C2825"/>
              </a:solidFill>
              <a:effectLst/>
              <a:uLnTx/>
              <a:uFillTx/>
              <a:latin typeface="Arial" panose="020B0604020202020204" pitchFamily="34" charset="0"/>
              <a:cs typeface="Arial" panose="020B0604020202020204" pitchFamily="34" charset="0"/>
            </a:endParaRPr>
          </a:p>
          <a:p>
            <a:pPr marR="0" lvl="0" algn="l" defTabSz="472891" rtl="0" eaLnBrk="1" fontAlgn="auto" latinLnBrk="0" hangingPunct="1">
              <a:lnSpc>
                <a:spcPct val="100000"/>
              </a:lnSpc>
              <a:spcBef>
                <a:spcPts val="0"/>
              </a:spcBef>
              <a:spcAft>
                <a:spcPts val="0"/>
              </a:spcAft>
              <a:buClrTx/>
              <a:buSzTx/>
              <a:tabLst/>
              <a:defRPr/>
            </a:pPr>
            <a:r>
              <a:rPr kumimoji="0" lang="en-GB" sz="1400" b="0" i="0" u="none" strike="noStrike" kern="1200" cap="none" spc="0" normalizeH="0" baseline="0" noProof="0" dirty="0">
                <a:ln>
                  <a:noFill/>
                </a:ln>
                <a:solidFill>
                  <a:srgbClr val="2C2825"/>
                </a:solidFill>
                <a:effectLst/>
                <a:uLnTx/>
                <a:uFillTx/>
                <a:latin typeface="Arial" panose="020B0604020202020204" pitchFamily="34" charset="0"/>
                <a:cs typeface="Arial" panose="020B0604020202020204" pitchFamily="34" charset="0"/>
              </a:rPr>
              <a:t>Self-referrals are proportionately lower than the other two routes. Self-referral suggests patients became aware of the service without direct engagement from a healthcare professional, for example, having seen pilot communication materials. </a:t>
            </a:r>
          </a:p>
          <a:p>
            <a:pPr marR="0" lvl="0" algn="l" defTabSz="472891" rtl="0" eaLnBrk="1" fontAlgn="auto" latinLnBrk="0" hangingPunct="1">
              <a:lnSpc>
                <a:spcPct val="100000"/>
              </a:lnSpc>
              <a:spcBef>
                <a:spcPts val="0"/>
              </a:spcBef>
              <a:spcAft>
                <a:spcPts val="0"/>
              </a:spcAft>
              <a:buClrTx/>
              <a:buSzTx/>
              <a:tabLst/>
              <a:defRPr/>
            </a:pPr>
            <a:endParaRPr kumimoji="0" lang="en-GB" sz="1400" b="0" i="0" u="none" strike="noStrike" kern="1200" cap="none" spc="0" normalizeH="0" baseline="0" noProof="0" dirty="0">
              <a:ln>
                <a:noFill/>
              </a:ln>
              <a:solidFill>
                <a:srgbClr val="2C2825"/>
              </a:solidFill>
              <a:effectLst/>
              <a:uLnTx/>
              <a:uFillTx/>
              <a:latin typeface="Arial" panose="020B0604020202020204" pitchFamily="34" charset="0"/>
              <a:cs typeface="Arial" panose="020B0604020202020204" pitchFamily="34" charset="0"/>
            </a:endParaRPr>
          </a:p>
          <a:p>
            <a:pPr lvl="0">
              <a:defRPr/>
            </a:pPr>
            <a:r>
              <a:rPr lang="en-GB" sz="1400" dirty="0">
                <a:solidFill>
                  <a:srgbClr val="2C2825"/>
                </a:solidFill>
                <a:latin typeface="Arial" panose="020B0604020202020204" pitchFamily="34" charset="0"/>
                <a:cs typeface="Arial" panose="020B0604020202020204" pitchFamily="34" charset="0"/>
              </a:rPr>
              <a:t>Advertise the Service </a:t>
            </a:r>
          </a:p>
          <a:p>
            <a:pPr lvl="0">
              <a:defRPr/>
            </a:pPr>
            <a:endParaRPr lang="en-GB" sz="1400" dirty="0">
              <a:solidFill>
                <a:srgbClr val="2C2825"/>
              </a:solidFill>
              <a:latin typeface="Arial" panose="020B0604020202020204" pitchFamily="34" charset="0"/>
              <a:cs typeface="Arial" panose="020B0604020202020204" pitchFamily="34" charset="0"/>
            </a:endParaRPr>
          </a:p>
          <a:p>
            <a:pPr lvl="0">
              <a:defRPr/>
            </a:pPr>
            <a:r>
              <a:rPr lang="en-GB" sz="1400" dirty="0">
                <a:solidFill>
                  <a:srgbClr val="2C2825"/>
                </a:solidFill>
                <a:latin typeface="Arial" panose="020B0604020202020204" pitchFamily="34" charset="0"/>
                <a:cs typeface="Arial" panose="020B0604020202020204" pitchFamily="34" charset="0"/>
              </a:rPr>
              <a:t>Make sure the whole pharmacy teams knows about the service and supports promoting it.</a:t>
            </a:r>
          </a:p>
          <a:p>
            <a:pPr lvl="0">
              <a:defRPr/>
            </a:pPr>
            <a:endParaRPr lang="en-GB" sz="1400" dirty="0">
              <a:solidFill>
                <a:srgbClr val="2C2825"/>
              </a:solidFill>
              <a:latin typeface="Arial" panose="020B0604020202020204" pitchFamily="34" charset="0"/>
              <a:cs typeface="Arial" panose="020B0604020202020204" pitchFamily="34" charset="0"/>
            </a:endParaRPr>
          </a:p>
          <a:p>
            <a:pPr lvl="0">
              <a:defRPr/>
            </a:pPr>
            <a:r>
              <a:rPr lang="en-GB" sz="1400" dirty="0">
                <a:solidFill>
                  <a:srgbClr val="2C2825"/>
                </a:solidFill>
                <a:latin typeface="Arial" panose="020B0604020202020204" pitchFamily="34" charset="0"/>
                <a:cs typeface="Arial" panose="020B0604020202020204" pitchFamily="34" charset="0"/>
              </a:rPr>
              <a:t>Review your PMR system to proactively identify suitable patients who will shortly be due a repeat supply of oral contraceptive. </a:t>
            </a:r>
          </a:p>
          <a:p>
            <a:pPr lvl="0">
              <a:defRPr/>
            </a:pPr>
            <a:r>
              <a:rPr lang="en-GB" sz="1400" dirty="0">
                <a:solidFill>
                  <a:srgbClr val="2C2825"/>
                </a:solidFill>
                <a:latin typeface="Arial" panose="020B0604020202020204" pitchFamily="34" charset="0"/>
                <a:cs typeface="Arial" panose="020B0604020202020204" pitchFamily="34" charset="0"/>
              </a:rPr>
              <a:t>You can then advise them about the new service the pharmacy is offering to allow greater choice and access to obtain a repeat supply for their ongoing hormonal oral contraception via your community pharmacy. </a:t>
            </a:r>
          </a:p>
          <a:p>
            <a:pPr lvl="0">
              <a:defRPr/>
            </a:pPr>
            <a:endParaRPr lang="en-GB" sz="1400" dirty="0">
              <a:solidFill>
                <a:srgbClr val="2C2825"/>
              </a:solidFill>
              <a:latin typeface="Arial" panose="020B0604020202020204" pitchFamily="34" charset="0"/>
              <a:cs typeface="Arial" panose="020B0604020202020204" pitchFamily="34" charset="0"/>
            </a:endParaRPr>
          </a:p>
          <a:p>
            <a:pPr lvl="0">
              <a:defRPr/>
            </a:pPr>
            <a:r>
              <a:rPr lang="en-GB" sz="1400" dirty="0">
                <a:solidFill>
                  <a:srgbClr val="2C2825"/>
                </a:solidFill>
                <a:latin typeface="Arial" panose="020B0604020202020204" pitchFamily="34" charset="0"/>
                <a:cs typeface="Arial" panose="020B0604020202020204" pitchFamily="34" charset="0"/>
              </a:rPr>
              <a:t> Liaise with your local GP Practices and sexual health clinics</a:t>
            </a:r>
          </a:p>
          <a:p>
            <a:pPr lvl="0">
              <a:defRPr/>
            </a:pPr>
            <a:r>
              <a:rPr kumimoji="0" lang="en-GB" sz="1400" b="0" i="0" u="none" strike="noStrike" kern="1200" cap="none" spc="0" normalizeH="0" baseline="0" noProof="0" dirty="0">
                <a:ln>
                  <a:noFill/>
                </a:ln>
                <a:solidFill>
                  <a:srgbClr val="2C2825"/>
                </a:solidFill>
                <a:effectLst/>
                <a:uLnTx/>
                <a:uFillTx/>
                <a:latin typeface="Arial" panose="020B0604020202020204" pitchFamily="34" charset="0"/>
                <a:cs typeface="Arial" panose="020B0604020202020204" pitchFamily="34" charset="0"/>
              </a:rPr>
              <a:t>Make them aware that you are offering the service an</a:t>
            </a:r>
            <a:r>
              <a:rPr lang="en-GB" sz="1400" dirty="0">
                <a:solidFill>
                  <a:srgbClr val="2C2825"/>
                </a:solidFill>
                <a:latin typeface="Arial" panose="020B0604020202020204" pitchFamily="34" charset="0"/>
                <a:cs typeface="Arial" panose="020B0604020202020204" pitchFamily="34" charset="0"/>
              </a:rPr>
              <a:t>d they refer patients to the pharmacy for a repeat supply.</a:t>
            </a:r>
            <a:endParaRPr kumimoji="0" lang="en-GB" sz="1400" b="0" i="0" u="none" strike="noStrike" kern="1200" cap="none" spc="0" normalizeH="0" baseline="0" noProof="0" dirty="0">
              <a:ln>
                <a:noFill/>
              </a:ln>
              <a:solidFill>
                <a:srgbClr val="2C2825"/>
              </a:solidFill>
              <a:effectLst/>
              <a:uLnTx/>
              <a:uFillTx/>
              <a:latin typeface="Arial" panose="020B0604020202020204" pitchFamily="34" charset="0"/>
              <a:cs typeface="Arial" panose="020B0604020202020204" pitchFamily="34" charset="0"/>
            </a:endParaRPr>
          </a:p>
          <a:p>
            <a:pPr marL="0" marR="0" lvl="0" indent="0" algn="l" defTabSz="472891"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2C2825"/>
              </a:solidFill>
              <a:effectLst/>
              <a:uLnTx/>
              <a:uFillTx/>
              <a:latin typeface="Segoe UI"/>
              <a:ea typeface="+mn-ea"/>
              <a:cs typeface="+mn-cs"/>
            </a:endParaRPr>
          </a:p>
          <a:p>
            <a:pPr marL="0" marR="0" lvl="0" indent="0" algn="l" defTabSz="472891" rtl="0" eaLnBrk="1" fontAlgn="auto" latinLnBrk="0" hangingPunct="1">
              <a:lnSpc>
                <a:spcPct val="100000"/>
              </a:lnSpc>
              <a:spcBef>
                <a:spcPts val="0"/>
              </a:spcBef>
              <a:spcAft>
                <a:spcPts val="0"/>
              </a:spcAft>
              <a:buClrTx/>
              <a:buSzTx/>
              <a:buFontTx/>
              <a:buNone/>
              <a:tabLst/>
              <a:defRPr/>
            </a:pPr>
            <a:endParaRPr kumimoji="0" lang="en-GB" sz="1179" b="0" i="0" u="none" strike="noStrike" kern="1200" cap="none" spc="0" normalizeH="0" baseline="0" noProof="0" dirty="0">
              <a:ln>
                <a:noFill/>
              </a:ln>
              <a:solidFill>
                <a:srgbClr val="2C2825"/>
              </a:solidFill>
              <a:effectLst/>
              <a:uLnTx/>
              <a:uFillTx/>
              <a:latin typeface="Segoe UI"/>
              <a:ea typeface="+mn-ea"/>
              <a:cs typeface="+mn-cs"/>
            </a:endParaRPr>
          </a:p>
        </p:txBody>
      </p:sp>
    </p:spTree>
    <p:extLst>
      <p:ext uri="{BB962C8B-B14F-4D97-AF65-F5344CB8AC3E}">
        <p14:creationId xmlns:p14="http://schemas.microsoft.com/office/powerpoint/2010/main" val="4191744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7F1CC6A-2125-67F7-1B09-C1A7017212BC}"/>
              </a:ext>
            </a:extLst>
          </p:cNvPr>
          <p:cNvSpPr>
            <a:spLocks noGrp="1"/>
          </p:cNvSpPr>
          <p:nvPr>
            <p:ph type="title"/>
          </p:nvPr>
        </p:nvSpPr>
        <p:spPr/>
        <p:txBody>
          <a:bodyPr/>
          <a:lstStyle>
            <a:defPPr>
              <a:defRPr lang="en-US"/>
            </a:defPPr>
            <a:lvl1pPr marL="0" algn="l" defTabSz="472891" rtl="0" eaLnBrk="1" latinLnBrk="0" hangingPunct="1">
              <a:defRPr sz="1904" kern="1200">
                <a:solidFill>
                  <a:schemeClr val="tx1"/>
                </a:solidFill>
                <a:latin typeface="+mn-lt"/>
                <a:ea typeface="+mn-ea"/>
                <a:cs typeface="+mn-cs"/>
              </a:defRPr>
            </a:lvl1pPr>
            <a:lvl2pPr marL="472891" algn="l" defTabSz="472891" rtl="0" eaLnBrk="1" latinLnBrk="0" hangingPunct="1">
              <a:defRPr sz="1904" kern="1200">
                <a:solidFill>
                  <a:schemeClr val="tx1"/>
                </a:solidFill>
                <a:latin typeface="+mn-lt"/>
                <a:ea typeface="+mn-ea"/>
                <a:cs typeface="+mn-cs"/>
              </a:defRPr>
            </a:lvl2pPr>
            <a:lvl3pPr marL="945782" algn="l" defTabSz="472891" rtl="0" eaLnBrk="1" latinLnBrk="0" hangingPunct="1">
              <a:defRPr sz="1904" kern="1200">
                <a:solidFill>
                  <a:schemeClr val="tx1"/>
                </a:solidFill>
                <a:latin typeface="+mn-lt"/>
                <a:ea typeface="+mn-ea"/>
                <a:cs typeface="+mn-cs"/>
              </a:defRPr>
            </a:lvl3pPr>
            <a:lvl4pPr marL="1418673" algn="l" defTabSz="472891" rtl="0" eaLnBrk="1" latinLnBrk="0" hangingPunct="1">
              <a:defRPr sz="1904" kern="1200">
                <a:solidFill>
                  <a:schemeClr val="tx1"/>
                </a:solidFill>
                <a:latin typeface="+mn-lt"/>
                <a:ea typeface="+mn-ea"/>
                <a:cs typeface="+mn-cs"/>
              </a:defRPr>
            </a:lvl4pPr>
            <a:lvl5pPr marL="1891563" algn="l" defTabSz="472891" rtl="0" eaLnBrk="1" latinLnBrk="0" hangingPunct="1">
              <a:defRPr sz="1904" kern="1200">
                <a:solidFill>
                  <a:schemeClr val="tx1"/>
                </a:solidFill>
                <a:latin typeface="+mn-lt"/>
                <a:ea typeface="+mn-ea"/>
                <a:cs typeface="+mn-cs"/>
              </a:defRPr>
            </a:lvl5pPr>
            <a:lvl6pPr marL="2364454" algn="l" defTabSz="472891" rtl="0" eaLnBrk="1" latinLnBrk="0" hangingPunct="1">
              <a:defRPr sz="1904" kern="1200">
                <a:solidFill>
                  <a:schemeClr val="tx1"/>
                </a:solidFill>
                <a:latin typeface="+mn-lt"/>
                <a:ea typeface="+mn-ea"/>
                <a:cs typeface="+mn-cs"/>
              </a:defRPr>
            </a:lvl6pPr>
            <a:lvl7pPr marL="2837345" algn="l" defTabSz="472891" rtl="0" eaLnBrk="1" latinLnBrk="0" hangingPunct="1">
              <a:defRPr sz="1904" kern="1200">
                <a:solidFill>
                  <a:schemeClr val="tx1"/>
                </a:solidFill>
                <a:latin typeface="+mn-lt"/>
                <a:ea typeface="+mn-ea"/>
                <a:cs typeface="+mn-cs"/>
              </a:defRPr>
            </a:lvl7pPr>
            <a:lvl8pPr marL="3310236" algn="l" defTabSz="472891" rtl="0" eaLnBrk="1" latinLnBrk="0" hangingPunct="1">
              <a:defRPr sz="1904" kern="1200">
                <a:solidFill>
                  <a:schemeClr val="tx1"/>
                </a:solidFill>
                <a:latin typeface="+mn-lt"/>
                <a:ea typeface="+mn-ea"/>
                <a:cs typeface="+mn-cs"/>
              </a:defRPr>
            </a:lvl8pPr>
            <a:lvl9pPr marL="3783127" algn="l" defTabSz="472891" rtl="0" eaLnBrk="1" latinLnBrk="0" hangingPunct="1">
              <a:defRPr sz="1904" kern="1200">
                <a:solidFill>
                  <a:schemeClr val="tx1"/>
                </a:solidFill>
                <a:latin typeface="+mn-lt"/>
                <a:ea typeface="+mn-ea"/>
                <a:cs typeface="+mn-cs"/>
              </a:defRPr>
            </a:lvl9pPr>
          </a:lstStyle>
          <a:p>
            <a:r>
              <a:rPr lang="en-GB" sz="3265" dirty="0">
                <a:solidFill>
                  <a:schemeClr val="accent2"/>
                </a:solidFill>
              </a:rPr>
              <a:t>Training</a:t>
            </a:r>
            <a:endParaRPr lang="en-GB" dirty="0">
              <a:solidFill>
                <a:schemeClr val="accent2"/>
              </a:solidFill>
            </a:endParaRPr>
          </a:p>
        </p:txBody>
      </p:sp>
      <p:sp>
        <p:nvSpPr>
          <p:cNvPr id="5" name="TextBox 4">
            <a:extLst>
              <a:ext uri="{FF2B5EF4-FFF2-40B4-BE49-F238E27FC236}">
                <a16:creationId xmlns:a16="http://schemas.microsoft.com/office/drawing/2014/main" id="{6C8A7AF8-C23A-C5BA-74A4-6DE1FDCEF65C}"/>
              </a:ext>
            </a:extLst>
          </p:cNvPr>
          <p:cNvSpPr txBox="1"/>
          <p:nvPr/>
        </p:nvSpPr>
        <p:spPr>
          <a:xfrm>
            <a:off x="893615" y="1810549"/>
            <a:ext cx="10846032" cy="4185761"/>
          </a:xfrm>
          <a:prstGeom prst="rect">
            <a:avLst/>
          </a:prstGeom>
          <a:noFill/>
        </p:spPr>
        <p:txBody>
          <a:bodyPr wrap="square" rtlCol="0">
            <a:spAutoFit/>
          </a:bodyPr>
          <a:lstStyle>
            <a:defPPr>
              <a:defRPr lang="en-US"/>
            </a:defPPr>
            <a:lvl1pPr marL="0" algn="l" defTabSz="472891" rtl="0" eaLnBrk="1" latinLnBrk="0" hangingPunct="1">
              <a:defRPr sz="1904" kern="1200">
                <a:solidFill>
                  <a:schemeClr val="tx1"/>
                </a:solidFill>
                <a:latin typeface="+mn-lt"/>
                <a:ea typeface="+mn-ea"/>
                <a:cs typeface="+mn-cs"/>
              </a:defRPr>
            </a:lvl1pPr>
            <a:lvl2pPr marL="472891" algn="l" defTabSz="472891" rtl="0" eaLnBrk="1" latinLnBrk="0" hangingPunct="1">
              <a:defRPr sz="1904" kern="1200">
                <a:solidFill>
                  <a:schemeClr val="tx1"/>
                </a:solidFill>
                <a:latin typeface="+mn-lt"/>
                <a:ea typeface="+mn-ea"/>
                <a:cs typeface="+mn-cs"/>
              </a:defRPr>
            </a:lvl2pPr>
            <a:lvl3pPr marL="945782" algn="l" defTabSz="472891" rtl="0" eaLnBrk="1" latinLnBrk="0" hangingPunct="1">
              <a:defRPr sz="1904" kern="1200">
                <a:solidFill>
                  <a:schemeClr val="tx1"/>
                </a:solidFill>
                <a:latin typeface="+mn-lt"/>
                <a:ea typeface="+mn-ea"/>
                <a:cs typeface="+mn-cs"/>
              </a:defRPr>
            </a:lvl3pPr>
            <a:lvl4pPr marL="1418673" algn="l" defTabSz="472891" rtl="0" eaLnBrk="1" latinLnBrk="0" hangingPunct="1">
              <a:defRPr sz="1904" kern="1200">
                <a:solidFill>
                  <a:schemeClr val="tx1"/>
                </a:solidFill>
                <a:latin typeface="+mn-lt"/>
                <a:ea typeface="+mn-ea"/>
                <a:cs typeface="+mn-cs"/>
              </a:defRPr>
            </a:lvl4pPr>
            <a:lvl5pPr marL="1891563" algn="l" defTabSz="472891" rtl="0" eaLnBrk="1" latinLnBrk="0" hangingPunct="1">
              <a:defRPr sz="1904" kern="1200">
                <a:solidFill>
                  <a:schemeClr val="tx1"/>
                </a:solidFill>
                <a:latin typeface="+mn-lt"/>
                <a:ea typeface="+mn-ea"/>
                <a:cs typeface="+mn-cs"/>
              </a:defRPr>
            </a:lvl5pPr>
            <a:lvl6pPr marL="2364454" algn="l" defTabSz="472891" rtl="0" eaLnBrk="1" latinLnBrk="0" hangingPunct="1">
              <a:defRPr sz="1904" kern="1200">
                <a:solidFill>
                  <a:schemeClr val="tx1"/>
                </a:solidFill>
                <a:latin typeface="+mn-lt"/>
                <a:ea typeface="+mn-ea"/>
                <a:cs typeface="+mn-cs"/>
              </a:defRPr>
            </a:lvl6pPr>
            <a:lvl7pPr marL="2837345" algn="l" defTabSz="472891" rtl="0" eaLnBrk="1" latinLnBrk="0" hangingPunct="1">
              <a:defRPr sz="1904" kern="1200">
                <a:solidFill>
                  <a:schemeClr val="tx1"/>
                </a:solidFill>
                <a:latin typeface="+mn-lt"/>
                <a:ea typeface="+mn-ea"/>
                <a:cs typeface="+mn-cs"/>
              </a:defRPr>
            </a:lvl7pPr>
            <a:lvl8pPr marL="3310236" algn="l" defTabSz="472891" rtl="0" eaLnBrk="1" latinLnBrk="0" hangingPunct="1">
              <a:defRPr sz="1904" kern="1200">
                <a:solidFill>
                  <a:schemeClr val="tx1"/>
                </a:solidFill>
                <a:latin typeface="+mn-lt"/>
                <a:ea typeface="+mn-ea"/>
                <a:cs typeface="+mn-cs"/>
              </a:defRPr>
            </a:lvl8pPr>
            <a:lvl9pPr marL="3783127" algn="l" defTabSz="472891" rtl="0" eaLnBrk="1" latinLnBrk="0" hangingPunct="1">
              <a:defRPr sz="1904" kern="1200">
                <a:solidFill>
                  <a:schemeClr val="tx1"/>
                </a:solidFill>
                <a:latin typeface="+mn-lt"/>
                <a:ea typeface="+mn-ea"/>
                <a:cs typeface="+mn-cs"/>
              </a:defRPr>
            </a:lvl9pPr>
          </a:lstStyle>
          <a:p>
            <a:pPr marL="0" marR="0" lvl="0" indent="0" algn="l" defTabSz="472891"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2C2825"/>
                </a:solidFill>
                <a:effectLst/>
                <a:uLnTx/>
                <a:uFillTx/>
                <a:latin typeface="Arial" panose="020B0604020202020204" pitchFamily="34" charset="0"/>
                <a:cs typeface="Arial" panose="020B0604020202020204" pitchFamily="34" charset="0"/>
              </a:rPr>
              <a:t>We anticipate the training for the Advanced Service coming in January will be the same as</a:t>
            </a:r>
            <a:r>
              <a:rPr lang="en-GB" sz="1400" dirty="0">
                <a:solidFill>
                  <a:srgbClr val="2C2825"/>
                </a:solidFill>
                <a:latin typeface="Arial" panose="020B0604020202020204" pitchFamily="34" charset="0"/>
                <a:cs typeface="Arial" panose="020B0604020202020204" pitchFamily="34" charset="0"/>
              </a:rPr>
              <a:t> the pilots:</a:t>
            </a:r>
          </a:p>
          <a:p>
            <a:pPr marL="0" marR="0" lvl="0" indent="0" algn="l" defTabSz="472891" rtl="0" eaLnBrk="1" fontAlgn="auto" latinLnBrk="0" hangingPunct="1">
              <a:lnSpc>
                <a:spcPct val="100000"/>
              </a:lnSpc>
              <a:spcBef>
                <a:spcPts val="0"/>
              </a:spcBef>
              <a:spcAft>
                <a:spcPts val="0"/>
              </a:spcAft>
              <a:buClrTx/>
              <a:buSzTx/>
              <a:buFontTx/>
              <a:buNone/>
              <a:tabLst/>
              <a:defRPr/>
            </a:pPr>
            <a:endParaRPr lang="en-GB" sz="1400" dirty="0">
              <a:solidFill>
                <a:srgbClr val="2C2825"/>
              </a:solidFill>
              <a:latin typeface="Arial" panose="020B0604020202020204" pitchFamily="34" charset="0"/>
              <a:cs typeface="Arial" panose="020B0604020202020204" pitchFamily="34" charset="0"/>
            </a:endParaRPr>
          </a:p>
          <a:p>
            <a:pPr fontAlgn="base"/>
            <a:r>
              <a:rPr lang="en-GB" sz="1400" dirty="0"/>
              <a:t>1</a:t>
            </a:r>
            <a:r>
              <a:rPr lang="en-GB" sz="1400" dirty="0">
                <a:latin typeface="Arial" panose="020B0604020202020204" pitchFamily="34" charset="0"/>
                <a:cs typeface="Arial" panose="020B0604020202020204" pitchFamily="34" charset="0"/>
              </a:rPr>
              <a:t>. CPPE Safeguarding Level 2  </a:t>
            </a:r>
          </a:p>
          <a:p>
            <a:pPr fontAlgn="base"/>
            <a:r>
              <a:rPr lang="en-GB" sz="1400" dirty="0">
                <a:latin typeface="Arial" panose="020B0604020202020204" pitchFamily="34" charset="0"/>
                <a:cs typeface="Arial" panose="020B0604020202020204" pitchFamily="34" charset="0"/>
              </a:rPr>
              <a:t>2. CPPE emergency hormonal contraception  </a:t>
            </a:r>
          </a:p>
          <a:p>
            <a:pPr fontAlgn="base"/>
            <a:r>
              <a:rPr lang="en-GB" sz="1400" dirty="0">
                <a:latin typeface="Arial" panose="020B0604020202020204" pitchFamily="34" charset="0"/>
                <a:cs typeface="Arial" panose="020B0604020202020204" pitchFamily="34" charset="0"/>
              </a:rPr>
              <a:t>3. CPPE contraception including contraception and e-assessment 2021 </a:t>
            </a:r>
            <a:r>
              <a:rPr lang="en-GB" sz="1400" b="1" dirty="0">
                <a:latin typeface="Arial" panose="020B0604020202020204" pitchFamily="34" charset="0"/>
                <a:cs typeface="Arial" panose="020B0604020202020204" pitchFamily="34" charset="0"/>
              </a:rPr>
              <a:t>or</a:t>
            </a:r>
            <a:r>
              <a:rPr lang="en-GB" sz="1400" dirty="0">
                <a:latin typeface="Arial" panose="020B0604020202020204" pitchFamily="34" charset="0"/>
                <a:cs typeface="Arial" panose="020B0604020202020204" pitchFamily="34" charset="0"/>
              </a:rPr>
              <a:t> the following four subsections of the FSRH Sexual and Reproductive Health (e-SRH) on e-</a:t>
            </a:r>
            <a:r>
              <a:rPr lang="en-GB" sz="1400" dirty="0" err="1">
                <a:latin typeface="Arial" panose="020B0604020202020204" pitchFamily="34" charset="0"/>
                <a:cs typeface="Arial" panose="020B0604020202020204" pitchFamily="34" charset="0"/>
              </a:rPr>
              <a:t>LfH</a:t>
            </a:r>
            <a:r>
              <a:rPr lang="en-GB" sz="1400" dirty="0">
                <a:latin typeface="Arial" panose="020B0604020202020204" pitchFamily="34" charset="0"/>
                <a:cs typeface="Arial" panose="020B0604020202020204" pitchFamily="34" charset="0"/>
              </a:rPr>
              <a:t>: </a:t>
            </a:r>
          </a:p>
          <a:p>
            <a:pPr marL="342900" indent="-342900" fontAlgn="base">
              <a:buFont typeface="Arial" panose="020B0604020202020204" pitchFamily="34" charset="0"/>
              <a:buChar char="•"/>
            </a:pPr>
            <a:r>
              <a:rPr lang="en-GB" sz="1400" dirty="0">
                <a:latin typeface="Arial" panose="020B0604020202020204" pitchFamily="34" charset="0"/>
                <a:cs typeface="Arial" panose="020B0604020202020204" pitchFamily="34" charset="0"/>
              </a:rPr>
              <a:t>Mechanism of action, effectiveness and UKMEC </a:t>
            </a:r>
          </a:p>
          <a:p>
            <a:pPr marL="342900" indent="-342900" fontAlgn="base">
              <a:buFont typeface="Arial" panose="020B0604020202020204" pitchFamily="34" charset="0"/>
              <a:buChar char="•"/>
            </a:pPr>
            <a:r>
              <a:rPr lang="en-GB" sz="1400" dirty="0">
                <a:latin typeface="Arial" panose="020B0604020202020204" pitchFamily="34" charset="0"/>
                <a:cs typeface="Arial" panose="020B0604020202020204" pitchFamily="34" charset="0"/>
              </a:rPr>
              <a:t>Choosing contraceptive methods </a:t>
            </a:r>
          </a:p>
          <a:p>
            <a:pPr marL="342900" indent="-342900" fontAlgn="base">
              <a:buFont typeface="Arial" panose="020B0604020202020204" pitchFamily="34" charset="0"/>
              <a:buChar char="•"/>
            </a:pPr>
            <a:r>
              <a:rPr lang="en-GB" sz="1400" dirty="0">
                <a:latin typeface="Arial" panose="020B0604020202020204" pitchFamily="34" charset="0"/>
                <a:cs typeface="Arial" panose="020B0604020202020204" pitchFamily="34" charset="0"/>
              </a:rPr>
              <a:t>Combined hormonal contraception </a:t>
            </a:r>
          </a:p>
          <a:p>
            <a:pPr marL="342900" indent="-342900" fontAlgn="base">
              <a:buFont typeface="Arial" panose="020B0604020202020204" pitchFamily="34" charset="0"/>
              <a:buChar char="•"/>
            </a:pPr>
            <a:r>
              <a:rPr lang="en-GB" sz="1400" dirty="0">
                <a:latin typeface="Arial" panose="020B0604020202020204" pitchFamily="34" charset="0"/>
                <a:cs typeface="Arial" panose="020B0604020202020204" pitchFamily="34" charset="0"/>
              </a:rPr>
              <a:t>Progestogen only methods (oral and injectable) </a:t>
            </a:r>
          </a:p>
          <a:p>
            <a:pPr fontAlgn="base"/>
            <a:r>
              <a:rPr lang="en-GB" sz="1400" dirty="0">
                <a:latin typeface="Arial" panose="020B0604020202020204" pitchFamily="34" charset="0"/>
                <a:cs typeface="Arial" panose="020B0604020202020204" pitchFamily="34" charset="0"/>
              </a:rPr>
              <a:t>4. CPPE consultation skills in community pharmacy </a:t>
            </a:r>
          </a:p>
          <a:p>
            <a:pPr fontAlgn="base"/>
            <a:r>
              <a:rPr lang="en-GB" sz="1400" dirty="0">
                <a:latin typeface="Arial" panose="020B0604020202020204" pitchFamily="34" charset="0"/>
                <a:cs typeface="Arial" panose="020B0604020202020204" pitchFamily="34" charset="0"/>
              </a:rPr>
              <a:t>5. CPPE Sexual health in pharmacies and e-assessment 2021 </a:t>
            </a:r>
            <a:r>
              <a:rPr lang="en-GB" sz="1400" b="1" dirty="0">
                <a:latin typeface="Arial" panose="020B0604020202020204" pitchFamily="34" charset="0"/>
                <a:cs typeface="Arial" panose="020B0604020202020204" pitchFamily="34" charset="0"/>
              </a:rPr>
              <a:t>or </a:t>
            </a:r>
            <a:r>
              <a:rPr lang="en-GB" sz="1400" dirty="0">
                <a:latin typeface="Arial" panose="020B0604020202020204" pitchFamily="34" charset="0"/>
                <a:cs typeface="Arial" panose="020B0604020202020204" pitchFamily="34" charset="0"/>
              </a:rPr>
              <a:t>FSRH Sexual and Reproductive Health (e-SRH) on e-</a:t>
            </a:r>
            <a:r>
              <a:rPr lang="en-GB" sz="1400" dirty="0" err="1">
                <a:latin typeface="Arial" panose="020B0604020202020204" pitchFamily="34" charset="0"/>
                <a:cs typeface="Arial" panose="020B0604020202020204" pitchFamily="34" charset="0"/>
              </a:rPr>
              <a:t>LfH</a:t>
            </a:r>
            <a:r>
              <a:rPr lang="en-GB" sz="1400" dirty="0">
                <a:latin typeface="Arial" panose="020B0604020202020204" pitchFamily="34" charset="0"/>
                <a:cs typeface="Arial" panose="020B0604020202020204" pitchFamily="34" charset="0"/>
              </a:rPr>
              <a:t>: </a:t>
            </a:r>
          </a:p>
          <a:p>
            <a:pPr marL="342900" indent="-342900" fontAlgn="base">
              <a:buFont typeface="Arial" panose="020B0604020202020204" pitchFamily="34" charset="0"/>
              <a:buChar char="•"/>
            </a:pPr>
            <a:r>
              <a:rPr lang="en-GB" sz="1400" dirty="0">
                <a:latin typeface="Arial" panose="020B0604020202020204" pitchFamily="34" charset="0"/>
                <a:cs typeface="Arial" panose="020B0604020202020204" pitchFamily="34" charset="0"/>
              </a:rPr>
              <a:t>Epidemiology and transmission of STIs </a:t>
            </a:r>
          </a:p>
          <a:p>
            <a:pPr marL="342900" indent="-342900" fontAlgn="base">
              <a:buFont typeface="Arial" panose="020B0604020202020204" pitchFamily="34" charset="0"/>
              <a:buChar char="•"/>
            </a:pPr>
            <a:r>
              <a:rPr lang="en-GB" sz="1400" dirty="0">
                <a:latin typeface="Arial" panose="020B0604020202020204" pitchFamily="34" charset="0"/>
                <a:cs typeface="Arial" panose="020B0604020202020204" pitchFamily="34" charset="0"/>
              </a:rPr>
              <a:t>STI testing </a:t>
            </a:r>
          </a:p>
          <a:p>
            <a:pPr marL="342900" indent="-342900" fontAlgn="base">
              <a:buFont typeface="Arial" panose="020B0604020202020204" pitchFamily="34" charset="0"/>
              <a:buChar char="•"/>
            </a:pPr>
            <a:r>
              <a:rPr lang="en-GB" sz="1400" dirty="0">
                <a:latin typeface="Arial" panose="020B0604020202020204" pitchFamily="34" charset="0"/>
                <a:cs typeface="Arial" panose="020B0604020202020204" pitchFamily="34" charset="0"/>
              </a:rPr>
              <a:t>STI management </a:t>
            </a:r>
          </a:p>
          <a:p>
            <a:pPr marL="342900" indent="-342900" fontAlgn="base">
              <a:buFont typeface="Arial" panose="020B0604020202020204" pitchFamily="34" charset="0"/>
              <a:buChar char="•"/>
            </a:pPr>
            <a:r>
              <a:rPr lang="en-GB" sz="1400" dirty="0">
                <a:latin typeface="Arial" panose="020B0604020202020204" pitchFamily="34" charset="0"/>
                <a:cs typeface="Arial" panose="020B0604020202020204" pitchFamily="34" charset="0"/>
              </a:rPr>
              <a:t>Partner notification </a:t>
            </a:r>
          </a:p>
          <a:p>
            <a:pPr fontAlgn="base"/>
            <a:r>
              <a:rPr lang="en-GB" sz="1400" dirty="0">
                <a:latin typeface="Arial" panose="020B0604020202020204" pitchFamily="34" charset="0"/>
                <a:cs typeface="Arial" panose="020B0604020202020204" pitchFamily="34" charset="0"/>
              </a:rPr>
              <a:t>6. FSRH contraception counselling module e-assessment  </a:t>
            </a:r>
          </a:p>
          <a:p>
            <a:pPr marL="0" marR="0" lvl="0" indent="0" algn="l" defTabSz="472891"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2C2825"/>
              </a:solidFill>
              <a:effectLst/>
              <a:uLnTx/>
              <a:uFillTx/>
              <a:latin typeface="Segoe UI"/>
              <a:ea typeface="+mn-ea"/>
              <a:cs typeface="+mn-cs"/>
            </a:endParaRPr>
          </a:p>
          <a:p>
            <a:pPr marL="0" marR="0" lvl="0" indent="0" algn="l" defTabSz="472891"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2C2825"/>
                </a:solidFill>
                <a:effectLst/>
                <a:uLnTx/>
                <a:uFillTx/>
                <a:latin typeface="Arial" panose="020B0604020202020204" pitchFamily="34" charset="0"/>
                <a:cs typeface="Arial" panose="020B0604020202020204" pitchFamily="34" charset="0"/>
              </a:rPr>
              <a:t>If pharmacies want to prepare then whilst they are waiting for the Advanced Service specification, starting the training is a good idea.</a:t>
            </a:r>
          </a:p>
        </p:txBody>
      </p:sp>
    </p:spTree>
    <p:extLst>
      <p:ext uri="{BB962C8B-B14F-4D97-AF65-F5344CB8AC3E}">
        <p14:creationId xmlns:p14="http://schemas.microsoft.com/office/powerpoint/2010/main" val="11667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7F1CC6A-2125-67F7-1B09-C1A7017212BC}"/>
              </a:ext>
            </a:extLst>
          </p:cNvPr>
          <p:cNvSpPr>
            <a:spLocks noGrp="1"/>
          </p:cNvSpPr>
          <p:nvPr>
            <p:ph type="title"/>
          </p:nvPr>
        </p:nvSpPr>
        <p:spPr/>
        <p:txBody>
          <a:bodyPr/>
          <a:lstStyle>
            <a:defPPr>
              <a:defRPr lang="en-US"/>
            </a:defPPr>
            <a:lvl1pPr marL="0" algn="l" defTabSz="472891" rtl="0" eaLnBrk="1" latinLnBrk="0" hangingPunct="1">
              <a:defRPr sz="1904" kern="1200">
                <a:solidFill>
                  <a:schemeClr val="tx1"/>
                </a:solidFill>
                <a:latin typeface="+mn-lt"/>
                <a:ea typeface="+mn-ea"/>
                <a:cs typeface="+mn-cs"/>
              </a:defRPr>
            </a:lvl1pPr>
            <a:lvl2pPr marL="472891" algn="l" defTabSz="472891" rtl="0" eaLnBrk="1" latinLnBrk="0" hangingPunct="1">
              <a:defRPr sz="1904" kern="1200">
                <a:solidFill>
                  <a:schemeClr val="tx1"/>
                </a:solidFill>
                <a:latin typeface="+mn-lt"/>
                <a:ea typeface="+mn-ea"/>
                <a:cs typeface="+mn-cs"/>
              </a:defRPr>
            </a:lvl2pPr>
            <a:lvl3pPr marL="945782" algn="l" defTabSz="472891" rtl="0" eaLnBrk="1" latinLnBrk="0" hangingPunct="1">
              <a:defRPr sz="1904" kern="1200">
                <a:solidFill>
                  <a:schemeClr val="tx1"/>
                </a:solidFill>
                <a:latin typeface="+mn-lt"/>
                <a:ea typeface="+mn-ea"/>
                <a:cs typeface="+mn-cs"/>
              </a:defRPr>
            </a:lvl3pPr>
            <a:lvl4pPr marL="1418673" algn="l" defTabSz="472891" rtl="0" eaLnBrk="1" latinLnBrk="0" hangingPunct="1">
              <a:defRPr sz="1904" kern="1200">
                <a:solidFill>
                  <a:schemeClr val="tx1"/>
                </a:solidFill>
                <a:latin typeface="+mn-lt"/>
                <a:ea typeface="+mn-ea"/>
                <a:cs typeface="+mn-cs"/>
              </a:defRPr>
            </a:lvl4pPr>
            <a:lvl5pPr marL="1891563" algn="l" defTabSz="472891" rtl="0" eaLnBrk="1" latinLnBrk="0" hangingPunct="1">
              <a:defRPr sz="1904" kern="1200">
                <a:solidFill>
                  <a:schemeClr val="tx1"/>
                </a:solidFill>
                <a:latin typeface="+mn-lt"/>
                <a:ea typeface="+mn-ea"/>
                <a:cs typeface="+mn-cs"/>
              </a:defRPr>
            </a:lvl5pPr>
            <a:lvl6pPr marL="2364454" algn="l" defTabSz="472891" rtl="0" eaLnBrk="1" latinLnBrk="0" hangingPunct="1">
              <a:defRPr sz="1904" kern="1200">
                <a:solidFill>
                  <a:schemeClr val="tx1"/>
                </a:solidFill>
                <a:latin typeface="+mn-lt"/>
                <a:ea typeface="+mn-ea"/>
                <a:cs typeface="+mn-cs"/>
              </a:defRPr>
            </a:lvl6pPr>
            <a:lvl7pPr marL="2837345" algn="l" defTabSz="472891" rtl="0" eaLnBrk="1" latinLnBrk="0" hangingPunct="1">
              <a:defRPr sz="1904" kern="1200">
                <a:solidFill>
                  <a:schemeClr val="tx1"/>
                </a:solidFill>
                <a:latin typeface="+mn-lt"/>
                <a:ea typeface="+mn-ea"/>
                <a:cs typeface="+mn-cs"/>
              </a:defRPr>
            </a:lvl7pPr>
            <a:lvl8pPr marL="3310236" algn="l" defTabSz="472891" rtl="0" eaLnBrk="1" latinLnBrk="0" hangingPunct="1">
              <a:defRPr sz="1904" kern="1200">
                <a:solidFill>
                  <a:schemeClr val="tx1"/>
                </a:solidFill>
                <a:latin typeface="+mn-lt"/>
                <a:ea typeface="+mn-ea"/>
                <a:cs typeface="+mn-cs"/>
              </a:defRPr>
            </a:lvl8pPr>
            <a:lvl9pPr marL="3783127" algn="l" defTabSz="472891" rtl="0" eaLnBrk="1" latinLnBrk="0" hangingPunct="1">
              <a:defRPr sz="1904" kern="1200">
                <a:solidFill>
                  <a:schemeClr val="tx1"/>
                </a:solidFill>
                <a:latin typeface="+mn-lt"/>
                <a:ea typeface="+mn-ea"/>
                <a:cs typeface="+mn-cs"/>
              </a:defRPr>
            </a:lvl9pPr>
          </a:lstStyle>
          <a:p>
            <a:r>
              <a:rPr lang="en-GB" sz="3265" dirty="0">
                <a:solidFill>
                  <a:schemeClr val="accent2"/>
                </a:solidFill>
              </a:rPr>
              <a:t>Service payments</a:t>
            </a:r>
            <a:endParaRPr lang="en-GB" dirty="0">
              <a:solidFill>
                <a:schemeClr val="accent2"/>
              </a:solidFill>
            </a:endParaRPr>
          </a:p>
        </p:txBody>
      </p:sp>
      <p:sp>
        <p:nvSpPr>
          <p:cNvPr id="4" name="Slide Number Placeholder 3">
            <a:extLst>
              <a:ext uri="{FF2B5EF4-FFF2-40B4-BE49-F238E27FC236}">
                <a16:creationId xmlns:a16="http://schemas.microsoft.com/office/drawing/2014/main" id="{6F8E7BA8-8E93-95C8-E872-2773B172333D}"/>
              </a:ext>
            </a:extLst>
          </p:cNvPr>
          <p:cNvSpPr>
            <a:spLocks noGrp="1"/>
          </p:cNvSpPr>
          <p:nvPr>
            <p:ph type="sldNum" sz="quarter" idx="4294967295"/>
          </p:nvPr>
        </p:nvSpPr>
        <p:spPr>
          <a:xfrm>
            <a:off x="0" y="0"/>
            <a:ext cx="0" cy="0"/>
          </a:xfrm>
        </p:spPr>
        <p:txBody>
          <a:bodyPr/>
          <a:lstStyle>
            <a:defPPr>
              <a:defRPr lang="en-US"/>
            </a:defPPr>
            <a:lvl1pPr marL="0" algn="l" defTabSz="428865" rtl="0" eaLnBrk="1" latinLnBrk="0" hangingPunct="1">
              <a:defRPr sz="1727" kern="1200">
                <a:solidFill>
                  <a:schemeClr val="tx1"/>
                </a:solidFill>
                <a:latin typeface="+mn-lt"/>
                <a:ea typeface="+mn-ea"/>
                <a:cs typeface="+mn-cs"/>
              </a:defRPr>
            </a:lvl1pPr>
            <a:lvl2pPr marL="428865" algn="l" defTabSz="428865" rtl="0" eaLnBrk="1" latinLnBrk="0" hangingPunct="1">
              <a:defRPr sz="1727" kern="1200">
                <a:solidFill>
                  <a:schemeClr val="tx1"/>
                </a:solidFill>
                <a:latin typeface="+mn-lt"/>
                <a:ea typeface="+mn-ea"/>
                <a:cs typeface="+mn-cs"/>
              </a:defRPr>
            </a:lvl2pPr>
            <a:lvl3pPr marL="857730" algn="l" defTabSz="428865" rtl="0" eaLnBrk="1" latinLnBrk="0" hangingPunct="1">
              <a:defRPr sz="1727" kern="1200">
                <a:solidFill>
                  <a:schemeClr val="tx1"/>
                </a:solidFill>
                <a:latin typeface="+mn-lt"/>
                <a:ea typeface="+mn-ea"/>
                <a:cs typeface="+mn-cs"/>
              </a:defRPr>
            </a:lvl3pPr>
            <a:lvl4pPr marL="1286595" algn="l" defTabSz="428865" rtl="0" eaLnBrk="1" latinLnBrk="0" hangingPunct="1">
              <a:defRPr sz="1727" kern="1200">
                <a:solidFill>
                  <a:schemeClr val="tx1"/>
                </a:solidFill>
                <a:latin typeface="+mn-lt"/>
                <a:ea typeface="+mn-ea"/>
                <a:cs typeface="+mn-cs"/>
              </a:defRPr>
            </a:lvl4pPr>
            <a:lvl5pPr marL="1715458" algn="l" defTabSz="428865" rtl="0" eaLnBrk="1" latinLnBrk="0" hangingPunct="1">
              <a:defRPr sz="1727" kern="1200">
                <a:solidFill>
                  <a:schemeClr val="tx1"/>
                </a:solidFill>
                <a:latin typeface="+mn-lt"/>
                <a:ea typeface="+mn-ea"/>
                <a:cs typeface="+mn-cs"/>
              </a:defRPr>
            </a:lvl5pPr>
            <a:lvl6pPr marL="2144323" algn="l" defTabSz="428865" rtl="0" eaLnBrk="1" latinLnBrk="0" hangingPunct="1">
              <a:defRPr sz="1727" kern="1200">
                <a:solidFill>
                  <a:schemeClr val="tx1"/>
                </a:solidFill>
                <a:latin typeface="+mn-lt"/>
                <a:ea typeface="+mn-ea"/>
                <a:cs typeface="+mn-cs"/>
              </a:defRPr>
            </a:lvl6pPr>
            <a:lvl7pPr marL="2573188" algn="l" defTabSz="428865" rtl="0" eaLnBrk="1" latinLnBrk="0" hangingPunct="1">
              <a:defRPr sz="1727" kern="1200">
                <a:solidFill>
                  <a:schemeClr val="tx1"/>
                </a:solidFill>
                <a:latin typeface="+mn-lt"/>
                <a:ea typeface="+mn-ea"/>
                <a:cs typeface="+mn-cs"/>
              </a:defRPr>
            </a:lvl7pPr>
            <a:lvl8pPr marL="3002053" algn="l" defTabSz="428865" rtl="0" eaLnBrk="1" latinLnBrk="0" hangingPunct="1">
              <a:defRPr sz="1727" kern="1200">
                <a:solidFill>
                  <a:schemeClr val="tx1"/>
                </a:solidFill>
                <a:latin typeface="+mn-lt"/>
                <a:ea typeface="+mn-ea"/>
                <a:cs typeface="+mn-cs"/>
              </a:defRPr>
            </a:lvl8pPr>
            <a:lvl9pPr marL="3430918" algn="l" defTabSz="428865" rtl="0" eaLnBrk="1" latinLnBrk="0" hangingPunct="1">
              <a:defRPr sz="1727" kern="1200">
                <a:solidFill>
                  <a:schemeClr val="tx1"/>
                </a:solidFill>
                <a:latin typeface="+mn-lt"/>
                <a:ea typeface="+mn-ea"/>
                <a:cs typeface="+mn-cs"/>
              </a:defRPr>
            </a:lvl9pPr>
          </a:lstStyle>
          <a:p>
            <a:pPr marL="0" marR="0" lvl="0" indent="0" algn="l" defTabSz="428865" rtl="0" eaLnBrk="1" fontAlgn="auto" latinLnBrk="0" hangingPunct="1">
              <a:lnSpc>
                <a:spcPct val="100000"/>
              </a:lnSpc>
              <a:spcBef>
                <a:spcPts val="0"/>
              </a:spcBef>
              <a:spcAft>
                <a:spcPts val="0"/>
              </a:spcAft>
              <a:buClrTx/>
              <a:buSzTx/>
              <a:buFontTx/>
              <a:buNone/>
              <a:tabLst/>
              <a:defRPr/>
            </a:pPr>
            <a:fld id="{450B0164-1B0E-EC47-A805-AF4E4DD1E6D8}" type="slidenum">
              <a:rPr kumimoji="0" lang="en-US" sz="1727" b="0" i="0" u="none" strike="noStrike" kern="1200" cap="none" spc="0" normalizeH="0" baseline="0" noProof="0" smtClean="0">
                <a:ln>
                  <a:noFill/>
                </a:ln>
                <a:solidFill>
                  <a:srgbClr val="2C2825"/>
                </a:solidFill>
                <a:effectLst/>
                <a:uLnTx/>
                <a:uFillTx/>
                <a:latin typeface="Segoe UI"/>
                <a:ea typeface="+mn-ea"/>
                <a:cs typeface="+mn-cs"/>
              </a:rPr>
              <a:pPr marL="0" marR="0" lvl="0" indent="0" algn="l" defTabSz="428865" rtl="0" eaLnBrk="1" fontAlgn="auto" latinLnBrk="0" hangingPunct="1">
                <a:lnSpc>
                  <a:spcPct val="100000"/>
                </a:lnSpc>
                <a:spcBef>
                  <a:spcPts val="0"/>
                </a:spcBef>
                <a:spcAft>
                  <a:spcPts val="0"/>
                </a:spcAft>
                <a:buClrTx/>
                <a:buSzTx/>
                <a:buFontTx/>
                <a:buNone/>
                <a:tabLst/>
                <a:defRPr/>
              </a:pPr>
              <a:t>17</a:t>
            </a:fld>
            <a:endParaRPr kumimoji="0" lang="en-US" sz="1727" b="0" i="0" u="none" strike="noStrike" kern="1200" cap="none" spc="0" normalizeH="0" baseline="0" noProof="0">
              <a:ln>
                <a:noFill/>
              </a:ln>
              <a:solidFill>
                <a:srgbClr val="2C2825"/>
              </a:solidFill>
              <a:effectLst/>
              <a:uLnTx/>
              <a:uFillTx/>
              <a:latin typeface="Segoe UI"/>
              <a:ea typeface="+mn-ea"/>
              <a:cs typeface="+mn-cs"/>
            </a:endParaRPr>
          </a:p>
        </p:txBody>
      </p:sp>
      <p:graphicFrame>
        <p:nvGraphicFramePr>
          <p:cNvPr id="7" name="Table 8">
            <a:extLst>
              <a:ext uri="{FF2B5EF4-FFF2-40B4-BE49-F238E27FC236}">
                <a16:creationId xmlns:a16="http://schemas.microsoft.com/office/drawing/2014/main" id="{495FE564-95DB-4AB4-B772-94CCE351DE6E}"/>
              </a:ext>
            </a:extLst>
          </p:cNvPr>
          <p:cNvGraphicFramePr>
            <a:graphicFrameLocks noGrp="1"/>
          </p:cNvGraphicFramePr>
          <p:nvPr/>
        </p:nvGraphicFramePr>
        <p:xfrm>
          <a:off x="1552916" y="1571924"/>
          <a:ext cx="9086168" cy="3657600"/>
        </p:xfrm>
        <a:graphic>
          <a:graphicData uri="http://schemas.openxmlformats.org/drawingml/2006/table">
            <a:tbl>
              <a:tblPr firstRow="1" bandRow="1">
                <a:tableStyleId>{5C22544A-7EE6-4342-B048-85BDC9FD1C3A}</a:tableStyleId>
              </a:tblPr>
              <a:tblGrid>
                <a:gridCol w="4543084">
                  <a:extLst>
                    <a:ext uri="{9D8B030D-6E8A-4147-A177-3AD203B41FA5}">
                      <a16:colId xmlns:a16="http://schemas.microsoft.com/office/drawing/2014/main" val="2962887713"/>
                    </a:ext>
                  </a:extLst>
                </a:gridCol>
                <a:gridCol w="4543084">
                  <a:extLst>
                    <a:ext uri="{9D8B030D-6E8A-4147-A177-3AD203B41FA5}">
                      <a16:colId xmlns:a16="http://schemas.microsoft.com/office/drawing/2014/main" val="3179317295"/>
                    </a:ext>
                  </a:extLst>
                </a:gridCol>
              </a:tblGrid>
              <a:tr h="370840">
                <a:tc>
                  <a:txBody>
                    <a:bodyPr/>
                    <a:lstStyle/>
                    <a:p>
                      <a:r>
                        <a:rPr lang="en-GB" sz="2400" b="0" dirty="0">
                          <a:solidFill>
                            <a:schemeClr val="tx1"/>
                          </a:solidFill>
                          <a:latin typeface="+mn-lt"/>
                          <a:cs typeface="Calibri" panose="020F0502020204030204" pitchFamily="34" charset="0"/>
                        </a:rPr>
                        <a:t>Product price</a:t>
                      </a:r>
                    </a:p>
                  </a:txBody>
                  <a:tcPr>
                    <a:solidFill>
                      <a:schemeClr val="bg1">
                        <a:lumMod val="20000"/>
                        <a:lumOff val="80000"/>
                      </a:schemeClr>
                    </a:solidFill>
                  </a:tcPr>
                </a:tc>
                <a:tc>
                  <a:txBody>
                    <a:bodyPr/>
                    <a:lstStyle/>
                    <a:p>
                      <a:r>
                        <a:rPr lang="en-GB" sz="2400" b="0" dirty="0">
                          <a:solidFill>
                            <a:schemeClr val="tx1"/>
                          </a:solidFill>
                          <a:latin typeface="+mn-lt"/>
                          <a:cs typeface="Calibri" panose="020F0502020204030204" pitchFamily="34" charset="0"/>
                        </a:rPr>
                        <a:t>Derived from Drug Tariff</a:t>
                      </a:r>
                    </a:p>
                  </a:txBody>
                  <a:tcPr>
                    <a:solidFill>
                      <a:schemeClr val="accent1">
                        <a:lumMod val="20000"/>
                        <a:lumOff val="80000"/>
                      </a:schemeClr>
                    </a:solidFill>
                  </a:tcPr>
                </a:tc>
                <a:extLst>
                  <a:ext uri="{0D108BD9-81ED-4DB2-BD59-A6C34878D82A}">
                    <a16:rowId xmlns:a16="http://schemas.microsoft.com/office/drawing/2014/main" val="3953742025"/>
                  </a:ext>
                </a:extLst>
              </a:tr>
              <a:tr h="370840">
                <a:tc>
                  <a:txBody>
                    <a:bodyPr/>
                    <a:lstStyle/>
                    <a:p>
                      <a:r>
                        <a:rPr lang="en-GB" sz="2400" dirty="0"/>
                        <a:t>Consultation fee</a:t>
                      </a:r>
                    </a:p>
                  </a:txBody>
                  <a:tcPr/>
                </a:tc>
                <a:tc>
                  <a:txBody>
                    <a:bodyPr/>
                    <a:lstStyle/>
                    <a:p>
                      <a:r>
                        <a:rPr lang="en-GB" sz="2400" dirty="0"/>
                        <a:t>£18.50 per consultation</a:t>
                      </a:r>
                    </a:p>
                  </a:txBody>
                  <a:tcPr/>
                </a:tc>
                <a:extLst>
                  <a:ext uri="{0D108BD9-81ED-4DB2-BD59-A6C34878D82A}">
                    <a16:rowId xmlns:a16="http://schemas.microsoft.com/office/drawing/2014/main" val="2680051760"/>
                  </a:ext>
                </a:extLst>
              </a:tr>
              <a:tr h="584200">
                <a:tc>
                  <a:txBody>
                    <a:bodyPr/>
                    <a:lstStyle/>
                    <a:p>
                      <a:r>
                        <a:rPr lang="en-GB" sz="2400" dirty="0"/>
                        <a:t>Supply activity payable if a supply of ongoing oral contraception is made following consultation</a:t>
                      </a:r>
                    </a:p>
                  </a:txBody>
                  <a:tcPr/>
                </a:tc>
                <a:tc>
                  <a:txBody>
                    <a:bodyPr/>
                    <a:lstStyle/>
                    <a:p>
                      <a:r>
                        <a:rPr lang="en-GB" sz="2400" dirty="0"/>
                        <a:t>£3.30 per supply</a:t>
                      </a:r>
                    </a:p>
                  </a:txBody>
                  <a:tcPr anchor="ctr"/>
                </a:tc>
                <a:extLst>
                  <a:ext uri="{0D108BD9-81ED-4DB2-BD59-A6C34878D82A}">
                    <a16:rowId xmlns:a16="http://schemas.microsoft.com/office/drawing/2014/main" val="1008886136"/>
                  </a:ext>
                </a:extLst>
              </a:tr>
              <a:tr h="370840">
                <a:tc>
                  <a:txBody>
                    <a:bodyPr/>
                    <a:lstStyle/>
                    <a:p>
                      <a:r>
                        <a:rPr lang="en-GB" sz="2400" dirty="0"/>
                        <a:t>Pharmacy set up costs</a:t>
                      </a:r>
                    </a:p>
                  </a:txBody>
                  <a:tcPr/>
                </a:tc>
                <a:tc>
                  <a:txBody>
                    <a:bodyPr/>
                    <a:lstStyle/>
                    <a:p>
                      <a:r>
                        <a:rPr lang="en-GB" sz="2400" dirty="0"/>
                        <a:t>One off payment of £685 per pharmacy premises and paid automatically when signing up to the service on the NHSBSA website</a:t>
                      </a:r>
                    </a:p>
                  </a:txBody>
                  <a:tcPr/>
                </a:tc>
                <a:extLst>
                  <a:ext uri="{0D108BD9-81ED-4DB2-BD59-A6C34878D82A}">
                    <a16:rowId xmlns:a16="http://schemas.microsoft.com/office/drawing/2014/main" val="3547638584"/>
                  </a:ext>
                </a:extLst>
              </a:tr>
            </a:tbl>
          </a:graphicData>
        </a:graphic>
      </p:graphicFrame>
    </p:spTree>
    <p:extLst>
      <p:ext uri="{BB962C8B-B14F-4D97-AF65-F5344CB8AC3E}">
        <p14:creationId xmlns:p14="http://schemas.microsoft.com/office/powerpoint/2010/main" val="2249199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F8E7BA8-8E93-95C8-E872-2773B172333D}"/>
              </a:ext>
            </a:extLst>
          </p:cNvPr>
          <p:cNvSpPr>
            <a:spLocks noGrp="1"/>
          </p:cNvSpPr>
          <p:nvPr>
            <p:ph type="sldNum" sz="quarter" idx="18"/>
          </p:nvPr>
        </p:nvSpPr>
        <p:spPr/>
        <p:txBody>
          <a:bodyPr/>
          <a:lstStyle>
            <a:defPPr>
              <a:defRPr lang="en-US"/>
            </a:defPPr>
            <a:lvl1pPr marL="0" algn="l" defTabSz="428865" rtl="0" eaLnBrk="1" latinLnBrk="0" hangingPunct="1">
              <a:defRPr sz="1727" kern="1200">
                <a:solidFill>
                  <a:schemeClr val="tx1"/>
                </a:solidFill>
                <a:latin typeface="+mn-lt"/>
                <a:ea typeface="+mn-ea"/>
                <a:cs typeface="+mn-cs"/>
              </a:defRPr>
            </a:lvl1pPr>
            <a:lvl2pPr marL="428865" algn="l" defTabSz="428865" rtl="0" eaLnBrk="1" latinLnBrk="0" hangingPunct="1">
              <a:defRPr sz="1727" kern="1200">
                <a:solidFill>
                  <a:schemeClr val="tx1"/>
                </a:solidFill>
                <a:latin typeface="+mn-lt"/>
                <a:ea typeface="+mn-ea"/>
                <a:cs typeface="+mn-cs"/>
              </a:defRPr>
            </a:lvl2pPr>
            <a:lvl3pPr marL="857730" algn="l" defTabSz="428865" rtl="0" eaLnBrk="1" latinLnBrk="0" hangingPunct="1">
              <a:defRPr sz="1727" kern="1200">
                <a:solidFill>
                  <a:schemeClr val="tx1"/>
                </a:solidFill>
                <a:latin typeface="+mn-lt"/>
                <a:ea typeface="+mn-ea"/>
                <a:cs typeface="+mn-cs"/>
              </a:defRPr>
            </a:lvl3pPr>
            <a:lvl4pPr marL="1286595" algn="l" defTabSz="428865" rtl="0" eaLnBrk="1" latinLnBrk="0" hangingPunct="1">
              <a:defRPr sz="1727" kern="1200">
                <a:solidFill>
                  <a:schemeClr val="tx1"/>
                </a:solidFill>
                <a:latin typeface="+mn-lt"/>
                <a:ea typeface="+mn-ea"/>
                <a:cs typeface="+mn-cs"/>
              </a:defRPr>
            </a:lvl4pPr>
            <a:lvl5pPr marL="1715458" algn="l" defTabSz="428865" rtl="0" eaLnBrk="1" latinLnBrk="0" hangingPunct="1">
              <a:defRPr sz="1727" kern="1200">
                <a:solidFill>
                  <a:schemeClr val="tx1"/>
                </a:solidFill>
                <a:latin typeface="+mn-lt"/>
                <a:ea typeface="+mn-ea"/>
                <a:cs typeface="+mn-cs"/>
              </a:defRPr>
            </a:lvl5pPr>
            <a:lvl6pPr marL="2144323" algn="l" defTabSz="428865" rtl="0" eaLnBrk="1" latinLnBrk="0" hangingPunct="1">
              <a:defRPr sz="1727" kern="1200">
                <a:solidFill>
                  <a:schemeClr val="tx1"/>
                </a:solidFill>
                <a:latin typeface="+mn-lt"/>
                <a:ea typeface="+mn-ea"/>
                <a:cs typeface="+mn-cs"/>
              </a:defRPr>
            </a:lvl6pPr>
            <a:lvl7pPr marL="2573188" algn="l" defTabSz="428865" rtl="0" eaLnBrk="1" latinLnBrk="0" hangingPunct="1">
              <a:defRPr sz="1727" kern="1200">
                <a:solidFill>
                  <a:schemeClr val="tx1"/>
                </a:solidFill>
                <a:latin typeface="+mn-lt"/>
                <a:ea typeface="+mn-ea"/>
                <a:cs typeface="+mn-cs"/>
              </a:defRPr>
            </a:lvl7pPr>
            <a:lvl8pPr marL="3002053" algn="l" defTabSz="428865" rtl="0" eaLnBrk="1" latinLnBrk="0" hangingPunct="1">
              <a:defRPr sz="1727" kern="1200">
                <a:solidFill>
                  <a:schemeClr val="tx1"/>
                </a:solidFill>
                <a:latin typeface="+mn-lt"/>
                <a:ea typeface="+mn-ea"/>
                <a:cs typeface="+mn-cs"/>
              </a:defRPr>
            </a:lvl8pPr>
            <a:lvl9pPr marL="3430918" algn="l" defTabSz="428865" rtl="0" eaLnBrk="1" latinLnBrk="0" hangingPunct="1">
              <a:defRPr sz="1727" kern="1200">
                <a:solidFill>
                  <a:schemeClr val="tx1"/>
                </a:solidFill>
                <a:latin typeface="+mn-lt"/>
                <a:ea typeface="+mn-ea"/>
                <a:cs typeface="+mn-cs"/>
              </a:defRPr>
            </a:lvl9pPr>
          </a:lstStyle>
          <a:p>
            <a:pPr marL="0" marR="0" lvl="0" indent="0" algn="l" defTabSz="428865" rtl="0" eaLnBrk="1" fontAlgn="auto" latinLnBrk="0" hangingPunct="1">
              <a:lnSpc>
                <a:spcPct val="100000"/>
              </a:lnSpc>
              <a:spcBef>
                <a:spcPts val="0"/>
              </a:spcBef>
              <a:spcAft>
                <a:spcPts val="0"/>
              </a:spcAft>
              <a:buClrTx/>
              <a:buSzTx/>
              <a:buFontTx/>
              <a:buNone/>
              <a:tabLst/>
              <a:defRPr/>
            </a:pPr>
            <a:fld id="{450B0164-1B0E-EC47-A805-AF4E4DD1E6D8}" type="slidenum">
              <a:rPr kumimoji="0" lang="en-US" sz="1727" b="0" i="0" u="none" strike="noStrike" kern="1200" cap="none" spc="0" normalizeH="0" baseline="0" noProof="0" smtClean="0">
                <a:ln>
                  <a:noFill/>
                </a:ln>
                <a:solidFill>
                  <a:srgbClr val="2C2825"/>
                </a:solidFill>
                <a:effectLst/>
                <a:uLnTx/>
                <a:uFillTx/>
                <a:latin typeface="Segoe UI"/>
                <a:ea typeface="+mn-ea"/>
                <a:cs typeface="+mn-cs"/>
              </a:rPr>
              <a:pPr marL="0" marR="0" lvl="0" indent="0" algn="l" defTabSz="428865" rtl="0" eaLnBrk="1" fontAlgn="auto" latinLnBrk="0" hangingPunct="1">
                <a:lnSpc>
                  <a:spcPct val="100000"/>
                </a:lnSpc>
                <a:spcBef>
                  <a:spcPts val="0"/>
                </a:spcBef>
                <a:spcAft>
                  <a:spcPts val="0"/>
                </a:spcAft>
                <a:buClrTx/>
                <a:buSzTx/>
                <a:buFontTx/>
                <a:buNone/>
                <a:tabLst/>
                <a:defRPr/>
              </a:pPr>
              <a:t>18</a:t>
            </a:fld>
            <a:endParaRPr kumimoji="0" lang="en-US" sz="1727" b="0" i="0" u="none" strike="noStrike" kern="1200" cap="none" spc="0" normalizeH="0" baseline="0" noProof="0">
              <a:ln>
                <a:noFill/>
              </a:ln>
              <a:solidFill>
                <a:srgbClr val="2C2825"/>
              </a:solidFill>
              <a:effectLst/>
              <a:uLnTx/>
              <a:uFillTx/>
              <a:latin typeface="Segoe UI"/>
              <a:ea typeface="+mn-ea"/>
              <a:cs typeface="+mn-cs"/>
            </a:endParaRPr>
          </a:p>
        </p:txBody>
      </p:sp>
      <p:sp>
        <p:nvSpPr>
          <p:cNvPr id="8" name="Title 1">
            <a:extLst>
              <a:ext uri="{FF2B5EF4-FFF2-40B4-BE49-F238E27FC236}">
                <a16:creationId xmlns:a16="http://schemas.microsoft.com/office/drawing/2014/main" id="{D7F1CC6A-2125-67F7-1B09-C1A7017212BC}"/>
              </a:ext>
            </a:extLst>
          </p:cNvPr>
          <p:cNvSpPr>
            <a:spLocks noGrp="1"/>
          </p:cNvSpPr>
          <p:nvPr>
            <p:ph type="ctrTitle"/>
          </p:nvPr>
        </p:nvSpPr>
        <p:spPr>
          <a:xfrm>
            <a:off x="662796" y="512398"/>
            <a:ext cx="10671620" cy="653000"/>
          </a:xfrm>
        </p:spPr>
        <p:txBody>
          <a:bodyPr/>
          <a:lstStyle>
            <a:defPPr>
              <a:defRPr lang="en-US"/>
            </a:defPPr>
            <a:lvl1pPr marL="0" algn="l" defTabSz="472891" rtl="0" eaLnBrk="1" latinLnBrk="0" hangingPunct="1">
              <a:defRPr sz="1904" kern="1200">
                <a:solidFill>
                  <a:schemeClr val="tx1"/>
                </a:solidFill>
                <a:latin typeface="+mn-lt"/>
                <a:ea typeface="+mn-ea"/>
                <a:cs typeface="+mn-cs"/>
              </a:defRPr>
            </a:lvl1pPr>
            <a:lvl2pPr marL="472891" algn="l" defTabSz="472891" rtl="0" eaLnBrk="1" latinLnBrk="0" hangingPunct="1">
              <a:defRPr sz="1904" kern="1200">
                <a:solidFill>
                  <a:schemeClr val="tx1"/>
                </a:solidFill>
                <a:latin typeface="+mn-lt"/>
                <a:ea typeface="+mn-ea"/>
                <a:cs typeface="+mn-cs"/>
              </a:defRPr>
            </a:lvl2pPr>
            <a:lvl3pPr marL="945782" algn="l" defTabSz="472891" rtl="0" eaLnBrk="1" latinLnBrk="0" hangingPunct="1">
              <a:defRPr sz="1904" kern="1200">
                <a:solidFill>
                  <a:schemeClr val="tx1"/>
                </a:solidFill>
                <a:latin typeface="+mn-lt"/>
                <a:ea typeface="+mn-ea"/>
                <a:cs typeface="+mn-cs"/>
              </a:defRPr>
            </a:lvl3pPr>
            <a:lvl4pPr marL="1418673" algn="l" defTabSz="472891" rtl="0" eaLnBrk="1" latinLnBrk="0" hangingPunct="1">
              <a:defRPr sz="1904" kern="1200">
                <a:solidFill>
                  <a:schemeClr val="tx1"/>
                </a:solidFill>
                <a:latin typeface="+mn-lt"/>
                <a:ea typeface="+mn-ea"/>
                <a:cs typeface="+mn-cs"/>
              </a:defRPr>
            </a:lvl4pPr>
            <a:lvl5pPr marL="1891563" algn="l" defTabSz="472891" rtl="0" eaLnBrk="1" latinLnBrk="0" hangingPunct="1">
              <a:defRPr sz="1904" kern="1200">
                <a:solidFill>
                  <a:schemeClr val="tx1"/>
                </a:solidFill>
                <a:latin typeface="+mn-lt"/>
                <a:ea typeface="+mn-ea"/>
                <a:cs typeface="+mn-cs"/>
              </a:defRPr>
            </a:lvl5pPr>
            <a:lvl6pPr marL="2364454" algn="l" defTabSz="472891" rtl="0" eaLnBrk="1" latinLnBrk="0" hangingPunct="1">
              <a:defRPr sz="1904" kern="1200">
                <a:solidFill>
                  <a:schemeClr val="tx1"/>
                </a:solidFill>
                <a:latin typeface="+mn-lt"/>
                <a:ea typeface="+mn-ea"/>
                <a:cs typeface="+mn-cs"/>
              </a:defRPr>
            </a:lvl6pPr>
            <a:lvl7pPr marL="2837345" algn="l" defTabSz="472891" rtl="0" eaLnBrk="1" latinLnBrk="0" hangingPunct="1">
              <a:defRPr sz="1904" kern="1200">
                <a:solidFill>
                  <a:schemeClr val="tx1"/>
                </a:solidFill>
                <a:latin typeface="+mn-lt"/>
                <a:ea typeface="+mn-ea"/>
                <a:cs typeface="+mn-cs"/>
              </a:defRPr>
            </a:lvl7pPr>
            <a:lvl8pPr marL="3310236" algn="l" defTabSz="472891" rtl="0" eaLnBrk="1" latinLnBrk="0" hangingPunct="1">
              <a:defRPr sz="1904" kern="1200">
                <a:solidFill>
                  <a:schemeClr val="tx1"/>
                </a:solidFill>
                <a:latin typeface="+mn-lt"/>
                <a:ea typeface="+mn-ea"/>
                <a:cs typeface="+mn-cs"/>
              </a:defRPr>
            </a:lvl8pPr>
            <a:lvl9pPr marL="3783127" algn="l" defTabSz="472891" rtl="0" eaLnBrk="1" latinLnBrk="0" hangingPunct="1">
              <a:defRPr sz="1904" kern="1200">
                <a:solidFill>
                  <a:schemeClr val="tx1"/>
                </a:solidFill>
                <a:latin typeface="+mn-lt"/>
                <a:ea typeface="+mn-ea"/>
                <a:cs typeface="+mn-cs"/>
              </a:defRPr>
            </a:lvl9pPr>
          </a:lstStyle>
          <a:p>
            <a:r>
              <a:rPr lang="en-GB" sz="3265" dirty="0">
                <a:solidFill>
                  <a:schemeClr val="accent2"/>
                </a:solidFill>
              </a:rPr>
              <a:t>EHC Nottinghamshire Locally commissioned service</a:t>
            </a:r>
            <a:endParaRPr lang="en-GB" dirty="0">
              <a:solidFill>
                <a:schemeClr val="accent2"/>
              </a:solidFill>
            </a:endParaRPr>
          </a:p>
        </p:txBody>
      </p:sp>
      <p:sp>
        <p:nvSpPr>
          <p:cNvPr id="9" name="TextBox 8">
            <a:extLst>
              <a:ext uri="{FF2B5EF4-FFF2-40B4-BE49-F238E27FC236}">
                <a16:creationId xmlns:a16="http://schemas.microsoft.com/office/drawing/2014/main" id="{ABB4E231-6B87-1B08-5133-A8E2F5286498}"/>
              </a:ext>
            </a:extLst>
          </p:cNvPr>
          <p:cNvSpPr txBox="1"/>
          <p:nvPr/>
        </p:nvSpPr>
        <p:spPr>
          <a:xfrm>
            <a:off x="1973453" y="2659559"/>
            <a:ext cx="8050306" cy="769441"/>
          </a:xfrm>
          <a:prstGeom prst="rect">
            <a:avLst/>
          </a:prstGeom>
          <a:noFill/>
        </p:spPr>
        <p:txBody>
          <a:bodyPr wrap="square">
            <a:spAutoFit/>
          </a:bodyPr>
          <a:lstStyle/>
          <a:p>
            <a:r>
              <a:rPr lang="en-GB" sz="4400" u="sng" dirty="0">
                <a:solidFill>
                  <a:srgbClr val="242424"/>
                </a:solidFill>
                <a:effectLst/>
                <a:latin typeface="Segoe UI" panose="020B0502040204020203" pitchFamily="34" charset="0"/>
                <a:ea typeface="Calibri" panose="020F0502020204030204" pitchFamily="34" charset="0"/>
                <a:hlinkClick r:id="rId3"/>
              </a:rPr>
              <a:t>CPHS.Queries@nottscc.gov.uk</a:t>
            </a:r>
            <a:endParaRPr lang="en-GB" sz="4400" dirty="0"/>
          </a:p>
        </p:txBody>
      </p:sp>
    </p:spTree>
    <p:extLst>
      <p:ext uri="{BB962C8B-B14F-4D97-AF65-F5344CB8AC3E}">
        <p14:creationId xmlns:p14="http://schemas.microsoft.com/office/powerpoint/2010/main" val="1623583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C84C8-E94F-2A33-F985-65E38929E005}"/>
              </a:ext>
            </a:extLst>
          </p:cNvPr>
          <p:cNvSpPr>
            <a:spLocks noGrp="1"/>
          </p:cNvSpPr>
          <p:nvPr>
            <p:ph type="ctrTitle"/>
          </p:nvPr>
        </p:nvSpPr>
        <p:spPr/>
        <p:txBody>
          <a:bodyPr/>
          <a:lstStyle/>
          <a:p>
            <a:r>
              <a:rPr lang="en-GB" dirty="0"/>
              <a:t>The Pharmacy Quality Scheme</a:t>
            </a:r>
          </a:p>
        </p:txBody>
      </p:sp>
      <p:sp>
        <p:nvSpPr>
          <p:cNvPr id="3" name="Subtitle 2">
            <a:extLst>
              <a:ext uri="{FF2B5EF4-FFF2-40B4-BE49-F238E27FC236}">
                <a16:creationId xmlns:a16="http://schemas.microsoft.com/office/drawing/2014/main" id="{63BB2880-DB93-5C5A-01D5-FD5C62FC8E27}"/>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93840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2C8FA-62DC-D5CE-0298-6ED19AA9623E}"/>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3788EDC1-035A-BBFF-BD62-5C8D5985EAB5}"/>
              </a:ext>
            </a:extLst>
          </p:cNvPr>
          <p:cNvSpPr>
            <a:spLocks noGrp="1"/>
          </p:cNvSpPr>
          <p:nvPr>
            <p:ph idx="1"/>
          </p:nvPr>
        </p:nvSpPr>
        <p:spPr>
          <a:xfrm>
            <a:off x="623392" y="1416677"/>
            <a:ext cx="11017224" cy="4984124"/>
          </a:xfrm>
        </p:spPr>
        <p:txBody>
          <a:bodyPr>
            <a:normAutofit/>
          </a:bodyPr>
          <a:lstStyle/>
          <a:p>
            <a:r>
              <a:rPr lang="en-GB" dirty="0"/>
              <a:t>Welcome and introduction</a:t>
            </a:r>
          </a:p>
          <a:p>
            <a:r>
              <a:rPr lang="en-GB" dirty="0"/>
              <a:t>Service offering</a:t>
            </a:r>
          </a:p>
          <a:p>
            <a:r>
              <a:rPr lang="en-GB" dirty="0"/>
              <a:t>The Community Pharmacy Oral Contraceptive Service</a:t>
            </a:r>
          </a:p>
          <a:p>
            <a:r>
              <a:rPr lang="en-GB" dirty="0"/>
              <a:t>The Pharmacy Quality Scheme</a:t>
            </a:r>
          </a:p>
          <a:p>
            <a:r>
              <a:rPr lang="en-GB" dirty="0"/>
              <a:t>LPC Future ways of working</a:t>
            </a:r>
          </a:p>
          <a:p>
            <a:r>
              <a:rPr lang="en-GB" dirty="0"/>
              <a:t>Close</a:t>
            </a:r>
          </a:p>
        </p:txBody>
      </p:sp>
    </p:spTree>
    <p:extLst>
      <p:ext uri="{BB962C8B-B14F-4D97-AF65-F5344CB8AC3E}">
        <p14:creationId xmlns:p14="http://schemas.microsoft.com/office/powerpoint/2010/main" val="7419947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E0467-1862-3BCB-9971-819C1BC29962}"/>
              </a:ext>
            </a:extLst>
          </p:cNvPr>
          <p:cNvSpPr>
            <a:spLocks noGrp="1"/>
          </p:cNvSpPr>
          <p:nvPr>
            <p:ph type="title"/>
          </p:nvPr>
        </p:nvSpPr>
        <p:spPr/>
        <p:txBody>
          <a:bodyPr/>
          <a:lstStyle/>
          <a:p>
            <a:r>
              <a:rPr lang="en-GB" dirty="0"/>
              <a:t>The size of the PQS prize</a:t>
            </a:r>
          </a:p>
        </p:txBody>
      </p:sp>
      <p:graphicFrame>
        <p:nvGraphicFramePr>
          <p:cNvPr id="3" name="Table 3">
            <a:extLst>
              <a:ext uri="{FF2B5EF4-FFF2-40B4-BE49-F238E27FC236}">
                <a16:creationId xmlns:a16="http://schemas.microsoft.com/office/drawing/2014/main" id="{006CAE54-DD80-4133-C28F-A425D1601117}"/>
              </a:ext>
            </a:extLst>
          </p:cNvPr>
          <p:cNvGraphicFramePr>
            <a:graphicFrameLocks noGrp="1"/>
          </p:cNvGraphicFramePr>
          <p:nvPr>
            <p:extLst>
              <p:ext uri="{D42A27DB-BD31-4B8C-83A1-F6EECF244321}">
                <p14:modId xmlns:p14="http://schemas.microsoft.com/office/powerpoint/2010/main" val="1859789301"/>
              </p:ext>
            </p:extLst>
          </p:nvPr>
        </p:nvGraphicFramePr>
        <p:xfrm>
          <a:off x="623392" y="2091266"/>
          <a:ext cx="5472608" cy="3729202"/>
        </p:xfrm>
        <a:graphic>
          <a:graphicData uri="http://schemas.openxmlformats.org/drawingml/2006/table">
            <a:tbl>
              <a:tblPr firstRow="1" bandRow="1">
                <a:tableStyleId>{5940675A-B579-460E-94D1-54222C63F5DA}</a:tableStyleId>
              </a:tblPr>
              <a:tblGrid>
                <a:gridCol w="2736304">
                  <a:extLst>
                    <a:ext uri="{9D8B030D-6E8A-4147-A177-3AD203B41FA5}">
                      <a16:colId xmlns:a16="http://schemas.microsoft.com/office/drawing/2014/main" val="2192583604"/>
                    </a:ext>
                  </a:extLst>
                </a:gridCol>
                <a:gridCol w="1368152">
                  <a:extLst>
                    <a:ext uri="{9D8B030D-6E8A-4147-A177-3AD203B41FA5}">
                      <a16:colId xmlns:a16="http://schemas.microsoft.com/office/drawing/2014/main" val="3912041999"/>
                    </a:ext>
                  </a:extLst>
                </a:gridCol>
                <a:gridCol w="1368152">
                  <a:extLst>
                    <a:ext uri="{9D8B030D-6E8A-4147-A177-3AD203B41FA5}">
                      <a16:colId xmlns:a16="http://schemas.microsoft.com/office/drawing/2014/main" val="365350200"/>
                    </a:ext>
                  </a:extLst>
                </a:gridCol>
              </a:tblGrid>
              <a:tr h="584441">
                <a:tc>
                  <a:txBody>
                    <a:bodyPr/>
                    <a:lstStyle/>
                    <a:p>
                      <a:pPr algn="ctr"/>
                      <a:r>
                        <a:rPr lang="en-GB" dirty="0"/>
                        <a:t>Domain</a:t>
                      </a:r>
                    </a:p>
                  </a:txBody>
                  <a:tcPr anchor="ctr">
                    <a:solidFill>
                      <a:srgbClr val="C1FFDD"/>
                    </a:solidFill>
                  </a:tcPr>
                </a:tc>
                <a:tc gridSpan="2">
                  <a:txBody>
                    <a:bodyPr/>
                    <a:lstStyle/>
                    <a:p>
                      <a:pPr algn="ctr"/>
                      <a:r>
                        <a:rPr lang="en-GB" dirty="0"/>
                        <a:t>Points for Band 4 pharmacy</a:t>
                      </a:r>
                    </a:p>
                  </a:txBody>
                  <a:tcPr anchor="ctr">
                    <a:solidFill>
                      <a:srgbClr val="C1FFDD"/>
                    </a:solidFill>
                  </a:tcPr>
                </a:tc>
                <a:tc hMerge="1">
                  <a:txBody>
                    <a:bodyPr/>
                    <a:lstStyle/>
                    <a:p>
                      <a:endParaRPr lang="en-GB"/>
                    </a:p>
                  </a:txBody>
                  <a:tcPr/>
                </a:tc>
                <a:extLst>
                  <a:ext uri="{0D108BD9-81ED-4DB2-BD59-A6C34878D82A}">
                    <a16:rowId xmlns:a16="http://schemas.microsoft.com/office/drawing/2014/main" val="945923432"/>
                  </a:ext>
                </a:extLst>
              </a:tr>
              <a:tr h="584441">
                <a:tc>
                  <a:txBody>
                    <a:bodyPr/>
                    <a:lstStyle/>
                    <a:p>
                      <a:pPr algn="ctr"/>
                      <a:r>
                        <a:rPr lang="en-GB" dirty="0"/>
                        <a:t>Risk management and safeguarding</a:t>
                      </a:r>
                    </a:p>
                  </a:txBody>
                  <a:tcPr anchor="ctr"/>
                </a:tc>
                <a:tc gridSpan="2">
                  <a:txBody>
                    <a:bodyPr/>
                    <a:lstStyle/>
                    <a:p>
                      <a:pPr algn="ctr"/>
                      <a:r>
                        <a:rPr lang="en-GB" dirty="0"/>
                        <a:t>25</a:t>
                      </a:r>
                    </a:p>
                  </a:txBody>
                  <a:tcPr anchor="ctr"/>
                </a:tc>
                <a:tc hMerge="1">
                  <a:txBody>
                    <a:bodyPr/>
                    <a:lstStyle/>
                    <a:p>
                      <a:endParaRPr lang="en-GB"/>
                    </a:p>
                  </a:txBody>
                  <a:tcPr/>
                </a:tc>
                <a:extLst>
                  <a:ext uri="{0D108BD9-81ED-4DB2-BD59-A6C34878D82A}">
                    <a16:rowId xmlns:a16="http://schemas.microsoft.com/office/drawing/2014/main" val="2857231015"/>
                  </a:ext>
                </a:extLst>
              </a:tr>
              <a:tr h="584441">
                <a:tc>
                  <a:txBody>
                    <a:bodyPr/>
                    <a:lstStyle/>
                    <a:p>
                      <a:pPr algn="ctr"/>
                      <a:r>
                        <a:rPr lang="en-GB" dirty="0"/>
                        <a:t>Respiratory</a:t>
                      </a:r>
                    </a:p>
                  </a:txBody>
                  <a:tcPr anchor="ctr"/>
                </a:tc>
                <a:tc gridSpan="2">
                  <a:txBody>
                    <a:bodyPr/>
                    <a:lstStyle/>
                    <a:p>
                      <a:pPr algn="ctr"/>
                      <a:r>
                        <a:rPr lang="en-GB" dirty="0"/>
                        <a:t>25</a:t>
                      </a:r>
                    </a:p>
                  </a:txBody>
                  <a:tcPr anchor="ctr">
                    <a:lnB w="1270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2951138612"/>
                  </a:ext>
                </a:extLst>
              </a:tr>
              <a:tr h="584441">
                <a:tc>
                  <a:txBody>
                    <a:bodyPr/>
                    <a:lstStyle/>
                    <a:p>
                      <a:pPr algn="ctr"/>
                      <a:r>
                        <a:rPr lang="en-GB" dirty="0"/>
                        <a:t>Healthy Living Support</a:t>
                      </a:r>
                    </a:p>
                  </a:txBody>
                  <a:tcPr anchor="ctr">
                    <a:lnR w="12700" cap="flat" cmpd="sng" algn="ctr">
                      <a:solidFill>
                        <a:schemeClr val="tx1"/>
                      </a:solidFill>
                      <a:prstDash val="solid"/>
                      <a:round/>
                      <a:headEnd type="none" w="med" len="med"/>
                      <a:tailEnd type="none" w="med" len="med"/>
                    </a:lnR>
                  </a:tcPr>
                </a:tc>
                <a:tc>
                  <a:txBody>
                    <a:bodyPr/>
                    <a:lstStyle/>
                    <a:p>
                      <a:pPr algn="ctr"/>
                      <a:r>
                        <a:rPr lang="en-GB" dirty="0"/>
                        <a:t>Intervention </a:t>
                      </a:r>
                    </a:p>
                    <a:p>
                      <a:pPr algn="ctr"/>
                      <a:r>
                        <a:rPr lang="en-GB" dirty="0"/>
                        <a:t>Referral</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dirty="0"/>
                        <a:t>10</a:t>
                      </a:r>
                    </a:p>
                    <a:p>
                      <a:pPr algn="ctr"/>
                      <a:r>
                        <a:rPr lang="en-GB" dirty="0"/>
                        <a:t>10</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5041646"/>
                  </a:ext>
                </a:extLst>
              </a:tr>
              <a:tr h="584441">
                <a:tc>
                  <a:txBody>
                    <a:bodyPr/>
                    <a:lstStyle/>
                    <a:p>
                      <a:pPr algn="ctr"/>
                      <a:r>
                        <a:rPr lang="en-GB" dirty="0"/>
                        <a:t>Prevention</a:t>
                      </a:r>
                    </a:p>
                  </a:txBody>
                  <a:tcPr anchor="ctr"/>
                </a:tc>
                <a:tc gridSpan="2">
                  <a:txBody>
                    <a:bodyPr/>
                    <a:lstStyle/>
                    <a:p>
                      <a:pPr algn="ctr"/>
                      <a:r>
                        <a:rPr lang="en-GB" dirty="0"/>
                        <a:t>20</a:t>
                      </a:r>
                    </a:p>
                  </a:txBody>
                  <a:tcPr anchor="ctr">
                    <a:lnT w="1270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2831129671"/>
                  </a:ext>
                </a:extLst>
              </a:tr>
              <a:tr h="584441">
                <a:tc>
                  <a:txBody>
                    <a:bodyPr/>
                    <a:lstStyle/>
                    <a:p>
                      <a:pPr algn="ctr"/>
                      <a:r>
                        <a:rPr lang="en-GB" dirty="0"/>
                        <a:t>Addressing unwarranted variations in care</a:t>
                      </a:r>
                    </a:p>
                  </a:txBody>
                  <a:tcPr anchor="ctr"/>
                </a:tc>
                <a:tc gridSpan="2">
                  <a:txBody>
                    <a:bodyPr/>
                    <a:lstStyle/>
                    <a:p>
                      <a:pPr algn="ctr"/>
                      <a:r>
                        <a:rPr lang="en-GB" dirty="0"/>
                        <a:t>10</a:t>
                      </a:r>
                    </a:p>
                  </a:txBody>
                  <a:tcPr anchor="ctr"/>
                </a:tc>
                <a:tc hMerge="1">
                  <a:txBody>
                    <a:bodyPr/>
                    <a:lstStyle/>
                    <a:p>
                      <a:endParaRPr lang="en-GB"/>
                    </a:p>
                  </a:txBody>
                  <a:tcPr/>
                </a:tc>
                <a:extLst>
                  <a:ext uri="{0D108BD9-81ED-4DB2-BD59-A6C34878D82A}">
                    <a16:rowId xmlns:a16="http://schemas.microsoft.com/office/drawing/2014/main" val="397501920"/>
                  </a:ext>
                </a:extLst>
              </a:tr>
            </a:tbl>
          </a:graphicData>
        </a:graphic>
      </p:graphicFrame>
      <p:sp>
        <p:nvSpPr>
          <p:cNvPr id="4" name="TextBox 3">
            <a:extLst>
              <a:ext uri="{FF2B5EF4-FFF2-40B4-BE49-F238E27FC236}">
                <a16:creationId xmlns:a16="http://schemas.microsoft.com/office/drawing/2014/main" id="{02B225D6-FEB5-9C4E-C556-C05263B92E03}"/>
              </a:ext>
            </a:extLst>
          </p:cNvPr>
          <p:cNvSpPr txBox="1"/>
          <p:nvPr/>
        </p:nvSpPr>
        <p:spPr>
          <a:xfrm>
            <a:off x="6482687" y="2505670"/>
            <a:ext cx="2415654" cy="923330"/>
          </a:xfrm>
          <a:prstGeom prst="rect">
            <a:avLst/>
          </a:prstGeom>
          <a:noFill/>
        </p:spPr>
        <p:txBody>
          <a:bodyPr wrap="square" rtlCol="0">
            <a:spAutoFit/>
          </a:bodyPr>
          <a:lstStyle/>
          <a:p>
            <a:r>
              <a:rPr lang="en-GB" sz="5400" dirty="0"/>
              <a:t>100 pts</a:t>
            </a:r>
          </a:p>
        </p:txBody>
      </p:sp>
      <p:sp>
        <p:nvSpPr>
          <p:cNvPr id="5" name="TextBox 4">
            <a:extLst>
              <a:ext uri="{FF2B5EF4-FFF2-40B4-BE49-F238E27FC236}">
                <a16:creationId xmlns:a16="http://schemas.microsoft.com/office/drawing/2014/main" id="{F34565BD-9931-7C8F-A505-950A17DB227C}"/>
              </a:ext>
            </a:extLst>
          </p:cNvPr>
          <p:cNvSpPr txBox="1"/>
          <p:nvPr/>
        </p:nvSpPr>
        <p:spPr>
          <a:xfrm>
            <a:off x="9535234" y="2505670"/>
            <a:ext cx="2415654" cy="923330"/>
          </a:xfrm>
          <a:prstGeom prst="rect">
            <a:avLst/>
          </a:prstGeom>
          <a:noFill/>
        </p:spPr>
        <p:txBody>
          <a:bodyPr wrap="square" rtlCol="0">
            <a:spAutoFit/>
          </a:bodyPr>
          <a:lstStyle/>
          <a:p>
            <a:pPr algn="ctr"/>
            <a:r>
              <a:rPr lang="en-GB" sz="5400" dirty="0"/>
              <a:t>£6750</a:t>
            </a:r>
          </a:p>
        </p:txBody>
      </p:sp>
      <p:sp>
        <p:nvSpPr>
          <p:cNvPr id="6" name="TextBox 5">
            <a:extLst>
              <a:ext uri="{FF2B5EF4-FFF2-40B4-BE49-F238E27FC236}">
                <a16:creationId xmlns:a16="http://schemas.microsoft.com/office/drawing/2014/main" id="{9F3B1393-7828-8388-A532-33659BF41681}"/>
              </a:ext>
            </a:extLst>
          </p:cNvPr>
          <p:cNvSpPr txBox="1"/>
          <p:nvPr/>
        </p:nvSpPr>
        <p:spPr>
          <a:xfrm>
            <a:off x="9535234" y="4391336"/>
            <a:ext cx="2415654" cy="923330"/>
          </a:xfrm>
          <a:prstGeom prst="rect">
            <a:avLst/>
          </a:prstGeom>
          <a:noFill/>
        </p:spPr>
        <p:txBody>
          <a:bodyPr wrap="square" rtlCol="0">
            <a:spAutoFit/>
          </a:bodyPr>
          <a:lstStyle/>
          <a:p>
            <a:pPr algn="ctr"/>
            <a:r>
              <a:rPr lang="en-GB" sz="5400" dirty="0"/>
              <a:t>£13500</a:t>
            </a:r>
          </a:p>
        </p:txBody>
      </p:sp>
      <p:sp>
        <p:nvSpPr>
          <p:cNvPr id="7" name="Arrow: Down 6">
            <a:extLst>
              <a:ext uri="{FF2B5EF4-FFF2-40B4-BE49-F238E27FC236}">
                <a16:creationId xmlns:a16="http://schemas.microsoft.com/office/drawing/2014/main" id="{54EECED6-F08B-D4CB-CD86-8FB1C87B1356}"/>
              </a:ext>
            </a:extLst>
          </p:cNvPr>
          <p:cNvSpPr/>
          <p:nvPr/>
        </p:nvSpPr>
        <p:spPr>
          <a:xfrm>
            <a:off x="10424614" y="3296019"/>
            <a:ext cx="636893" cy="12282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Down 7">
            <a:extLst>
              <a:ext uri="{FF2B5EF4-FFF2-40B4-BE49-F238E27FC236}">
                <a16:creationId xmlns:a16="http://schemas.microsoft.com/office/drawing/2014/main" id="{BC883B15-EAFB-E99D-214D-1AA16427684C}"/>
              </a:ext>
            </a:extLst>
          </p:cNvPr>
          <p:cNvSpPr/>
          <p:nvPr/>
        </p:nvSpPr>
        <p:spPr>
          <a:xfrm rot="16200000">
            <a:off x="8952368" y="2476585"/>
            <a:ext cx="636893" cy="10019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6953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9347-F80D-FF45-2ED2-21B0CCFF40D7}"/>
              </a:ext>
            </a:extLst>
          </p:cNvPr>
          <p:cNvSpPr>
            <a:spLocks noGrp="1"/>
          </p:cNvSpPr>
          <p:nvPr>
            <p:ph type="title"/>
          </p:nvPr>
        </p:nvSpPr>
        <p:spPr/>
        <p:txBody>
          <a:bodyPr/>
          <a:lstStyle/>
          <a:p>
            <a:r>
              <a:rPr lang="en-GB" dirty="0"/>
              <a:t>PQS Criteria</a:t>
            </a:r>
          </a:p>
        </p:txBody>
      </p:sp>
      <p:sp>
        <p:nvSpPr>
          <p:cNvPr id="9" name="Rectangle: Rounded Corners 8">
            <a:extLst>
              <a:ext uri="{FF2B5EF4-FFF2-40B4-BE49-F238E27FC236}">
                <a16:creationId xmlns:a16="http://schemas.microsoft.com/office/drawing/2014/main" id="{E42DA1DA-0BAE-0D32-247E-88D97F762FDC}"/>
              </a:ext>
            </a:extLst>
          </p:cNvPr>
          <p:cNvSpPr/>
          <p:nvPr/>
        </p:nvSpPr>
        <p:spPr>
          <a:xfrm>
            <a:off x="336884" y="1490111"/>
            <a:ext cx="5666874" cy="69276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Gateway criteria</a:t>
            </a:r>
          </a:p>
          <a:p>
            <a:pPr marL="285750" indent="-285750">
              <a:buFont typeface="Arial" panose="020B0604020202020204" pitchFamily="34" charset="0"/>
              <a:buChar char="•"/>
            </a:pPr>
            <a:r>
              <a:rPr lang="en-GB" sz="1400" dirty="0"/>
              <a:t>New Medicines Service</a:t>
            </a:r>
          </a:p>
          <a:p>
            <a:pPr marL="285750" indent="-285750">
              <a:buFont typeface="Arial" panose="020B0604020202020204" pitchFamily="34" charset="0"/>
              <a:buChar char="•"/>
            </a:pPr>
            <a:r>
              <a:rPr lang="en-GB" sz="1400" dirty="0"/>
              <a:t>Patient safety report</a:t>
            </a:r>
          </a:p>
        </p:txBody>
      </p:sp>
      <p:sp>
        <p:nvSpPr>
          <p:cNvPr id="10" name="Rectangle: Rounded Corners 9">
            <a:extLst>
              <a:ext uri="{FF2B5EF4-FFF2-40B4-BE49-F238E27FC236}">
                <a16:creationId xmlns:a16="http://schemas.microsoft.com/office/drawing/2014/main" id="{F98027B2-19F1-B8E5-DF24-14E2FDF60AE6}"/>
              </a:ext>
            </a:extLst>
          </p:cNvPr>
          <p:cNvSpPr/>
          <p:nvPr/>
        </p:nvSpPr>
        <p:spPr>
          <a:xfrm>
            <a:off x="336884" y="3850946"/>
            <a:ext cx="5666874" cy="1829767"/>
          </a:xfrm>
          <a:prstGeom prst="roundRect">
            <a:avLst>
              <a:gd name="adj" fmla="val 5489"/>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Domain 2 Respiratory</a:t>
            </a:r>
          </a:p>
          <a:p>
            <a:pPr marL="285750" indent="-285750">
              <a:buFont typeface="Arial" panose="020B0604020202020204" pitchFamily="34" charset="0"/>
              <a:buChar char="•"/>
            </a:pPr>
            <a:r>
              <a:rPr lang="en-GB" sz="1400" dirty="0"/>
              <a:t>Respiratory NMS for new inhaler </a:t>
            </a:r>
          </a:p>
          <a:p>
            <a:pPr marL="285750" indent="-285750">
              <a:buFont typeface="Arial" panose="020B0604020202020204" pitchFamily="34" charset="0"/>
              <a:buChar char="•"/>
            </a:pPr>
            <a:r>
              <a:rPr lang="en-GB" sz="1400" dirty="0"/>
              <a:t>CPPE inhaler technique for health professionals and e-assessment</a:t>
            </a:r>
          </a:p>
          <a:p>
            <a:pPr marL="285750" indent="-285750">
              <a:buFont typeface="Arial" panose="020B0604020202020204" pitchFamily="34" charset="0"/>
              <a:buChar char="•"/>
            </a:pPr>
            <a:r>
              <a:rPr lang="en-GB" sz="1400" dirty="0"/>
              <a:t>Inhaler waste management</a:t>
            </a:r>
          </a:p>
          <a:p>
            <a:pPr marL="285750" indent="-285750">
              <a:buFont typeface="Arial" panose="020B0604020202020204" pitchFamily="34" charset="0"/>
              <a:buChar char="•"/>
            </a:pPr>
            <a:r>
              <a:rPr lang="en-GB" sz="1400" dirty="0"/>
              <a:t>Use of spacer in children (5-15)</a:t>
            </a:r>
          </a:p>
          <a:p>
            <a:pPr marL="285750" indent="-285750">
              <a:buFont typeface="Arial" panose="020B0604020202020204" pitchFamily="34" charset="0"/>
              <a:buChar char="•"/>
            </a:pPr>
            <a:r>
              <a:rPr lang="en-GB" sz="1400" dirty="0"/>
              <a:t>Personalised asthma action plans</a:t>
            </a:r>
          </a:p>
          <a:p>
            <a:pPr marL="285750" indent="-285750">
              <a:buFont typeface="Arial" panose="020B0604020202020204" pitchFamily="34" charset="0"/>
              <a:buChar char="•"/>
            </a:pPr>
            <a:r>
              <a:rPr lang="en-GB" sz="1400" dirty="0"/>
              <a:t>Referrals for patients using &gt;3 bronchodilators with no corticosteroid inhaler</a:t>
            </a:r>
          </a:p>
        </p:txBody>
      </p:sp>
      <p:sp>
        <p:nvSpPr>
          <p:cNvPr id="11" name="Rectangle: Rounded Corners 10">
            <a:extLst>
              <a:ext uri="{FF2B5EF4-FFF2-40B4-BE49-F238E27FC236}">
                <a16:creationId xmlns:a16="http://schemas.microsoft.com/office/drawing/2014/main" id="{A46A8164-8A9F-8BF5-83C6-0BABD54352B5}"/>
              </a:ext>
            </a:extLst>
          </p:cNvPr>
          <p:cNvSpPr/>
          <p:nvPr/>
        </p:nvSpPr>
        <p:spPr>
          <a:xfrm>
            <a:off x="336884" y="2343751"/>
            <a:ext cx="5666874" cy="1346316"/>
          </a:xfrm>
          <a:prstGeom prst="roundRect">
            <a:avLst>
              <a:gd name="adj" fmla="val 11305"/>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Domain 1 Risk Management and safeguarding</a:t>
            </a:r>
          </a:p>
          <a:p>
            <a:pPr marL="285750" indent="-285750">
              <a:buFont typeface="Arial" panose="020B0604020202020204" pitchFamily="34" charset="0"/>
              <a:buChar char="•"/>
            </a:pPr>
            <a:r>
              <a:rPr lang="en-GB" sz="1400" dirty="0"/>
              <a:t>CPPE sepsis online training and e-assessment</a:t>
            </a:r>
          </a:p>
          <a:p>
            <a:pPr marL="285750" indent="-285750">
              <a:buFont typeface="Arial" panose="020B0604020202020204" pitchFamily="34" charset="0"/>
              <a:buChar char="•"/>
            </a:pPr>
            <a:r>
              <a:rPr lang="en-GB" sz="1400" dirty="0"/>
              <a:t>CPPE risk management guide and e-assessment</a:t>
            </a:r>
          </a:p>
          <a:p>
            <a:pPr marL="285750" indent="-285750">
              <a:buFont typeface="Arial" panose="020B0604020202020204" pitchFamily="34" charset="0"/>
              <a:buChar char="•"/>
            </a:pPr>
            <a:r>
              <a:rPr lang="en-GB" sz="1400" dirty="0"/>
              <a:t>Update previous risk review</a:t>
            </a:r>
          </a:p>
          <a:p>
            <a:pPr marL="285750" indent="-285750">
              <a:buFont typeface="Arial" panose="020B0604020202020204" pitchFamily="34" charset="0"/>
              <a:buChar char="•"/>
            </a:pPr>
            <a:r>
              <a:rPr lang="en-GB" sz="1400" dirty="0"/>
              <a:t>Safeguarding level 3 webinar</a:t>
            </a:r>
          </a:p>
          <a:p>
            <a:pPr marL="285750" indent="-285750">
              <a:buFont typeface="Arial" panose="020B0604020202020204" pitchFamily="34" charset="0"/>
              <a:buChar char="•"/>
            </a:pPr>
            <a:r>
              <a:rPr lang="en-GB" sz="1400" dirty="0"/>
              <a:t>Domestic abuse prevention training</a:t>
            </a:r>
          </a:p>
        </p:txBody>
      </p:sp>
      <p:sp>
        <p:nvSpPr>
          <p:cNvPr id="12" name="Rectangle: Rounded Corners 11">
            <a:extLst>
              <a:ext uri="{FF2B5EF4-FFF2-40B4-BE49-F238E27FC236}">
                <a16:creationId xmlns:a16="http://schemas.microsoft.com/office/drawing/2014/main" id="{8FA0E792-2025-6188-6192-3EEDA0F578AA}"/>
              </a:ext>
            </a:extLst>
          </p:cNvPr>
          <p:cNvSpPr/>
          <p:nvPr/>
        </p:nvSpPr>
        <p:spPr>
          <a:xfrm>
            <a:off x="6188244" y="1490111"/>
            <a:ext cx="5666874" cy="1054904"/>
          </a:xfrm>
          <a:prstGeom prst="roundRect">
            <a:avLst>
              <a:gd name="adj" fmla="val 8683"/>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Domain 3 Healthy Living Support</a:t>
            </a:r>
          </a:p>
          <a:p>
            <a:pPr marL="285750" indent="-285750">
              <a:buFont typeface="Arial" panose="020B0604020202020204" pitchFamily="34" charset="0"/>
              <a:buChar char="•"/>
            </a:pPr>
            <a:r>
              <a:rPr lang="en-GB" sz="1400" dirty="0"/>
              <a:t>All Our Health training on adult and childhood obesity</a:t>
            </a:r>
          </a:p>
          <a:p>
            <a:pPr marL="285750" indent="-285750">
              <a:buFont typeface="Arial" panose="020B0604020202020204" pitchFamily="34" charset="0"/>
              <a:buChar char="•"/>
            </a:pPr>
            <a:r>
              <a:rPr lang="en-GB" sz="1400" dirty="0"/>
              <a:t>CPPE weight management for adults training and e-assessment</a:t>
            </a:r>
          </a:p>
          <a:p>
            <a:pPr marL="285750" indent="-285750">
              <a:buFont typeface="Arial" panose="020B0604020202020204" pitchFamily="34" charset="0"/>
              <a:buChar char="•"/>
            </a:pPr>
            <a:r>
              <a:rPr lang="en-GB" sz="1400" dirty="0"/>
              <a:t>Update weight management action plan</a:t>
            </a:r>
          </a:p>
          <a:p>
            <a:pPr marL="285750" indent="-285750">
              <a:buFont typeface="Arial" panose="020B0604020202020204" pitchFamily="34" charset="0"/>
              <a:buChar char="•"/>
            </a:pPr>
            <a:r>
              <a:rPr lang="en-GB" sz="1400" dirty="0"/>
              <a:t>Refer patients to local tier 2 weight management service</a:t>
            </a:r>
          </a:p>
        </p:txBody>
      </p:sp>
      <p:sp>
        <p:nvSpPr>
          <p:cNvPr id="13" name="Rectangle: Rounded Corners 12">
            <a:extLst>
              <a:ext uri="{FF2B5EF4-FFF2-40B4-BE49-F238E27FC236}">
                <a16:creationId xmlns:a16="http://schemas.microsoft.com/office/drawing/2014/main" id="{7DAA504D-E73D-A84F-F7C0-CB9F89C7BFB4}"/>
              </a:ext>
            </a:extLst>
          </p:cNvPr>
          <p:cNvSpPr/>
          <p:nvPr/>
        </p:nvSpPr>
        <p:spPr>
          <a:xfrm>
            <a:off x="6188244" y="2711046"/>
            <a:ext cx="5666874" cy="2414338"/>
          </a:xfrm>
          <a:prstGeom prst="roundRect">
            <a:avLst>
              <a:gd name="adj" fmla="val 2713"/>
            </a:avLst>
          </a:prstGeom>
          <a:solidFill>
            <a:srgbClr val="4081D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Domain 4 Prevention</a:t>
            </a:r>
          </a:p>
          <a:p>
            <a:pPr marL="285750" indent="-285750">
              <a:buFont typeface="Arial" panose="020B0604020202020204" pitchFamily="34" charset="0"/>
              <a:buChar char="•"/>
            </a:pPr>
            <a:r>
              <a:rPr lang="en-GB" sz="1400" dirty="0"/>
              <a:t>Review TARGET leaflets for UTI and RTI with patients</a:t>
            </a:r>
          </a:p>
          <a:p>
            <a:pPr marL="285750" indent="-285750">
              <a:buFont typeface="Arial" panose="020B0604020202020204" pitchFamily="34" charset="0"/>
              <a:buChar char="•"/>
            </a:pPr>
            <a:r>
              <a:rPr lang="en-GB" sz="1400" dirty="0"/>
              <a:t>Incorporate use of TARGET leaflets in SOPs</a:t>
            </a:r>
          </a:p>
          <a:p>
            <a:pPr marL="285750" indent="-285750">
              <a:buFont typeface="Arial" panose="020B0604020202020204" pitchFamily="34" charset="0"/>
              <a:buChar char="•"/>
            </a:pPr>
            <a:r>
              <a:rPr lang="en-GB" sz="1400" dirty="0"/>
              <a:t>Infection prevention and control Level 1 e-learning and assessment </a:t>
            </a:r>
          </a:p>
          <a:p>
            <a:pPr marL="285750" indent="-285750">
              <a:buFont typeface="Arial" panose="020B0604020202020204" pitchFamily="34" charset="0"/>
              <a:buChar char="•"/>
            </a:pPr>
            <a:r>
              <a:rPr lang="en-GB" sz="1400" dirty="0"/>
              <a:t>Infection Prevention and Control Level 2 e-learning and assessment</a:t>
            </a:r>
          </a:p>
          <a:p>
            <a:pPr marL="285750" indent="-285750">
              <a:buFont typeface="Arial" panose="020B0604020202020204" pitchFamily="34" charset="0"/>
              <a:buChar char="•"/>
            </a:pPr>
            <a:r>
              <a:rPr lang="en-GB" sz="1400" dirty="0"/>
              <a:t>Antimicrobial Stewardship for Community Pharmacy e-learning and e-assessment.</a:t>
            </a:r>
          </a:p>
          <a:p>
            <a:pPr marL="285750" indent="-285750">
              <a:buFont typeface="Arial" panose="020B0604020202020204" pitchFamily="34" charset="0"/>
              <a:buChar char="•"/>
            </a:pPr>
            <a:r>
              <a:rPr lang="en-GB" sz="1400" dirty="0"/>
              <a:t>Become Antibiotic Guardians</a:t>
            </a:r>
          </a:p>
          <a:p>
            <a:pPr marL="285750" indent="-285750">
              <a:buFont typeface="Arial" panose="020B0604020202020204" pitchFamily="34" charset="0"/>
              <a:buChar char="•"/>
            </a:pPr>
            <a:r>
              <a:rPr lang="en-GB" sz="1400" dirty="0"/>
              <a:t>Have updated Antimicrobial Stewardship Action Plan</a:t>
            </a:r>
          </a:p>
          <a:p>
            <a:pPr marL="285750" indent="-285750">
              <a:buFont typeface="Arial" panose="020B0604020202020204" pitchFamily="34" charset="0"/>
              <a:buChar char="•"/>
            </a:pPr>
            <a:r>
              <a:rPr lang="en-GB" sz="1400" dirty="0"/>
              <a:t>Let’s Communicate Cancer E-learning (BOPA) Module 1 and quiz</a:t>
            </a:r>
          </a:p>
          <a:p>
            <a:pPr marL="285750" indent="-285750">
              <a:buFont typeface="Arial" panose="020B0604020202020204" pitchFamily="34" charset="0"/>
              <a:buChar char="•"/>
            </a:pPr>
            <a:r>
              <a:rPr lang="en-GB" sz="1400" dirty="0"/>
              <a:t>Risk review for missing suspected cancer symptoms</a:t>
            </a:r>
          </a:p>
        </p:txBody>
      </p:sp>
      <p:sp>
        <p:nvSpPr>
          <p:cNvPr id="14" name="Rectangle: Rounded Corners 13">
            <a:extLst>
              <a:ext uri="{FF2B5EF4-FFF2-40B4-BE49-F238E27FC236}">
                <a16:creationId xmlns:a16="http://schemas.microsoft.com/office/drawing/2014/main" id="{785748B1-055D-5472-3EEC-511E28911C1F}"/>
              </a:ext>
            </a:extLst>
          </p:cNvPr>
          <p:cNvSpPr/>
          <p:nvPr/>
        </p:nvSpPr>
        <p:spPr>
          <a:xfrm>
            <a:off x="6188244" y="5291416"/>
            <a:ext cx="5666874" cy="778593"/>
          </a:xfrm>
          <a:prstGeom prst="roundRect">
            <a:avLst>
              <a:gd name="adj" fmla="val 73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Domain 5 Addressing unwarranted variations in care</a:t>
            </a:r>
          </a:p>
          <a:p>
            <a:pPr marL="285750" indent="-285750">
              <a:buFont typeface="Arial" panose="020B0604020202020204" pitchFamily="34" charset="0"/>
              <a:buChar char="•"/>
            </a:pPr>
            <a:r>
              <a:rPr lang="en-GB" sz="1400" dirty="0"/>
              <a:t>Update NHS Profile Manager if listed palliative and </a:t>
            </a:r>
            <a:r>
              <a:rPr lang="en-GB" sz="1400" dirty="0" err="1"/>
              <a:t>EoL</a:t>
            </a:r>
            <a:r>
              <a:rPr lang="en-GB" sz="1400" dirty="0"/>
              <a:t> care medicines routinely held</a:t>
            </a:r>
          </a:p>
        </p:txBody>
      </p:sp>
    </p:spTree>
    <p:extLst>
      <p:ext uri="{BB962C8B-B14F-4D97-AF65-F5344CB8AC3E}">
        <p14:creationId xmlns:p14="http://schemas.microsoft.com/office/powerpoint/2010/main" val="1690118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91E2C-3B1A-1EB6-D86B-1246776938C2}"/>
              </a:ext>
            </a:extLst>
          </p:cNvPr>
          <p:cNvSpPr>
            <a:spLocks noGrp="1"/>
          </p:cNvSpPr>
          <p:nvPr>
            <p:ph type="title"/>
          </p:nvPr>
        </p:nvSpPr>
        <p:spPr/>
        <p:txBody>
          <a:bodyPr/>
          <a:lstStyle/>
          <a:p>
            <a:r>
              <a:rPr lang="en-GB" dirty="0"/>
              <a:t>Important dates</a:t>
            </a:r>
          </a:p>
        </p:txBody>
      </p:sp>
      <p:graphicFrame>
        <p:nvGraphicFramePr>
          <p:cNvPr id="3" name="Table 3">
            <a:extLst>
              <a:ext uri="{FF2B5EF4-FFF2-40B4-BE49-F238E27FC236}">
                <a16:creationId xmlns:a16="http://schemas.microsoft.com/office/drawing/2014/main" id="{5C5274A0-C4CB-087E-948F-76C92BF9FDA7}"/>
              </a:ext>
            </a:extLst>
          </p:cNvPr>
          <p:cNvGraphicFramePr>
            <a:graphicFrameLocks noGrp="1"/>
          </p:cNvGraphicFramePr>
          <p:nvPr>
            <p:extLst>
              <p:ext uri="{D42A27DB-BD31-4B8C-83A1-F6EECF244321}">
                <p14:modId xmlns:p14="http://schemas.microsoft.com/office/powerpoint/2010/main" val="3367642624"/>
              </p:ext>
            </p:extLst>
          </p:nvPr>
        </p:nvGraphicFramePr>
        <p:xfrm>
          <a:off x="288759" y="3226242"/>
          <a:ext cx="11598440" cy="507555"/>
        </p:xfrm>
        <a:graphic>
          <a:graphicData uri="http://schemas.openxmlformats.org/drawingml/2006/table">
            <a:tbl>
              <a:tblPr firstRow="1" bandRow="1">
                <a:tableStyleId>{5C22544A-7EE6-4342-B048-85BDC9FD1C3A}</a:tableStyleId>
              </a:tblPr>
              <a:tblGrid>
                <a:gridCol w="579922">
                  <a:extLst>
                    <a:ext uri="{9D8B030D-6E8A-4147-A177-3AD203B41FA5}">
                      <a16:colId xmlns:a16="http://schemas.microsoft.com/office/drawing/2014/main" val="271070297"/>
                    </a:ext>
                  </a:extLst>
                </a:gridCol>
                <a:gridCol w="579922">
                  <a:extLst>
                    <a:ext uri="{9D8B030D-6E8A-4147-A177-3AD203B41FA5}">
                      <a16:colId xmlns:a16="http://schemas.microsoft.com/office/drawing/2014/main" val="4124872553"/>
                    </a:ext>
                  </a:extLst>
                </a:gridCol>
                <a:gridCol w="579922">
                  <a:extLst>
                    <a:ext uri="{9D8B030D-6E8A-4147-A177-3AD203B41FA5}">
                      <a16:colId xmlns:a16="http://schemas.microsoft.com/office/drawing/2014/main" val="2163233019"/>
                    </a:ext>
                  </a:extLst>
                </a:gridCol>
                <a:gridCol w="579922">
                  <a:extLst>
                    <a:ext uri="{9D8B030D-6E8A-4147-A177-3AD203B41FA5}">
                      <a16:colId xmlns:a16="http://schemas.microsoft.com/office/drawing/2014/main" val="3480712122"/>
                    </a:ext>
                  </a:extLst>
                </a:gridCol>
                <a:gridCol w="579922">
                  <a:extLst>
                    <a:ext uri="{9D8B030D-6E8A-4147-A177-3AD203B41FA5}">
                      <a16:colId xmlns:a16="http://schemas.microsoft.com/office/drawing/2014/main" val="568060295"/>
                    </a:ext>
                  </a:extLst>
                </a:gridCol>
                <a:gridCol w="579922">
                  <a:extLst>
                    <a:ext uri="{9D8B030D-6E8A-4147-A177-3AD203B41FA5}">
                      <a16:colId xmlns:a16="http://schemas.microsoft.com/office/drawing/2014/main" val="3086206370"/>
                    </a:ext>
                  </a:extLst>
                </a:gridCol>
                <a:gridCol w="579922">
                  <a:extLst>
                    <a:ext uri="{9D8B030D-6E8A-4147-A177-3AD203B41FA5}">
                      <a16:colId xmlns:a16="http://schemas.microsoft.com/office/drawing/2014/main" val="1873929991"/>
                    </a:ext>
                  </a:extLst>
                </a:gridCol>
                <a:gridCol w="579922">
                  <a:extLst>
                    <a:ext uri="{9D8B030D-6E8A-4147-A177-3AD203B41FA5}">
                      <a16:colId xmlns:a16="http://schemas.microsoft.com/office/drawing/2014/main" val="910070314"/>
                    </a:ext>
                  </a:extLst>
                </a:gridCol>
                <a:gridCol w="579922">
                  <a:extLst>
                    <a:ext uri="{9D8B030D-6E8A-4147-A177-3AD203B41FA5}">
                      <a16:colId xmlns:a16="http://schemas.microsoft.com/office/drawing/2014/main" val="3796366486"/>
                    </a:ext>
                  </a:extLst>
                </a:gridCol>
                <a:gridCol w="579922">
                  <a:extLst>
                    <a:ext uri="{9D8B030D-6E8A-4147-A177-3AD203B41FA5}">
                      <a16:colId xmlns:a16="http://schemas.microsoft.com/office/drawing/2014/main" val="2277363998"/>
                    </a:ext>
                  </a:extLst>
                </a:gridCol>
                <a:gridCol w="579922">
                  <a:extLst>
                    <a:ext uri="{9D8B030D-6E8A-4147-A177-3AD203B41FA5}">
                      <a16:colId xmlns:a16="http://schemas.microsoft.com/office/drawing/2014/main" val="3641213203"/>
                    </a:ext>
                  </a:extLst>
                </a:gridCol>
                <a:gridCol w="579922">
                  <a:extLst>
                    <a:ext uri="{9D8B030D-6E8A-4147-A177-3AD203B41FA5}">
                      <a16:colId xmlns:a16="http://schemas.microsoft.com/office/drawing/2014/main" val="816928267"/>
                    </a:ext>
                  </a:extLst>
                </a:gridCol>
                <a:gridCol w="579922">
                  <a:extLst>
                    <a:ext uri="{9D8B030D-6E8A-4147-A177-3AD203B41FA5}">
                      <a16:colId xmlns:a16="http://schemas.microsoft.com/office/drawing/2014/main" val="2917833859"/>
                    </a:ext>
                  </a:extLst>
                </a:gridCol>
                <a:gridCol w="579922">
                  <a:extLst>
                    <a:ext uri="{9D8B030D-6E8A-4147-A177-3AD203B41FA5}">
                      <a16:colId xmlns:a16="http://schemas.microsoft.com/office/drawing/2014/main" val="314414073"/>
                    </a:ext>
                  </a:extLst>
                </a:gridCol>
                <a:gridCol w="579922">
                  <a:extLst>
                    <a:ext uri="{9D8B030D-6E8A-4147-A177-3AD203B41FA5}">
                      <a16:colId xmlns:a16="http://schemas.microsoft.com/office/drawing/2014/main" val="3721199187"/>
                    </a:ext>
                  </a:extLst>
                </a:gridCol>
                <a:gridCol w="579922">
                  <a:extLst>
                    <a:ext uri="{9D8B030D-6E8A-4147-A177-3AD203B41FA5}">
                      <a16:colId xmlns:a16="http://schemas.microsoft.com/office/drawing/2014/main" val="664881304"/>
                    </a:ext>
                  </a:extLst>
                </a:gridCol>
                <a:gridCol w="579922">
                  <a:extLst>
                    <a:ext uri="{9D8B030D-6E8A-4147-A177-3AD203B41FA5}">
                      <a16:colId xmlns:a16="http://schemas.microsoft.com/office/drawing/2014/main" val="708797745"/>
                    </a:ext>
                  </a:extLst>
                </a:gridCol>
                <a:gridCol w="579922">
                  <a:extLst>
                    <a:ext uri="{9D8B030D-6E8A-4147-A177-3AD203B41FA5}">
                      <a16:colId xmlns:a16="http://schemas.microsoft.com/office/drawing/2014/main" val="3120352091"/>
                    </a:ext>
                  </a:extLst>
                </a:gridCol>
                <a:gridCol w="579922">
                  <a:extLst>
                    <a:ext uri="{9D8B030D-6E8A-4147-A177-3AD203B41FA5}">
                      <a16:colId xmlns:a16="http://schemas.microsoft.com/office/drawing/2014/main" val="979060626"/>
                    </a:ext>
                  </a:extLst>
                </a:gridCol>
                <a:gridCol w="579922">
                  <a:extLst>
                    <a:ext uri="{9D8B030D-6E8A-4147-A177-3AD203B41FA5}">
                      <a16:colId xmlns:a16="http://schemas.microsoft.com/office/drawing/2014/main" val="299433428"/>
                    </a:ext>
                  </a:extLst>
                </a:gridCol>
              </a:tblGrid>
              <a:tr h="507555">
                <a:tc>
                  <a:txBody>
                    <a:bodyPr/>
                    <a:lstStyle/>
                    <a:p>
                      <a:endParaRPr lang="en-GB" dirty="0"/>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dirty="0"/>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dirty="0"/>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rgbClr val="FF0000"/>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dirty="0"/>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tc>
                  <a:txBody>
                    <a:bodyPr/>
                    <a:lstStyle/>
                    <a:p>
                      <a:endParaRPr lang="en-GB" dirty="0"/>
                    </a:p>
                  </a:txBody>
                  <a:tcPr>
                    <a:lnL w="28575" cap="flat" cmpd="sng" algn="ctr">
                      <a:solidFill>
                        <a:schemeClr val="accent3">
                          <a:lumMod val="50000"/>
                        </a:schemeClr>
                      </a:solidFill>
                      <a:prstDash val="solid"/>
                      <a:round/>
                      <a:headEnd type="none" w="med" len="med"/>
                      <a:tailEnd type="none" w="med" len="med"/>
                    </a:lnL>
                    <a:lnR w="28575" cap="flat" cmpd="sng" algn="ctr">
                      <a:solidFill>
                        <a:schemeClr val="accent3">
                          <a:lumMod val="50000"/>
                        </a:schemeClr>
                      </a:solidFill>
                      <a:prstDash val="solid"/>
                      <a:round/>
                      <a:headEnd type="none" w="med" len="med"/>
                      <a:tailEnd type="none" w="med" len="med"/>
                    </a:lnR>
                    <a:lnT w="28575" cap="flat" cmpd="sng" algn="ctr">
                      <a:solidFill>
                        <a:schemeClr val="accent3">
                          <a:lumMod val="50000"/>
                        </a:schemeClr>
                      </a:solidFill>
                      <a:prstDash val="solid"/>
                      <a:round/>
                      <a:headEnd type="none" w="med" len="med"/>
                      <a:tailEnd type="none" w="med" len="med"/>
                    </a:lnT>
                    <a:lnB w="28575" cap="flat" cmpd="sng" algn="ctr">
                      <a:solidFill>
                        <a:schemeClr val="accent3">
                          <a:lumMod val="50000"/>
                        </a:schemeClr>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4202431163"/>
                  </a:ext>
                </a:extLst>
              </a:tr>
            </a:tbl>
          </a:graphicData>
        </a:graphic>
      </p:graphicFrame>
      <p:sp>
        <p:nvSpPr>
          <p:cNvPr id="5" name="Arrow: Down 4">
            <a:extLst>
              <a:ext uri="{FF2B5EF4-FFF2-40B4-BE49-F238E27FC236}">
                <a16:creationId xmlns:a16="http://schemas.microsoft.com/office/drawing/2014/main" id="{C70D813F-683B-6F6C-1653-0A090C9A97FC}"/>
              </a:ext>
            </a:extLst>
          </p:cNvPr>
          <p:cNvSpPr/>
          <p:nvPr/>
        </p:nvSpPr>
        <p:spPr>
          <a:xfrm>
            <a:off x="9783" y="1664366"/>
            <a:ext cx="613609" cy="1552073"/>
          </a:xfrm>
          <a:prstGeom prst="downArrow">
            <a:avLst>
              <a:gd name="adj1" fmla="val 50000"/>
              <a:gd name="adj2" fmla="val 4607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21 November</a:t>
            </a:r>
          </a:p>
        </p:txBody>
      </p:sp>
      <p:sp>
        <p:nvSpPr>
          <p:cNvPr id="6" name="Arrow: Down 5">
            <a:extLst>
              <a:ext uri="{FF2B5EF4-FFF2-40B4-BE49-F238E27FC236}">
                <a16:creationId xmlns:a16="http://schemas.microsoft.com/office/drawing/2014/main" id="{864B2DD8-D0CC-ED4D-45C5-ACE4FF002903}"/>
              </a:ext>
            </a:extLst>
          </p:cNvPr>
          <p:cNvSpPr/>
          <p:nvPr/>
        </p:nvSpPr>
        <p:spPr>
          <a:xfrm>
            <a:off x="11568608" y="1664365"/>
            <a:ext cx="613609" cy="1552073"/>
          </a:xfrm>
          <a:prstGeom prst="downArrow">
            <a:avLst>
              <a:gd name="adj1" fmla="val 50000"/>
              <a:gd name="adj2" fmla="val 4607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7 April</a:t>
            </a:r>
          </a:p>
        </p:txBody>
      </p:sp>
      <p:sp>
        <p:nvSpPr>
          <p:cNvPr id="7" name="Arrow: Down 6">
            <a:extLst>
              <a:ext uri="{FF2B5EF4-FFF2-40B4-BE49-F238E27FC236}">
                <a16:creationId xmlns:a16="http://schemas.microsoft.com/office/drawing/2014/main" id="{781FE8EB-6D83-D7DD-7656-9F744980DF9E}"/>
              </a:ext>
            </a:extLst>
          </p:cNvPr>
          <p:cNvSpPr/>
          <p:nvPr/>
        </p:nvSpPr>
        <p:spPr>
          <a:xfrm>
            <a:off x="2937468" y="1664364"/>
            <a:ext cx="613609" cy="1552073"/>
          </a:xfrm>
          <a:prstGeom prst="downArrow">
            <a:avLst>
              <a:gd name="adj1" fmla="val 50000"/>
              <a:gd name="adj2" fmla="val 4607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25 December</a:t>
            </a:r>
          </a:p>
        </p:txBody>
      </p:sp>
      <p:sp>
        <p:nvSpPr>
          <p:cNvPr id="9" name="Arrow: Down 8">
            <a:extLst>
              <a:ext uri="{FF2B5EF4-FFF2-40B4-BE49-F238E27FC236}">
                <a16:creationId xmlns:a16="http://schemas.microsoft.com/office/drawing/2014/main" id="{0A766FB2-6F71-3B7D-FB42-E7EAF5FB620B}"/>
              </a:ext>
            </a:extLst>
          </p:cNvPr>
          <p:cNvSpPr/>
          <p:nvPr/>
        </p:nvSpPr>
        <p:spPr>
          <a:xfrm>
            <a:off x="4484490" y="1664363"/>
            <a:ext cx="613609" cy="1552073"/>
          </a:xfrm>
          <a:prstGeom prst="downArrow">
            <a:avLst>
              <a:gd name="adj1" fmla="val 50000"/>
              <a:gd name="adj2" fmla="val 4607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13 January</a:t>
            </a:r>
          </a:p>
        </p:txBody>
      </p:sp>
      <p:sp>
        <p:nvSpPr>
          <p:cNvPr id="10" name="Arrow: Down 9">
            <a:extLst>
              <a:ext uri="{FF2B5EF4-FFF2-40B4-BE49-F238E27FC236}">
                <a16:creationId xmlns:a16="http://schemas.microsoft.com/office/drawing/2014/main" id="{CA8BD9BB-B0E6-51B2-D745-39F021D9EF2B}"/>
              </a:ext>
            </a:extLst>
          </p:cNvPr>
          <p:cNvSpPr/>
          <p:nvPr/>
        </p:nvSpPr>
        <p:spPr>
          <a:xfrm>
            <a:off x="4848084" y="1654557"/>
            <a:ext cx="613609" cy="1552073"/>
          </a:xfrm>
          <a:prstGeom prst="downArrow">
            <a:avLst>
              <a:gd name="adj1" fmla="val 50000"/>
              <a:gd name="adj2" fmla="val 4607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16 January</a:t>
            </a:r>
          </a:p>
        </p:txBody>
      </p:sp>
      <p:sp>
        <p:nvSpPr>
          <p:cNvPr id="11" name="Arrow: Down 10">
            <a:extLst>
              <a:ext uri="{FF2B5EF4-FFF2-40B4-BE49-F238E27FC236}">
                <a16:creationId xmlns:a16="http://schemas.microsoft.com/office/drawing/2014/main" id="{099CCCE6-76BC-5752-6FF4-7BCC2EB24B55}"/>
              </a:ext>
            </a:extLst>
          </p:cNvPr>
          <p:cNvSpPr/>
          <p:nvPr/>
        </p:nvSpPr>
        <p:spPr>
          <a:xfrm>
            <a:off x="6390778" y="1654556"/>
            <a:ext cx="613609" cy="1552073"/>
          </a:xfrm>
          <a:prstGeom prst="downArrow">
            <a:avLst>
              <a:gd name="adj1" fmla="val 50000"/>
              <a:gd name="adj2" fmla="val 4607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6</a:t>
            </a:r>
            <a:r>
              <a:rPr lang="en-GB" baseline="30000" dirty="0">
                <a:solidFill>
                  <a:schemeClr val="tx1"/>
                </a:solidFill>
              </a:rPr>
              <a:t> </a:t>
            </a:r>
            <a:r>
              <a:rPr lang="en-GB" dirty="0">
                <a:solidFill>
                  <a:schemeClr val="tx1"/>
                </a:solidFill>
              </a:rPr>
              <a:t>February</a:t>
            </a:r>
          </a:p>
        </p:txBody>
      </p:sp>
      <p:sp>
        <p:nvSpPr>
          <p:cNvPr id="12" name="Arrow: Down 11">
            <a:extLst>
              <a:ext uri="{FF2B5EF4-FFF2-40B4-BE49-F238E27FC236}">
                <a16:creationId xmlns:a16="http://schemas.microsoft.com/office/drawing/2014/main" id="{F617A1CB-F06A-FA73-24EA-9350793B634C}"/>
              </a:ext>
            </a:extLst>
          </p:cNvPr>
          <p:cNvSpPr/>
          <p:nvPr/>
        </p:nvSpPr>
        <p:spPr>
          <a:xfrm>
            <a:off x="8501917" y="1654555"/>
            <a:ext cx="613609" cy="1552073"/>
          </a:xfrm>
          <a:prstGeom prst="downArrow">
            <a:avLst>
              <a:gd name="adj1" fmla="val 50000"/>
              <a:gd name="adj2" fmla="val 4607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3 March</a:t>
            </a:r>
          </a:p>
        </p:txBody>
      </p:sp>
      <p:sp>
        <p:nvSpPr>
          <p:cNvPr id="13" name="Arrow: Down 12">
            <a:extLst>
              <a:ext uri="{FF2B5EF4-FFF2-40B4-BE49-F238E27FC236}">
                <a16:creationId xmlns:a16="http://schemas.microsoft.com/office/drawing/2014/main" id="{7A4D0E25-9931-FE4E-0BD2-8C5008C8DF45}"/>
              </a:ext>
            </a:extLst>
          </p:cNvPr>
          <p:cNvSpPr/>
          <p:nvPr/>
        </p:nvSpPr>
        <p:spPr>
          <a:xfrm>
            <a:off x="10954999" y="1654554"/>
            <a:ext cx="613609" cy="1552073"/>
          </a:xfrm>
          <a:prstGeom prst="downArrow">
            <a:avLst>
              <a:gd name="adj1" fmla="val 50000"/>
              <a:gd name="adj2" fmla="val 4607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dirty="0">
                <a:solidFill>
                  <a:schemeClr val="tx1"/>
                </a:solidFill>
              </a:rPr>
              <a:t>3 April</a:t>
            </a:r>
          </a:p>
        </p:txBody>
      </p:sp>
      <p:sp>
        <p:nvSpPr>
          <p:cNvPr id="14" name="TextBox 13">
            <a:extLst>
              <a:ext uri="{FF2B5EF4-FFF2-40B4-BE49-F238E27FC236}">
                <a16:creationId xmlns:a16="http://schemas.microsoft.com/office/drawing/2014/main" id="{43FF40D2-3187-5631-56EB-B9D9090C821A}"/>
              </a:ext>
            </a:extLst>
          </p:cNvPr>
          <p:cNvSpPr txBox="1"/>
          <p:nvPr/>
        </p:nvSpPr>
        <p:spPr>
          <a:xfrm rot="19294621">
            <a:off x="1028148" y="4525203"/>
            <a:ext cx="2670430" cy="369332"/>
          </a:xfrm>
          <a:prstGeom prst="rect">
            <a:avLst/>
          </a:prstGeom>
          <a:noFill/>
        </p:spPr>
        <p:txBody>
          <a:bodyPr wrap="square" rtlCol="0">
            <a:spAutoFit/>
          </a:bodyPr>
          <a:lstStyle/>
          <a:p>
            <a:pPr algn="r"/>
            <a:r>
              <a:rPr lang="en-GB" dirty="0"/>
              <a:t>Christmas week</a:t>
            </a:r>
          </a:p>
        </p:txBody>
      </p:sp>
      <p:sp>
        <p:nvSpPr>
          <p:cNvPr id="15" name="TextBox 14">
            <a:extLst>
              <a:ext uri="{FF2B5EF4-FFF2-40B4-BE49-F238E27FC236}">
                <a16:creationId xmlns:a16="http://schemas.microsoft.com/office/drawing/2014/main" id="{4F284DC5-8583-41FD-E371-899D72410682}"/>
              </a:ext>
            </a:extLst>
          </p:cNvPr>
          <p:cNvSpPr txBox="1"/>
          <p:nvPr/>
        </p:nvSpPr>
        <p:spPr>
          <a:xfrm rot="19294621">
            <a:off x="2352040" y="4566070"/>
            <a:ext cx="2670430" cy="369332"/>
          </a:xfrm>
          <a:prstGeom prst="rect">
            <a:avLst/>
          </a:prstGeom>
          <a:noFill/>
        </p:spPr>
        <p:txBody>
          <a:bodyPr wrap="square" rtlCol="0">
            <a:spAutoFit/>
          </a:bodyPr>
          <a:lstStyle/>
          <a:p>
            <a:pPr algn="r"/>
            <a:r>
              <a:rPr lang="en-GB" dirty="0"/>
              <a:t>Antibiotic review starts</a:t>
            </a:r>
          </a:p>
        </p:txBody>
      </p:sp>
      <p:sp>
        <p:nvSpPr>
          <p:cNvPr id="16" name="TextBox 15">
            <a:extLst>
              <a:ext uri="{FF2B5EF4-FFF2-40B4-BE49-F238E27FC236}">
                <a16:creationId xmlns:a16="http://schemas.microsoft.com/office/drawing/2014/main" id="{83F95813-8B45-919C-6A68-CBE5CC63F952}"/>
              </a:ext>
            </a:extLst>
          </p:cNvPr>
          <p:cNvSpPr txBox="1"/>
          <p:nvPr/>
        </p:nvSpPr>
        <p:spPr>
          <a:xfrm rot="19294621">
            <a:off x="2444480" y="4655376"/>
            <a:ext cx="3220879" cy="369332"/>
          </a:xfrm>
          <a:prstGeom prst="rect">
            <a:avLst/>
          </a:prstGeom>
          <a:noFill/>
        </p:spPr>
        <p:txBody>
          <a:bodyPr wrap="square" rtlCol="0">
            <a:spAutoFit/>
          </a:bodyPr>
          <a:lstStyle/>
          <a:p>
            <a:pPr algn="r"/>
            <a:r>
              <a:rPr lang="en-GB" dirty="0"/>
              <a:t>NHS Profile Manager  updated</a:t>
            </a:r>
          </a:p>
        </p:txBody>
      </p:sp>
      <p:sp>
        <p:nvSpPr>
          <p:cNvPr id="17" name="TextBox 16">
            <a:extLst>
              <a:ext uri="{FF2B5EF4-FFF2-40B4-BE49-F238E27FC236}">
                <a16:creationId xmlns:a16="http://schemas.microsoft.com/office/drawing/2014/main" id="{6A8CB724-6B2C-4764-2E17-FFDE9A2BC625}"/>
              </a:ext>
            </a:extLst>
          </p:cNvPr>
          <p:cNvSpPr txBox="1"/>
          <p:nvPr/>
        </p:nvSpPr>
        <p:spPr>
          <a:xfrm rot="19294621">
            <a:off x="4508342" y="4523592"/>
            <a:ext cx="2670430" cy="369332"/>
          </a:xfrm>
          <a:prstGeom prst="rect">
            <a:avLst/>
          </a:prstGeom>
          <a:noFill/>
        </p:spPr>
        <p:txBody>
          <a:bodyPr wrap="square" rtlCol="0">
            <a:spAutoFit/>
          </a:bodyPr>
          <a:lstStyle/>
          <a:p>
            <a:pPr algn="r"/>
            <a:r>
              <a:rPr lang="en-GB" dirty="0"/>
              <a:t>Declaration window open</a:t>
            </a:r>
          </a:p>
        </p:txBody>
      </p:sp>
      <p:sp>
        <p:nvSpPr>
          <p:cNvPr id="18" name="TextBox 17">
            <a:extLst>
              <a:ext uri="{FF2B5EF4-FFF2-40B4-BE49-F238E27FC236}">
                <a16:creationId xmlns:a16="http://schemas.microsoft.com/office/drawing/2014/main" id="{9380CDAB-EFDA-44C0-5FB4-4A1813B90879}"/>
              </a:ext>
            </a:extLst>
          </p:cNvPr>
          <p:cNvSpPr txBox="1"/>
          <p:nvPr/>
        </p:nvSpPr>
        <p:spPr>
          <a:xfrm rot="19294621">
            <a:off x="6489595" y="4503964"/>
            <a:ext cx="2670430" cy="369332"/>
          </a:xfrm>
          <a:prstGeom prst="rect">
            <a:avLst/>
          </a:prstGeom>
          <a:noFill/>
        </p:spPr>
        <p:txBody>
          <a:bodyPr wrap="square" rtlCol="0">
            <a:spAutoFit/>
          </a:bodyPr>
          <a:lstStyle/>
          <a:p>
            <a:pPr algn="r"/>
            <a:r>
              <a:rPr lang="en-GB" dirty="0"/>
              <a:t>Declaration window closes</a:t>
            </a:r>
          </a:p>
        </p:txBody>
      </p:sp>
      <p:sp>
        <p:nvSpPr>
          <p:cNvPr id="19" name="TextBox 18">
            <a:extLst>
              <a:ext uri="{FF2B5EF4-FFF2-40B4-BE49-F238E27FC236}">
                <a16:creationId xmlns:a16="http://schemas.microsoft.com/office/drawing/2014/main" id="{A857399D-5B84-5093-50EB-449763A767E0}"/>
              </a:ext>
            </a:extLst>
          </p:cNvPr>
          <p:cNvSpPr txBox="1"/>
          <p:nvPr/>
        </p:nvSpPr>
        <p:spPr>
          <a:xfrm rot="19294621">
            <a:off x="7763165" y="4687025"/>
            <a:ext cx="3821363" cy="646331"/>
          </a:xfrm>
          <a:prstGeom prst="rect">
            <a:avLst/>
          </a:prstGeom>
          <a:noFill/>
        </p:spPr>
        <p:txBody>
          <a:bodyPr wrap="square" rtlCol="0">
            <a:spAutoFit/>
          </a:bodyPr>
          <a:lstStyle/>
          <a:p>
            <a:pPr algn="r"/>
            <a:r>
              <a:rPr lang="en-GB" dirty="0"/>
              <a:t>Deadline for gateway/QC completion &amp; MYS audit closes for AMS</a:t>
            </a:r>
          </a:p>
        </p:txBody>
      </p:sp>
      <p:sp>
        <p:nvSpPr>
          <p:cNvPr id="20" name="TextBox 19">
            <a:extLst>
              <a:ext uri="{FF2B5EF4-FFF2-40B4-BE49-F238E27FC236}">
                <a16:creationId xmlns:a16="http://schemas.microsoft.com/office/drawing/2014/main" id="{A1A94465-4B47-509D-F6C1-A4CA819A9981}"/>
              </a:ext>
            </a:extLst>
          </p:cNvPr>
          <p:cNvSpPr txBox="1"/>
          <p:nvPr/>
        </p:nvSpPr>
        <p:spPr>
          <a:xfrm rot="19294621">
            <a:off x="8613036" y="4805728"/>
            <a:ext cx="3820787" cy="369332"/>
          </a:xfrm>
          <a:prstGeom prst="rect">
            <a:avLst/>
          </a:prstGeom>
          <a:noFill/>
        </p:spPr>
        <p:txBody>
          <a:bodyPr wrap="square" rtlCol="0">
            <a:spAutoFit/>
          </a:bodyPr>
          <a:lstStyle/>
          <a:p>
            <a:pPr algn="r"/>
            <a:r>
              <a:rPr lang="en-GB" dirty="0"/>
              <a:t>Deadline to have completed 20 NMS</a:t>
            </a:r>
          </a:p>
        </p:txBody>
      </p:sp>
      <p:sp>
        <p:nvSpPr>
          <p:cNvPr id="21" name="TextBox 20">
            <a:extLst>
              <a:ext uri="{FF2B5EF4-FFF2-40B4-BE49-F238E27FC236}">
                <a16:creationId xmlns:a16="http://schemas.microsoft.com/office/drawing/2014/main" id="{946CA27F-9B43-63E3-DAD4-36C4E3DD687F}"/>
              </a:ext>
            </a:extLst>
          </p:cNvPr>
          <p:cNvSpPr txBox="1"/>
          <p:nvPr/>
        </p:nvSpPr>
        <p:spPr>
          <a:xfrm>
            <a:off x="288759" y="3366463"/>
            <a:ext cx="1130466" cy="227113"/>
          </a:xfrm>
          <a:prstGeom prst="rect">
            <a:avLst/>
          </a:prstGeom>
          <a:solidFill>
            <a:srgbClr val="4F6228">
              <a:alpha val="12157"/>
            </a:srgbClr>
          </a:solidFill>
        </p:spPr>
        <p:txBody>
          <a:bodyPr wrap="square" lIns="0" tIns="0" bIns="0" rtlCol="0">
            <a:spAutoFit/>
          </a:bodyPr>
          <a:lstStyle/>
          <a:p>
            <a:pPr algn="ctr">
              <a:lnSpc>
                <a:spcPct val="80000"/>
              </a:lnSpc>
            </a:pPr>
            <a:r>
              <a:rPr lang="en-GB" dirty="0"/>
              <a:t>November</a:t>
            </a:r>
          </a:p>
        </p:txBody>
      </p:sp>
      <p:sp>
        <p:nvSpPr>
          <p:cNvPr id="22" name="TextBox 21">
            <a:extLst>
              <a:ext uri="{FF2B5EF4-FFF2-40B4-BE49-F238E27FC236}">
                <a16:creationId xmlns:a16="http://schemas.microsoft.com/office/drawing/2014/main" id="{CFFAD19B-4F61-328F-4912-40B93A150F3B}"/>
              </a:ext>
            </a:extLst>
          </p:cNvPr>
          <p:cNvSpPr txBox="1"/>
          <p:nvPr/>
        </p:nvSpPr>
        <p:spPr>
          <a:xfrm>
            <a:off x="1419225" y="3366463"/>
            <a:ext cx="2362200" cy="227113"/>
          </a:xfrm>
          <a:prstGeom prst="rect">
            <a:avLst/>
          </a:prstGeom>
          <a:solidFill>
            <a:srgbClr val="4F6228">
              <a:alpha val="30196"/>
            </a:srgbClr>
          </a:solidFill>
        </p:spPr>
        <p:txBody>
          <a:bodyPr wrap="square" lIns="0" tIns="0" bIns="0" rtlCol="0">
            <a:spAutoFit/>
          </a:bodyPr>
          <a:lstStyle/>
          <a:p>
            <a:pPr algn="ctr">
              <a:lnSpc>
                <a:spcPct val="80000"/>
              </a:lnSpc>
            </a:pPr>
            <a:r>
              <a:rPr lang="en-GB" dirty="0"/>
              <a:t>December</a:t>
            </a:r>
          </a:p>
        </p:txBody>
      </p:sp>
      <p:sp>
        <p:nvSpPr>
          <p:cNvPr id="23" name="TextBox 22">
            <a:extLst>
              <a:ext uri="{FF2B5EF4-FFF2-40B4-BE49-F238E27FC236}">
                <a16:creationId xmlns:a16="http://schemas.microsoft.com/office/drawing/2014/main" id="{E2D720E1-BE02-428A-8B7D-C22F85A1BD5F}"/>
              </a:ext>
            </a:extLst>
          </p:cNvPr>
          <p:cNvSpPr txBox="1"/>
          <p:nvPr/>
        </p:nvSpPr>
        <p:spPr>
          <a:xfrm>
            <a:off x="3781425" y="3366463"/>
            <a:ext cx="2476500" cy="227113"/>
          </a:xfrm>
          <a:prstGeom prst="rect">
            <a:avLst/>
          </a:prstGeom>
          <a:solidFill>
            <a:srgbClr val="4F6228">
              <a:alpha val="12157"/>
            </a:srgbClr>
          </a:solidFill>
        </p:spPr>
        <p:txBody>
          <a:bodyPr wrap="square" lIns="0" tIns="0" bIns="0" rtlCol="0">
            <a:spAutoFit/>
          </a:bodyPr>
          <a:lstStyle/>
          <a:p>
            <a:pPr algn="ctr">
              <a:lnSpc>
                <a:spcPct val="80000"/>
              </a:lnSpc>
            </a:pPr>
            <a:r>
              <a:rPr lang="en-GB" dirty="0"/>
              <a:t>January</a:t>
            </a:r>
          </a:p>
        </p:txBody>
      </p:sp>
      <p:sp>
        <p:nvSpPr>
          <p:cNvPr id="24" name="TextBox 23">
            <a:extLst>
              <a:ext uri="{FF2B5EF4-FFF2-40B4-BE49-F238E27FC236}">
                <a16:creationId xmlns:a16="http://schemas.microsoft.com/office/drawing/2014/main" id="{C9ABF05A-C03A-A2BA-E869-DB7CE09AF193}"/>
              </a:ext>
            </a:extLst>
          </p:cNvPr>
          <p:cNvSpPr txBox="1"/>
          <p:nvPr/>
        </p:nvSpPr>
        <p:spPr>
          <a:xfrm>
            <a:off x="6257925" y="3366463"/>
            <a:ext cx="2243992" cy="227113"/>
          </a:xfrm>
          <a:prstGeom prst="rect">
            <a:avLst/>
          </a:prstGeom>
          <a:solidFill>
            <a:srgbClr val="4F6228">
              <a:alpha val="30196"/>
            </a:srgbClr>
          </a:solidFill>
        </p:spPr>
        <p:txBody>
          <a:bodyPr wrap="square" lIns="0" tIns="0" bIns="0" rtlCol="0">
            <a:spAutoFit/>
          </a:bodyPr>
          <a:lstStyle/>
          <a:p>
            <a:pPr algn="ctr">
              <a:lnSpc>
                <a:spcPct val="80000"/>
              </a:lnSpc>
            </a:pPr>
            <a:r>
              <a:rPr lang="en-GB" dirty="0"/>
              <a:t>February</a:t>
            </a:r>
          </a:p>
        </p:txBody>
      </p:sp>
      <p:sp>
        <p:nvSpPr>
          <p:cNvPr id="25" name="TextBox 24">
            <a:extLst>
              <a:ext uri="{FF2B5EF4-FFF2-40B4-BE49-F238E27FC236}">
                <a16:creationId xmlns:a16="http://schemas.microsoft.com/office/drawing/2014/main" id="{D2D8E9D7-3208-6D5B-ED29-535E5D58B90F}"/>
              </a:ext>
            </a:extLst>
          </p:cNvPr>
          <p:cNvSpPr txBox="1"/>
          <p:nvPr/>
        </p:nvSpPr>
        <p:spPr>
          <a:xfrm>
            <a:off x="8501917" y="3363034"/>
            <a:ext cx="2601876" cy="233970"/>
          </a:xfrm>
          <a:prstGeom prst="rect">
            <a:avLst/>
          </a:prstGeom>
          <a:solidFill>
            <a:srgbClr val="4F6228">
              <a:alpha val="12157"/>
            </a:srgbClr>
          </a:solidFill>
        </p:spPr>
        <p:txBody>
          <a:bodyPr wrap="square" lIns="0" tIns="0" bIns="0" rtlCol="0">
            <a:spAutoFit/>
          </a:bodyPr>
          <a:lstStyle/>
          <a:p>
            <a:pPr algn="ctr">
              <a:lnSpc>
                <a:spcPct val="80000"/>
              </a:lnSpc>
            </a:pPr>
            <a:r>
              <a:rPr lang="en-GB" dirty="0"/>
              <a:t>March</a:t>
            </a:r>
          </a:p>
        </p:txBody>
      </p:sp>
      <p:sp>
        <p:nvSpPr>
          <p:cNvPr id="26" name="TextBox 25">
            <a:extLst>
              <a:ext uri="{FF2B5EF4-FFF2-40B4-BE49-F238E27FC236}">
                <a16:creationId xmlns:a16="http://schemas.microsoft.com/office/drawing/2014/main" id="{08D6C10F-1D15-1A88-F11E-C82157A3680A}"/>
              </a:ext>
            </a:extLst>
          </p:cNvPr>
          <p:cNvSpPr txBox="1"/>
          <p:nvPr/>
        </p:nvSpPr>
        <p:spPr>
          <a:xfrm>
            <a:off x="11103792" y="3366463"/>
            <a:ext cx="793621" cy="227113"/>
          </a:xfrm>
          <a:prstGeom prst="rect">
            <a:avLst/>
          </a:prstGeom>
          <a:solidFill>
            <a:srgbClr val="4F6228">
              <a:alpha val="30196"/>
            </a:srgbClr>
          </a:solidFill>
        </p:spPr>
        <p:txBody>
          <a:bodyPr wrap="square" lIns="0" tIns="0" bIns="0" rtlCol="0">
            <a:spAutoFit/>
          </a:bodyPr>
          <a:lstStyle/>
          <a:p>
            <a:pPr algn="ctr">
              <a:lnSpc>
                <a:spcPct val="80000"/>
              </a:lnSpc>
            </a:pPr>
            <a:r>
              <a:rPr lang="en-GB" dirty="0"/>
              <a:t>April</a:t>
            </a:r>
          </a:p>
        </p:txBody>
      </p:sp>
    </p:spTree>
    <p:extLst>
      <p:ext uri="{BB962C8B-B14F-4D97-AF65-F5344CB8AC3E}">
        <p14:creationId xmlns:p14="http://schemas.microsoft.com/office/powerpoint/2010/main" val="74365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up)">
                                      <p:cBhvr>
                                        <p:cTn id="16" dur="500"/>
                                        <p:tgtEl>
                                          <p:spTgt spid="9"/>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up)">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500"/>
                                        <p:tgtEl>
                                          <p:spTgt spid="10"/>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up)">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up)">
                                      <p:cBhvr>
                                        <p:cTn id="34" dur="500"/>
                                        <p:tgtEl>
                                          <p:spTgt spid="11"/>
                                        </p:tgtEl>
                                      </p:cBhvr>
                                    </p:animEffect>
                                  </p:childTnLst>
                                </p:cTn>
                              </p:par>
                            </p:childTnLst>
                          </p:cTn>
                        </p:par>
                        <p:par>
                          <p:cTn id="35" fill="hold">
                            <p:stCondLst>
                              <p:cond delay="500"/>
                            </p:stCondLst>
                            <p:childTnLst>
                              <p:par>
                                <p:cTn id="36" presetID="22" presetClass="entr" presetSubtype="1"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up)">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up)">
                                      <p:cBhvr>
                                        <p:cTn id="43" dur="500"/>
                                        <p:tgtEl>
                                          <p:spTgt spid="12"/>
                                        </p:tgtEl>
                                      </p:cBhvr>
                                    </p:animEffect>
                                  </p:childTnLst>
                                </p:cTn>
                              </p:par>
                            </p:childTnLst>
                          </p:cTn>
                        </p:par>
                        <p:par>
                          <p:cTn id="44" fill="hold">
                            <p:stCondLst>
                              <p:cond delay="500"/>
                            </p:stCondLst>
                            <p:childTnLst>
                              <p:par>
                                <p:cTn id="45" presetID="22" presetClass="entr" presetSubtype="1" fill="hold" grpId="0"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ipe(up)">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cTn>
                              </p:par>
                            </p:childTnLst>
                          </p:cTn>
                        </p:par>
                        <p:par>
                          <p:cTn id="53" fill="hold">
                            <p:stCondLst>
                              <p:cond delay="500"/>
                            </p:stCondLst>
                            <p:childTnLst>
                              <p:par>
                                <p:cTn id="54" presetID="22" presetClass="entr" presetSubtype="1" fill="hold" grpId="0" nodeType="after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wipe(up)">
                                      <p:cBhvr>
                                        <p:cTn id="5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3" grpId="0" animBg="1"/>
      <p:bldP spid="15" grpId="0"/>
      <p:bldP spid="16" grpId="0"/>
      <p:bldP spid="17" grpId="0"/>
      <p:bldP spid="18" grpId="0"/>
      <p:bldP spid="19" grpId="0"/>
      <p:bldP spid="2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53746-948B-9531-E1DC-52C0BE17D54F}"/>
              </a:ext>
            </a:extLst>
          </p:cNvPr>
          <p:cNvSpPr>
            <a:spLocks noGrp="1"/>
          </p:cNvSpPr>
          <p:nvPr>
            <p:ph type="title"/>
          </p:nvPr>
        </p:nvSpPr>
        <p:spPr/>
        <p:txBody>
          <a:bodyPr/>
          <a:lstStyle/>
          <a:p>
            <a:r>
              <a:rPr lang="en-GB" dirty="0"/>
              <a:t>Gateway criteria</a:t>
            </a:r>
          </a:p>
        </p:txBody>
      </p:sp>
      <p:sp>
        <p:nvSpPr>
          <p:cNvPr id="3" name="Content Placeholder 2">
            <a:extLst>
              <a:ext uri="{FF2B5EF4-FFF2-40B4-BE49-F238E27FC236}">
                <a16:creationId xmlns:a16="http://schemas.microsoft.com/office/drawing/2014/main" id="{12FC1DE6-A8A6-E134-4E19-37F3DEA81A28}"/>
              </a:ext>
            </a:extLst>
          </p:cNvPr>
          <p:cNvSpPr>
            <a:spLocks noGrp="1"/>
          </p:cNvSpPr>
          <p:nvPr>
            <p:ph idx="1"/>
          </p:nvPr>
        </p:nvSpPr>
        <p:spPr/>
        <p:txBody>
          <a:bodyPr>
            <a:normAutofit lnSpcReduction="10000"/>
          </a:bodyPr>
          <a:lstStyle/>
          <a:p>
            <a:r>
              <a:rPr lang="en-GB" dirty="0"/>
              <a:t>NMS</a:t>
            </a:r>
          </a:p>
          <a:p>
            <a:pPr lvl="1"/>
            <a:r>
              <a:rPr lang="en-GB" dirty="0"/>
              <a:t>How many do you need to do before April?</a:t>
            </a:r>
          </a:p>
          <a:p>
            <a:pPr lvl="1"/>
            <a:r>
              <a:rPr lang="en-GB" dirty="0"/>
              <a:t>Can you do two NMS per week for the next 20 weeks?</a:t>
            </a:r>
          </a:p>
          <a:p>
            <a:pPr lvl="1"/>
            <a:r>
              <a:rPr lang="en-GB" dirty="0"/>
              <a:t>Link NMS to respiratory domain criteria</a:t>
            </a:r>
          </a:p>
          <a:p>
            <a:pPr lvl="1"/>
            <a:r>
              <a:rPr lang="en-GB" dirty="0"/>
              <a:t>Don’t leave it too late</a:t>
            </a:r>
          </a:p>
          <a:p>
            <a:r>
              <a:rPr lang="en-GB" dirty="0"/>
              <a:t>Patient safety report</a:t>
            </a:r>
          </a:p>
          <a:p>
            <a:pPr lvl="1"/>
            <a:r>
              <a:rPr lang="en-GB" dirty="0"/>
              <a:t>Are you patient safety incident reports up to date?</a:t>
            </a:r>
          </a:p>
          <a:p>
            <a:pPr lvl="1"/>
            <a:r>
              <a:rPr lang="en-GB" dirty="0"/>
              <a:t>You have more time to do these?</a:t>
            </a:r>
          </a:p>
        </p:txBody>
      </p:sp>
    </p:spTree>
    <p:extLst>
      <p:ext uri="{BB962C8B-B14F-4D97-AF65-F5344CB8AC3E}">
        <p14:creationId xmlns:p14="http://schemas.microsoft.com/office/powerpoint/2010/main" val="1420524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9347-F80D-FF45-2ED2-21B0CCFF40D7}"/>
              </a:ext>
            </a:extLst>
          </p:cNvPr>
          <p:cNvSpPr>
            <a:spLocks noGrp="1"/>
          </p:cNvSpPr>
          <p:nvPr>
            <p:ph type="title"/>
          </p:nvPr>
        </p:nvSpPr>
        <p:spPr/>
        <p:txBody>
          <a:bodyPr/>
          <a:lstStyle/>
          <a:p>
            <a:r>
              <a:rPr lang="en-GB" dirty="0"/>
              <a:t>Training requirements for PQS</a:t>
            </a:r>
          </a:p>
        </p:txBody>
      </p:sp>
      <p:sp>
        <p:nvSpPr>
          <p:cNvPr id="9" name="Rectangle: Rounded Corners 8">
            <a:extLst>
              <a:ext uri="{FF2B5EF4-FFF2-40B4-BE49-F238E27FC236}">
                <a16:creationId xmlns:a16="http://schemas.microsoft.com/office/drawing/2014/main" id="{E42DA1DA-0BAE-0D32-247E-88D97F762FDC}"/>
              </a:ext>
            </a:extLst>
          </p:cNvPr>
          <p:cNvSpPr/>
          <p:nvPr/>
        </p:nvSpPr>
        <p:spPr>
          <a:xfrm>
            <a:off x="336884" y="1490111"/>
            <a:ext cx="5666874" cy="692761"/>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Gateway criteria</a:t>
            </a:r>
          </a:p>
          <a:p>
            <a:pPr marL="285750" indent="-285750">
              <a:buFont typeface="Arial" panose="020B0604020202020204" pitchFamily="34" charset="0"/>
              <a:buChar char="•"/>
            </a:pPr>
            <a:r>
              <a:rPr lang="en-GB" sz="1400" dirty="0"/>
              <a:t>New Medicines Service</a:t>
            </a:r>
          </a:p>
          <a:p>
            <a:pPr marL="285750" indent="-285750">
              <a:buFont typeface="Arial" panose="020B0604020202020204" pitchFamily="34" charset="0"/>
              <a:buChar char="•"/>
            </a:pPr>
            <a:r>
              <a:rPr lang="en-GB" sz="1400" dirty="0"/>
              <a:t>Patient safety report</a:t>
            </a:r>
          </a:p>
        </p:txBody>
      </p:sp>
      <p:sp>
        <p:nvSpPr>
          <p:cNvPr id="10" name="Rectangle: Rounded Corners 9">
            <a:extLst>
              <a:ext uri="{FF2B5EF4-FFF2-40B4-BE49-F238E27FC236}">
                <a16:creationId xmlns:a16="http://schemas.microsoft.com/office/drawing/2014/main" id="{F98027B2-19F1-B8E5-DF24-14E2FDF60AE6}"/>
              </a:ext>
            </a:extLst>
          </p:cNvPr>
          <p:cNvSpPr/>
          <p:nvPr/>
        </p:nvSpPr>
        <p:spPr>
          <a:xfrm>
            <a:off x="336884" y="3850946"/>
            <a:ext cx="5666874" cy="1829767"/>
          </a:xfrm>
          <a:prstGeom prst="roundRect">
            <a:avLst>
              <a:gd name="adj" fmla="val 5489"/>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Domain 2 Respiratory</a:t>
            </a:r>
          </a:p>
          <a:p>
            <a:pPr marL="285750" indent="-285750">
              <a:buFont typeface="Arial" panose="020B0604020202020204" pitchFamily="34" charset="0"/>
              <a:buChar char="•"/>
            </a:pPr>
            <a:r>
              <a:rPr lang="en-GB" sz="1400" dirty="0"/>
              <a:t>Respiratory NMS for new inhaler </a:t>
            </a:r>
          </a:p>
          <a:p>
            <a:pPr marL="285750" indent="-285750">
              <a:buFont typeface="Arial" panose="020B0604020202020204" pitchFamily="34" charset="0"/>
              <a:buChar char="•"/>
            </a:pPr>
            <a:r>
              <a:rPr lang="en-GB" sz="1400" dirty="0">
                <a:solidFill>
                  <a:srgbClr val="FF0000"/>
                </a:solidFill>
              </a:rPr>
              <a:t>CPPE inhaler technique for health professionals and e-assessment</a:t>
            </a:r>
          </a:p>
          <a:p>
            <a:pPr marL="285750" indent="-285750">
              <a:buFont typeface="Arial" panose="020B0604020202020204" pitchFamily="34" charset="0"/>
              <a:buChar char="•"/>
            </a:pPr>
            <a:r>
              <a:rPr lang="en-GB" sz="1400" dirty="0"/>
              <a:t>Inhaler waste management</a:t>
            </a:r>
          </a:p>
          <a:p>
            <a:pPr marL="285750" indent="-285750">
              <a:buFont typeface="Arial" panose="020B0604020202020204" pitchFamily="34" charset="0"/>
              <a:buChar char="•"/>
            </a:pPr>
            <a:r>
              <a:rPr lang="en-GB" sz="1400" dirty="0"/>
              <a:t>Use of spacer in children (5-15)</a:t>
            </a:r>
          </a:p>
          <a:p>
            <a:pPr marL="285750" indent="-285750">
              <a:buFont typeface="Arial" panose="020B0604020202020204" pitchFamily="34" charset="0"/>
              <a:buChar char="•"/>
            </a:pPr>
            <a:r>
              <a:rPr lang="en-GB" sz="1400" dirty="0"/>
              <a:t>Personalised asthma action plans</a:t>
            </a:r>
          </a:p>
          <a:p>
            <a:pPr marL="285750" indent="-285750">
              <a:buFont typeface="Arial" panose="020B0604020202020204" pitchFamily="34" charset="0"/>
              <a:buChar char="•"/>
            </a:pPr>
            <a:r>
              <a:rPr lang="en-GB" sz="1400" dirty="0"/>
              <a:t>Referrals for patients using &gt;3 bronchodilators with no corticosteroid inhaler</a:t>
            </a:r>
          </a:p>
        </p:txBody>
      </p:sp>
      <p:sp>
        <p:nvSpPr>
          <p:cNvPr id="11" name="Rectangle: Rounded Corners 10">
            <a:extLst>
              <a:ext uri="{FF2B5EF4-FFF2-40B4-BE49-F238E27FC236}">
                <a16:creationId xmlns:a16="http://schemas.microsoft.com/office/drawing/2014/main" id="{A46A8164-8A9F-8BF5-83C6-0BABD54352B5}"/>
              </a:ext>
            </a:extLst>
          </p:cNvPr>
          <p:cNvSpPr/>
          <p:nvPr/>
        </p:nvSpPr>
        <p:spPr>
          <a:xfrm>
            <a:off x="336884" y="2343751"/>
            <a:ext cx="5666874" cy="1346316"/>
          </a:xfrm>
          <a:prstGeom prst="roundRect">
            <a:avLst>
              <a:gd name="adj" fmla="val 11305"/>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Domain 1 Risk Management and safeguarding</a:t>
            </a:r>
          </a:p>
          <a:p>
            <a:pPr marL="285750" indent="-285750">
              <a:buFont typeface="Arial" panose="020B0604020202020204" pitchFamily="34" charset="0"/>
              <a:buChar char="•"/>
            </a:pPr>
            <a:r>
              <a:rPr lang="en-GB" sz="1400" dirty="0">
                <a:solidFill>
                  <a:srgbClr val="FF0000"/>
                </a:solidFill>
              </a:rPr>
              <a:t>CPPE sepsis online training and e-assessment</a:t>
            </a:r>
          </a:p>
          <a:p>
            <a:pPr marL="285750" indent="-285750">
              <a:buFont typeface="Arial" panose="020B0604020202020204" pitchFamily="34" charset="0"/>
              <a:buChar char="•"/>
            </a:pPr>
            <a:r>
              <a:rPr lang="en-GB" sz="1400" dirty="0">
                <a:solidFill>
                  <a:srgbClr val="FF0000"/>
                </a:solidFill>
              </a:rPr>
              <a:t>CPPE risk management guide and e-assessment</a:t>
            </a:r>
          </a:p>
          <a:p>
            <a:pPr marL="285750" indent="-285750">
              <a:buFont typeface="Arial" panose="020B0604020202020204" pitchFamily="34" charset="0"/>
              <a:buChar char="•"/>
            </a:pPr>
            <a:r>
              <a:rPr lang="en-GB" sz="1400" dirty="0"/>
              <a:t>Update previous risk review</a:t>
            </a:r>
          </a:p>
          <a:p>
            <a:pPr marL="285750" indent="-285750">
              <a:buFont typeface="Arial" panose="020B0604020202020204" pitchFamily="34" charset="0"/>
              <a:buChar char="•"/>
            </a:pPr>
            <a:r>
              <a:rPr lang="en-GB" sz="1400" dirty="0">
                <a:solidFill>
                  <a:srgbClr val="FF0000"/>
                </a:solidFill>
              </a:rPr>
              <a:t>Safeguarding level 3 webinar</a:t>
            </a:r>
          </a:p>
          <a:p>
            <a:pPr marL="285750" indent="-285750">
              <a:buFont typeface="Arial" panose="020B0604020202020204" pitchFamily="34" charset="0"/>
              <a:buChar char="•"/>
            </a:pPr>
            <a:r>
              <a:rPr lang="en-GB" sz="1400" dirty="0">
                <a:solidFill>
                  <a:srgbClr val="FF0000"/>
                </a:solidFill>
              </a:rPr>
              <a:t>Domestic abuse prevention training</a:t>
            </a:r>
          </a:p>
        </p:txBody>
      </p:sp>
      <p:sp>
        <p:nvSpPr>
          <p:cNvPr id="12" name="Rectangle: Rounded Corners 11">
            <a:extLst>
              <a:ext uri="{FF2B5EF4-FFF2-40B4-BE49-F238E27FC236}">
                <a16:creationId xmlns:a16="http://schemas.microsoft.com/office/drawing/2014/main" id="{8FA0E792-2025-6188-6192-3EEDA0F578AA}"/>
              </a:ext>
            </a:extLst>
          </p:cNvPr>
          <p:cNvSpPr/>
          <p:nvPr/>
        </p:nvSpPr>
        <p:spPr>
          <a:xfrm>
            <a:off x="6188244" y="1490111"/>
            <a:ext cx="5666874" cy="1054904"/>
          </a:xfrm>
          <a:prstGeom prst="roundRect">
            <a:avLst>
              <a:gd name="adj" fmla="val 8683"/>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Domain 3 Healthy Living Support</a:t>
            </a:r>
          </a:p>
          <a:p>
            <a:pPr marL="285750" indent="-285750">
              <a:buFont typeface="Arial" panose="020B0604020202020204" pitchFamily="34" charset="0"/>
              <a:buChar char="•"/>
            </a:pPr>
            <a:r>
              <a:rPr lang="en-GB" sz="1400" dirty="0">
                <a:solidFill>
                  <a:srgbClr val="FF0000"/>
                </a:solidFill>
              </a:rPr>
              <a:t>All Our Health training on adult and childhood obesity</a:t>
            </a:r>
          </a:p>
          <a:p>
            <a:pPr marL="285750" indent="-285750">
              <a:buFont typeface="Arial" panose="020B0604020202020204" pitchFamily="34" charset="0"/>
              <a:buChar char="•"/>
            </a:pPr>
            <a:r>
              <a:rPr lang="en-GB" sz="1400" dirty="0">
                <a:solidFill>
                  <a:srgbClr val="FF0000"/>
                </a:solidFill>
              </a:rPr>
              <a:t>CPPE weight management for adults training and e-assessment</a:t>
            </a:r>
          </a:p>
          <a:p>
            <a:pPr marL="285750" indent="-285750">
              <a:buFont typeface="Arial" panose="020B0604020202020204" pitchFamily="34" charset="0"/>
              <a:buChar char="•"/>
            </a:pPr>
            <a:r>
              <a:rPr lang="en-GB" sz="1400" dirty="0"/>
              <a:t>Update weight management action plan</a:t>
            </a:r>
          </a:p>
          <a:p>
            <a:pPr marL="285750" indent="-285750">
              <a:buFont typeface="Arial" panose="020B0604020202020204" pitchFamily="34" charset="0"/>
              <a:buChar char="•"/>
            </a:pPr>
            <a:r>
              <a:rPr lang="en-GB" sz="1400" dirty="0"/>
              <a:t>Refer patients to local tier 2 weight management service</a:t>
            </a:r>
          </a:p>
        </p:txBody>
      </p:sp>
      <p:sp>
        <p:nvSpPr>
          <p:cNvPr id="13" name="Rectangle: Rounded Corners 12">
            <a:extLst>
              <a:ext uri="{FF2B5EF4-FFF2-40B4-BE49-F238E27FC236}">
                <a16:creationId xmlns:a16="http://schemas.microsoft.com/office/drawing/2014/main" id="{7DAA504D-E73D-A84F-F7C0-CB9F89C7BFB4}"/>
              </a:ext>
            </a:extLst>
          </p:cNvPr>
          <p:cNvSpPr/>
          <p:nvPr/>
        </p:nvSpPr>
        <p:spPr>
          <a:xfrm>
            <a:off x="6188244" y="2711046"/>
            <a:ext cx="5666874" cy="2414338"/>
          </a:xfrm>
          <a:prstGeom prst="roundRect">
            <a:avLst>
              <a:gd name="adj" fmla="val 2713"/>
            </a:avLst>
          </a:prstGeom>
          <a:solidFill>
            <a:srgbClr val="4081D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Domain 4 Prevention</a:t>
            </a:r>
          </a:p>
          <a:p>
            <a:pPr marL="285750" indent="-285750">
              <a:buFont typeface="Arial" panose="020B0604020202020204" pitchFamily="34" charset="0"/>
              <a:buChar char="•"/>
            </a:pPr>
            <a:r>
              <a:rPr lang="en-GB" sz="1400" dirty="0"/>
              <a:t>Review TARGET leaflets for UTI and RTI with patients</a:t>
            </a:r>
          </a:p>
          <a:p>
            <a:pPr marL="285750" indent="-285750">
              <a:buFont typeface="Arial" panose="020B0604020202020204" pitchFamily="34" charset="0"/>
              <a:buChar char="•"/>
            </a:pPr>
            <a:r>
              <a:rPr lang="en-GB" sz="1400" dirty="0"/>
              <a:t>Incorporate use of TARGET leaflets in SOPs</a:t>
            </a:r>
          </a:p>
          <a:p>
            <a:pPr marL="285750" indent="-285750">
              <a:buFont typeface="Arial" panose="020B0604020202020204" pitchFamily="34" charset="0"/>
              <a:buChar char="•"/>
            </a:pPr>
            <a:r>
              <a:rPr lang="en-GB" sz="1400" dirty="0">
                <a:solidFill>
                  <a:srgbClr val="FF0000"/>
                </a:solidFill>
              </a:rPr>
              <a:t>Infection prevention and control Level 1 e-learning and assessment </a:t>
            </a:r>
          </a:p>
          <a:p>
            <a:pPr marL="285750" indent="-285750">
              <a:buFont typeface="Arial" panose="020B0604020202020204" pitchFamily="34" charset="0"/>
              <a:buChar char="•"/>
            </a:pPr>
            <a:r>
              <a:rPr lang="en-GB" sz="1400" dirty="0">
                <a:solidFill>
                  <a:srgbClr val="FF0000"/>
                </a:solidFill>
              </a:rPr>
              <a:t>Infection Prevention and Control Level 2 e-learning and assessment</a:t>
            </a:r>
          </a:p>
          <a:p>
            <a:pPr marL="285750" indent="-285750">
              <a:buFont typeface="Arial" panose="020B0604020202020204" pitchFamily="34" charset="0"/>
              <a:buChar char="•"/>
            </a:pPr>
            <a:r>
              <a:rPr lang="en-GB" sz="1400" dirty="0">
                <a:solidFill>
                  <a:srgbClr val="FF0000"/>
                </a:solidFill>
              </a:rPr>
              <a:t>Antimicrobial Stewardship for Community Pharmacy e-learning and e-assessment</a:t>
            </a:r>
            <a:r>
              <a:rPr lang="en-GB" sz="1400" dirty="0"/>
              <a:t>.</a:t>
            </a:r>
          </a:p>
          <a:p>
            <a:pPr marL="285750" indent="-285750">
              <a:buFont typeface="Arial" panose="020B0604020202020204" pitchFamily="34" charset="0"/>
              <a:buChar char="•"/>
            </a:pPr>
            <a:r>
              <a:rPr lang="en-GB" sz="1400" dirty="0"/>
              <a:t>Become Antibiotic Guardians</a:t>
            </a:r>
          </a:p>
          <a:p>
            <a:pPr marL="285750" indent="-285750">
              <a:buFont typeface="Arial" panose="020B0604020202020204" pitchFamily="34" charset="0"/>
              <a:buChar char="•"/>
            </a:pPr>
            <a:r>
              <a:rPr lang="en-GB" sz="1400" dirty="0"/>
              <a:t>Have updated Antimicrobial Stewardship Action Plan</a:t>
            </a:r>
          </a:p>
          <a:p>
            <a:pPr marL="285750" indent="-285750">
              <a:buFont typeface="Arial" panose="020B0604020202020204" pitchFamily="34" charset="0"/>
              <a:buChar char="•"/>
            </a:pPr>
            <a:r>
              <a:rPr lang="en-GB" sz="1400" dirty="0">
                <a:solidFill>
                  <a:srgbClr val="FF0000"/>
                </a:solidFill>
              </a:rPr>
              <a:t>Let’s Communicate Cancer E-learning (BOPA) Module 1 and quiz</a:t>
            </a:r>
          </a:p>
          <a:p>
            <a:pPr marL="285750" indent="-285750">
              <a:buFont typeface="Arial" panose="020B0604020202020204" pitchFamily="34" charset="0"/>
              <a:buChar char="•"/>
            </a:pPr>
            <a:r>
              <a:rPr lang="en-GB" sz="1400" dirty="0"/>
              <a:t>Risk review for missing suspected cancer symptoms</a:t>
            </a:r>
          </a:p>
        </p:txBody>
      </p:sp>
      <p:sp>
        <p:nvSpPr>
          <p:cNvPr id="14" name="Rectangle: Rounded Corners 13">
            <a:extLst>
              <a:ext uri="{FF2B5EF4-FFF2-40B4-BE49-F238E27FC236}">
                <a16:creationId xmlns:a16="http://schemas.microsoft.com/office/drawing/2014/main" id="{785748B1-055D-5472-3EEC-511E28911C1F}"/>
              </a:ext>
            </a:extLst>
          </p:cNvPr>
          <p:cNvSpPr/>
          <p:nvPr/>
        </p:nvSpPr>
        <p:spPr>
          <a:xfrm>
            <a:off x="6188244" y="5291416"/>
            <a:ext cx="5666874" cy="778593"/>
          </a:xfrm>
          <a:prstGeom prst="roundRect">
            <a:avLst>
              <a:gd name="adj" fmla="val 73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FFFF00"/>
                </a:solidFill>
              </a:rPr>
              <a:t>Domain 5 Addressing unwarranted variations in care</a:t>
            </a:r>
          </a:p>
          <a:p>
            <a:pPr marL="285750" indent="-285750">
              <a:buFont typeface="Arial" panose="020B0604020202020204" pitchFamily="34" charset="0"/>
              <a:buChar char="•"/>
            </a:pPr>
            <a:r>
              <a:rPr lang="en-GB" sz="1400" dirty="0"/>
              <a:t>Update NHS Profile Manager if listed palliative and </a:t>
            </a:r>
            <a:r>
              <a:rPr lang="en-GB" sz="1400" dirty="0" err="1"/>
              <a:t>EoL</a:t>
            </a:r>
            <a:r>
              <a:rPr lang="en-GB" sz="1400" dirty="0"/>
              <a:t> care medicines routinely held</a:t>
            </a:r>
          </a:p>
        </p:txBody>
      </p:sp>
    </p:spTree>
    <p:extLst>
      <p:ext uri="{BB962C8B-B14F-4D97-AF65-F5344CB8AC3E}">
        <p14:creationId xmlns:p14="http://schemas.microsoft.com/office/powerpoint/2010/main" val="31177233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60331-3641-0C93-7220-27D6F5F7C223}"/>
              </a:ext>
            </a:extLst>
          </p:cNvPr>
          <p:cNvSpPr>
            <a:spLocks noGrp="1"/>
          </p:cNvSpPr>
          <p:nvPr>
            <p:ph type="title"/>
          </p:nvPr>
        </p:nvSpPr>
        <p:spPr/>
        <p:txBody>
          <a:bodyPr/>
          <a:lstStyle/>
          <a:p>
            <a:r>
              <a:rPr lang="en-GB" dirty="0"/>
              <a:t>How much training in PQS?</a:t>
            </a:r>
          </a:p>
        </p:txBody>
      </p:sp>
      <p:graphicFrame>
        <p:nvGraphicFramePr>
          <p:cNvPr id="4" name="Table 4">
            <a:extLst>
              <a:ext uri="{FF2B5EF4-FFF2-40B4-BE49-F238E27FC236}">
                <a16:creationId xmlns:a16="http://schemas.microsoft.com/office/drawing/2014/main" id="{36A604DB-0BA5-51C7-4187-1BDF655E7AE5}"/>
              </a:ext>
            </a:extLst>
          </p:cNvPr>
          <p:cNvGraphicFramePr>
            <a:graphicFrameLocks noGrp="1"/>
          </p:cNvGraphicFramePr>
          <p:nvPr>
            <p:ph idx="1"/>
            <p:extLst>
              <p:ext uri="{D42A27DB-BD31-4B8C-83A1-F6EECF244321}">
                <p14:modId xmlns:p14="http://schemas.microsoft.com/office/powerpoint/2010/main" val="2258377119"/>
              </p:ext>
            </p:extLst>
          </p:nvPr>
        </p:nvGraphicFramePr>
        <p:xfrm>
          <a:off x="1807535" y="2079249"/>
          <a:ext cx="6368902" cy="1879600"/>
        </p:xfrm>
        <a:graphic>
          <a:graphicData uri="http://schemas.openxmlformats.org/drawingml/2006/table">
            <a:tbl>
              <a:tblPr firstRow="1" bandRow="1">
                <a:tableStyleId>{5C22544A-7EE6-4342-B048-85BDC9FD1C3A}</a:tableStyleId>
              </a:tblPr>
              <a:tblGrid>
                <a:gridCol w="2916754">
                  <a:extLst>
                    <a:ext uri="{9D8B030D-6E8A-4147-A177-3AD203B41FA5}">
                      <a16:colId xmlns:a16="http://schemas.microsoft.com/office/drawing/2014/main" val="3383896163"/>
                    </a:ext>
                  </a:extLst>
                </a:gridCol>
                <a:gridCol w="1148316">
                  <a:extLst>
                    <a:ext uri="{9D8B030D-6E8A-4147-A177-3AD203B41FA5}">
                      <a16:colId xmlns:a16="http://schemas.microsoft.com/office/drawing/2014/main" val="946957530"/>
                    </a:ext>
                  </a:extLst>
                </a:gridCol>
                <a:gridCol w="1116419">
                  <a:extLst>
                    <a:ext uri="{9D8B030D-6E8A-4147-A177-3AD203B41FA5}">
                      <a16:colId xmlns:a16="http://schemas.microsoft.com/office/drawing/2014/main" val="1861228027"/>
                    </a:ext>
                  </a:extLst>
                </a:gridCol>
                <a:gridCol w="1187413">
                  <a:extLst>
                    <a:ext uri="{9D8B030D-6E8A-4147-A177-3AD203B41FA5}">
                      <a16:colId xmlns:a16="http://schemas.microsoft.com/office/drawing/2014/main" val="29805526"/>
                    </a:ext>
                  </a:extLst>
                </a:gridCol>
              </a:tblGrid>
              <a:tr h="370840">
                <a:tc>
                  <a:txBody>
                    <a:bodyPr/>
                    <a:lstStyle/>
                    <a:p>
                      <a:r>
                        <a:rPr lang="en-GB" dirty="0"/>
                        <a:t>Role</a:t>
                      </a:r>
                    </a:p>
                  </a:txBody>
                  <a:tcPr/>
                </a:tc>
                <a:tc>
                  <a:txBody>
                    <a:bodyPr/>
                    <a:lstStyle/>
                    <a:p>
                      <a:pPr algn="ctr"/>
                      <a:r>
                        <a:rPr lang="en-GB" dirty="0"/>
                        <a:t>Hours</a:t>
                      </a:r>
                    </a:p>
                  </a:txBody>
                  <a:tcPr/>
                </a:tc>
                <a:tc>
                  <a:txBody>
                    <a:bodyPr/>
                    <a:lstStyle/>
                    <a:p>
                      <a:pPr algn="ctr"/>
                      <a:r>
                        <a:rPr lang="en-GB" dirty="0"/>
                        <a:t>Rate</a:t>
                      </a:r>
                    </a:p>
                  </a:txBody>
                  <a:tcPr/>
                </a:tc>
                <a:tc>
                  <a:txBody>
                    <a:bodyPr/>
                    <a:lstStyle/>
                    <a:p>
                      <a:pPr algn="ctr"/>
                      <a:r>
                        <a:rPr lang="en-GB" dirty="0"/>
                        <a:t>Total</a:t>
                      </a:r>
                    </a:p>
                  </a:txBody>
                  <a:tcPr/>
                </a:tc>
                <a:extLst>
                  <a:ext uri="{0D108BD9-81ED-4DB2-BD59-A6C34878D82A}">
                    <a16:rowId xmlns:a16="http://schemas.microsoft.com/office/drawing/2014/main" val="1389763301"/>
                  </a:ext>
                </a:extLst>
              </a:tr>
              <a:tr h="370840">
                <a:tc>
                  <a:txBody>
                    <a:bodyPr/>
                    <a:lstStyle/>
                    <a:p>
                      <a:r>
                        <a:rPr lang="en-GB" dirty="0"/>
                        <a:t>Pharmacist</a:t>
                      </a:r>
                    </a:p>
                  </a:txBody>
                  <a:tcPr/>
                </a:tc>
                <a:tc>
                  <a:txBody>
                    <a:bodyPr/>
                    <a:lstStyle/>
                    <a:p>
                      <a:pPr algn="ctr"/>
                      <a:r>
                        <a:rPr lang="en-GB" dirty="0"/>
                        <a:t>17.5</a:t>
                      </a:r>
                    </a:p>
                  </a:txBody>
                  <a:tcPr/>
                </a:tc>
                <a:tc>
                  <a:txBody>
                    <a:bodyPr/>
                    <a:lstStyle/>
                    <a:p>
                      <a:pPr algn="ctr"/>
                      <a:r>
                        <a:rPr lang="en-GB" dirty="0"/>
                        <a:t>£25</a:t>
                      </a:r>
                    </a:p>
                  </a:txBody>
                  <a:tcPr/>
                </a:tc>
                <a:tc>
                  <a:txBody>
                    <a:bodyPr/>
                    <a:lstStyle/>
                    <a:p>
                      <a:pPr algn="ctr"/>
                      <a:r>
                        <a:rPr lang="en-GB" dirty="0"/>
                        <a:t>£437.5</a:t>
                      </a:r>
                    </a:p>
                  </a:txBody>
                  <a:tcPr/>
                </a:tc>
                <a:extLst>
                  <a:ext uri="{0D108BD9-81ED-4DB2-BD59-A6C34878D82A}">
                    <a16:rowId xmlns:a16="http://schemas.microsoft.com/office/drawing/2014/main" val="957644868"/>
                  </a:ext>
                </a:extLst>
              </a:tr>
              <a:tr h="370840">
                <a:tc>
                  <a:txBody>
                    <a:bodyPr/>
                    <a:lstStyle/>
                    <a:p>
                      <a:r>
                        <a:rPr lang="en-GB" dirty="0"/>
                        <a:t>Technician</a:t>
                      </a:r>
                    </a:p>
                  </a:txBody>
                  <a:tcPr/>
                </a:tc>
                <a:tc>
                  <a:txBody>
                    <a:bodyPr/>
                    <a:lstStyle/>
                    <a:p>
                      <a:pPr algn="ctr"/>
                      <a:r>
                        <a:rPr lang="en-GB" dirty="0"/>
                        <a:t>17.5</a:t>
                      </a:r>
                    </a:p>
                  </a:txBody>
                  <a:tcPr/>
                </a:tc>
                <a:tc>
                  <a:txBody>
                    <a:bodyPr/>
                    <a:lstStyle/>
                    <a:p>
                      <a:pPr algn="ctr"/>
                      <a:r>
                        <a:rPr lang="en-GB" dirty="0"/>
                        <a:t>£18</a:t>
                      </a:r>
                    </a:p>
                  </a:txBody>
                  <a:tcPr/>
                </a:tc>
                <a:tc>
                  <a:txBody>
                    <a:bodyPr/>
                    <a:lstStyle/>
                    <a:p>
                      <a:pPr algn="ctr"/>
                      <a:r>
                        <a:rPr lang="en-GB" dirty="0"/>
                        <a:t>£157.5</a:t>
                      </a:r>
                    </a:p>
                  </a:txBody>
                  <a:tcPr/>
                </a:tc>
                <a:extLst>
                  <a:ext uri="{0D108BD9-81ED-4DB2-BD59-A6C34878D82A}">
                    <a16:rowId xmlns:a16="http://schemas.microsoft.com/office/drawing/2014/main" val="3562259947"/>
                  </a:ext>
                </a:extLst>
              </a:tr>
              <a:tr h="370840">
                <a:tc>
                  <a:txBody>
                    <a:bodyPr/>
                    <a:lstStyle/>
                    <a:p>
                      <a:r>
                        <a:rPr lang="en-GB" dirty="0"/>
                        <a:t>Pharmacy assistants (x3)</a:t>
                      </a:r>
                    </a:p>
                  </a:txBody>
                  <a:tcPr/>
                </a:tc>
                <a:tc>
                  <a:txBody>
                    <a:bodyPr/>
                    <a:lstStyle/>
                    <a:p>
                      <a:pPr algn="ctr"/>
                      <a:r>
                        <a:rPr lang="en-GB" dirty="0"/>
                        <a:t>5.5 (x3)</a:t>
                      </a:r>
                    </a:p>
                  </a:txBody>
                  <a:tcPr/>
                </a:tc>
                <a:tc>
                  <a:txBody>
                    <a:bodyPr/>
                    <a:lstStyle/>
                    <a:p>
                      <a:pPr algn="ctr"/>
                      <a:r>
                        <a:rPr lang="en-GB" dirty="0"/>
                        <a:t>£10</a:t>
                      </a:r>
                    </a:p>
                  </a:txBody>
                  <a:tcPr/>
                </a:tc>
                <a:tc>
                  <a:txBody>
                    <a:bodyPr/>
                    <a:lstStyle/>
                    <a:p>
                      <a:pPr algn="ctr"/>
                      <a:r>
                        <a:rPr lang="en-GB" dirty="0"/>
                        <a:t>£159</a:t>
                      </a:r>
                    </a:p>
                  </a:txBody>
                  <a:tcPr/>
                </a:tc>
                <a:extLst>
                  <a:ext uri="{0D108BD9-81ED-4DB2-BD59-A6C34878D82A}">
                    <a16:rowId xmlns:a16="http://schemas.microsoft.com/office/drawing/2014/main" val="3551635292"/>
                  </a:ext>
                </a:extLst>
              </a:tr>
              <a:tr h="370840">
                <a:tc>
                  <a:txBody>
                    <a:bodyPr/>
                    <a:lstStyle/>
                    <a:p>
                      <a:endParaRPr lang="en-GB" dirty="0"/>
                    </a:p>
                  </a:txBody>
                  <a:tcPr/>
                </a:tc>
                <a:tc>
                  <a:txBody>
                    <a:bodyPr/>
                    <a:lstStyle/>
                    <a:p>
                      <a:pPr algn="ctr"/>
                      <a:endParaRPr lang="en-GB" dirty="0"/>
                    </a:p>
                  </a:txBody>
                  <a:tcPr/>
                </a:tc>
                <a:tc>
                  <a:txBody>
                    <a:bodyPr/>
                    <a:lstStyle/>
                    <a:p>
                      <a:pPr algn="r"/>
                      <a:r>
                        <a:rPr lang="en-GB" sz="2000" b="1" dirty="0"/>
                        <a:t>Total</a:t>
                      </a:r>
                    </a:p>
                  </a:txBody>
                  <a:tcPr/>
                </a:tc>
                <a:tc>
                  <a:txBody>
                    <a:bodyPr/>
                    <a:lstStyle/>
                    <a:p>
                      <a:pPr algn="ctr"/>
                      <a:r>
                        <a:rPr lang="en-GB" sz="2000" b="1" dirty="0"/>
                        <a:t>£754</a:t>
                      </a:r>
                    </a:p>
                  </a:txBody>
                  <a:tcPr/>
                </a:tc>
                <a:extLst>
                  <a:ext uri="{0D108BD9-81ED-4DB2-BD59-A6C34878D82A}">
                    <a16:rowId xmlns:a16="http://schemas.microsoft.com/office/drawing/2014/main" val="3931804678"/>
                  </a:ext>
                </a:extLst>
              </a:tr>
            </a:tbl>
          </a:graphicData>
        </a:graphic>
      </p:graphicFrame>
      <p:sp>
        <p:nvSpPr>
          <p:cNvPr id="5" name="TextBox 4">
            <a:extLst>
              <a:ext uri="{FF2B5EF4-FFF2-40B4-BE49-F238E27FC236}">
                <a16:creationId xmlns:a16="http://schemas.microsoft.com/office/drawing/2014/main" id="{8C70AC1C-5A1F-2262-AEE4-F7B2E628E230}"/>
              </a:ext>
            </a:extLst>
          </p:cNvPr>
          <p:cNvSpPr txBox="1"/>
          <p:nvPr/>
        </p:nvSpPr>
        <p:spPr>
          <a:xfrm>
            <a:off x="1818167" y="4550735"/>
            <a:ext cx="6315740" cy="830997"/>
          </a:xfrm>
          <a:prstGeom prst="rect">
            <a:avLst/>
          </a:prstGeom>
          <a:noFill/>
        </p:spPr>
        <p:txBody>
          <a:bodyPr wrap="square" rtlCol="0">
            <a:spAutoFit/>
          </a:bodyPr>
          <a:lstStyle/>
          <a:p>
            <a:r>
              <a:rPr lang="en-GB" sz="2400" dirty="0"/>
              <a:t>Contraceptive service                                  14-22hr</a:t>
            </a:r>
          </a:p>
          <a:p>
            <a:endParaRPr lang="en-GB" sz="2400" dirty="0"/>
          </a:p>
        </p:txBody>
      </p:sp>
    </p:spTree>
    <p:extLst>
      <p:ext uri="{BB962C8B-B14F-4D97-AF65-F5344CB8AC3E}">
        <p14:creationId xmlns:p14="http://schemas.microsoft.com/office/powerpoint/2010/main" val="229920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08D02-DA12-9BE9-DAF1-EAB36048A6A9}"/>
              </a:ext>
            </a:extLst>
          </p:cNvPr>
          <p:cNvSpPr>
            <a:spLocks noGrp="1"/>
          </p:cNvSpPr>
          <p:nvPr>
            <p:ph type="title"/>
          </p:nvPr>
        </p:nvSpPr>
        <p:spPr/>
        <p:txBody>
          <a:bodyPr/>
          <a:lstStyle/>
          <a:p>
            <a:r>
              <a:rPr lang="en-GB" dirty="0"/>
              <a:t>Key steps to maximising PQS points</a:t>
            </a:r>
          </a:p>
        </p:txBody>
      </p:sp>
      <p:sp>
        <p:nvSpPr>
          <p:cNvPr id="3" name="Content Placeholder 2">
            <a:extLst>
              <a:ext uri="{FF2B5EF4-FFF2-40B4-BE49-F238E27FC236}">
                <a16:creationId xmlns:a16="http://schemas.microsoft.com/office/drawing/2014/main" id="{A267D64F-22D2-059F-A6C6-F488159B91B3}"/>
              </a:ext>
            </a:extLst>
          </p:cNvPr>
          <p:cNvSpPr>
            <a:spLocks noGrp="1"/>
          </p:cNvSpPr>
          <p:nvPr>
            <p:ph idx="1"/>
          </p:nvPr>
        </p:nvSpPr>
        <p:spPr/>
        <p:txBody>
          <a:bodyPr>
            <a:normAutofit fontScale="92500" lnSpcReduction="10000"/>
          </a:bodyPr>
          <a:lstStyle/>
          <a:p>
            <a:r>
              <a:rPr lang="en-GB" dirty="0"/>
              <a:t>Make sure you meet the gateway criteria</a:t>
            </a:r>
          </a:p>
          <a:p>
            <a:pPr lvl="1"/>
            <a:r>
              <a:rPr lang="en-GB" dirty="0"/>
              <a:t>Don’t leave NMS to the last minute</a:t>
            </a:r>
          </a:p>
          <a:p>
            <a:r>
              <a:rPr lang="en-GB" sz="4800" dirty="0"/>
              <a:t>Start planning now!</a:t>
            </a:r>
          </a:p>
          <a:p>
            <a:r>
              <a:rPr lang="en-GB" dirty="0"/>
              <a:t>Spacer criterion for Domain 2 – Respiratory</a:t>
            </a:r>
          </a:p>
          <a:p>
            <a:r>
              <a:rPr lang="en-GB" dirty="0"/>
              <a:t>Antimicrobial Stewardship domain 4 – starting now</a:t>
            </a:r>
          </a:p>
          <a:p>
            <a:r>
              <a:rPr lang="en-GB" dirty="0"/>
              <a:t>Develop a training plan</a:t>
            </a:r>
          </a:p>
          <a:p>
            <a:r>
              <a:rPr lang="en-GB" dirty="0"/>
              <a:t>Healthy Living support domain 3 referral </a:t>
            </a:r>
          </a:p>
          <a:p>
            <a:pPr marL="0" indent="0">
              <a:buNone/>
            </a:pPr>
            <a:r>
              <a:rPr lang="en-GB" sz="2000" dirty="0">
                <a:solidFill>
                  <a:schemeClr val="tx2">
                    <a:lumMod val="60000"/>
                    <a:lumOff val="40000"/>
                  </a:schemeClr>
                </a:solidFill>
              </a:rPr>
              <a:t>       </a:t>
            </a:r>
            <a:r>
              <a:rPr lang="en-GB" sz="2000" dirty="0">
                <a:solidFill>
                  <a:schemeClr val="tx2">
                    <a:lumMod val="60000"/>
                    <a:lumOff val="40000"/>
                  </a:schemeClr>
                </a:solidFill>
                <a:hlinkClick r:id="rId2"/>
              </a:rPr>
              <a:t>https://yourhealthnotts.co.uk/referrals/</a:t>
            </a:r>
            <a:r>
              <a:rPr lang="en-GB" sz="2000" dirty="0">
                <a:solidFill>
                  <a:schemeClr val="tx2">
                    <a:lumMod val="60000"/>
                    <a:lumOff val="40000"/>
                  </a:schemeClr>
                </a:solidFill>
              </a:rPr>
              <a:t>             </a:t>
            </a:r>
            <a:r>
              <a:rPr lang="en-GB" sz="2000" dirty="0">
                <a:solidFill>
                  <a:schemeClr val="tx1"/>
                </a:solidFill>
              </a:rPr>
              <a:t>(Your Health Your Way)</a:t>
            </a:r>
            <a:endParaRPr lang="en-GB" sz="2000" dirty="0">
              <a:solidFill>
                <a:schemeClr val="tx2">
                  <a:lumMod val="60000"/>
                  <a:lumOff val="40000"/>
                </a:schemeClr>
              </a:solidFill>
            </a:endParaRPr>
          </a:p>
        </p:txBody>
      </p:sp>
    </p:spTree>
    <p:extLst>
      <p:ext uri="{BB962C8B-B14F-4D97-AF65-F5344CB8AC3E}">
        <p14:creationId xmlns:p14="http://schemas.microsoft.com/office/powerpoint/2010/main" val="4173658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2A05D-AC8F-A87D-5A6E-B8211F62BA29}"/>
              </a:ext>
            </a:extLst>
          </p:cNvPr>
          <p:cNvSpPr>
            <a:spLocks noGrp="1"/>
          </p:cNvSpPr>
          <p:nvPr>
            <p:ph type="title"/>
          </p:nvPr>
        </p:nvSpPr>
        <p:spPr/>
        <p:txBody>
          <a:bodyPr/>
          <a:lstStyle/>
          <a:p>
            <a:r>
              <a:rPr lang="en-GB" dirty="0"/>
              <a:t>Develop a training plan</a:t>
            </a:r>
          </a:p>
        </p:txBody>
      </p:sp>
      <p:sp>
        <p:nvSpPr>
          <p:cNvPr id="3" name="Content Placeholder 2">
            <a:extLst>
              <a:ext uri="{FF2B5EF4-FFF2-40B4-BE49-F238E27FC236}">
                <a16:creationId xmlns:a16="http://schemas.microsoft.com/office/drawing/2014/main" id="{61679967-DFD3-7B69-474D-E141E9F6CFE7}"/>
              </a:ext>
            </a:extLst>
          </p:cNvPr>
          <p:cNvSpPr>
            <a:spLocks noGrp="1"/>
          </p:cNvSpPr>
          <p:nvPr>
            <p:ph idx="1"/>
          </p:nvPr>
        </p:nvSpPr>
        <p:spPr/>
        <p:txBody>
          <a:bodyPr/>
          <a:lstStyle/>
          <a:p>
            <a:r>
              <a:rPr lang="en-GB" dirty="0"/>
              <a:t>Who needs to be trained?</a:t>
            </a:r>
          </a:p>
          <a:p>
            <a:r>
              <a:rPr lang="en-GB" dirty="0"/>
              <a:t>What needs to be completed?</a:t>
            </a:r>
          </a:p>
          <a:p>
            <a:r>
              <a:rPr lang="en-GB" dirty="0"/>
              <a:t>Deadlines for individual courses/resources</a:t>
            </a:r>
          </a:p>
          <a:p>
            <a:r>
              <a:rPr lang="en-GB" dirty="0"/>
              <a:t>Deadline for all training – your declaration date</a:t>
            </a:r>
          </a:p>
        </p:txBody>
      </p:sp>
    </p:spTree>
    <p:extLst>
      <p:ext uri="{BB962C8B-B14F-4D97-AF65-F5344CB8AC3E}">
        <p14:creationId xmlns:p14="http://schemas.microsoft.com/office/powerpoint/2010/main" val="199449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344A807-1825-7E21-78F9-431824D82106}"/>
              </a:ext>
            </a:extLst>
          </p:cNvPr>
          <p:cNvSpPr>
            <a:spLocks noGrp="1"/>
          </p:cNvSpPr>
          <p:nvPr>
            <p:ph type="title"/>
          </p:nvPr>
        </p:nvSpPr>
        <p:spPr/>
        <p:txBody>
          <a:bodyPr/>
          <a:lstStyle/>
          <a:p>
            <a:r>
              <a:rPr lang="en-GB" dirty="0"/>
              <a:t>Top tips to achieve maximum PQS revenue</a:t>
            </a:r>
          </a:p>
        </p:txBody>
      </p:sp>
      <p:sp>
        <p:nvSpPr>
          <p:cNvPr id="8" name="Content Placeholder 7">
            <a:extLst>
              <a:ext uri="{FF2B5EF4-FFF2-40B4-BE49-F238E27FC236}">
                <a16:creationId xmlns:a16="http://schemas.microsoft.com/office/drawing/2014/main" id="{5FD91A8F-DB9D-448C-6C8A-D534164A1FD4}"/>
              </a:ext>
            </a:extLst>
          </p:cNvPr>
          <p:cNvSpPr>
            <a:spLocks noGrp="1"/>
          </p:cNvSpPr>
          <p:nvPr>
            <p:ph idx="1"/>
          </p:nvPr>
        </p:nvSpPr>
        <p:spPr/>
        <p:txBody>
          <a:bodyPr>
            <a:normAutofit/>
          </a:bodyPr>
          <a:lstStyle/>
          <a:p>
            <a:r>
              <a:rPr lang="en-GB" dirty="0"/>
              <a:t>Gateway criteria </a:t>
            </a:r>
          </a:p>
          <a:p>
            <a:r>
              <a:rPr lang="en-GB" dirty="0"/>
              <a:t>Planning and recording essential</a:t>
            </a:r>
          </a:p>
          <a:p>
            <a:r>
              <a:rPr lang="en-GB" dirty="0"/>
              <a:t>Begin with the MYS submission in mind</a:t>
            </a:r>
          </a:p>
          <a:p>
            <a:r>
              <a:rPr lang="en-GB" dirty="0"/>
              <a:t>No need to re-invent the wheel</a:t>
            </a:r>
          </a:p>
          <a:p>
            <a:r>
              <a:rPr lang="en-GB" dirty="0"/>
              <a:t>Involve your team to support the pharmacist with the work</a:t>
            </a:r>
          </a:p>
          <a:p>
            <a:r>
              <a:rPr lang="en-GB" dirty="0"/>
              <a:t>Link services together to make it easier</a:t>
            </a:r>
          </a:p>
          <a:p>
            <a:endParaRPr lang="en-GB" dirty="0"/>
          </a:p>
          <a:p>
            <a:endParaRPr lang="en-GB" dirty="0"/>
          </a:p>
          <a:p>
            <a:endParaRPr lang="en-GB" dirty="0"/>
          </a:p>
        </p:txBody>
      </p:sp>
    </p:spTree>
    <p:extLst>
      <p:ext uri="{BB962C8B-B14F-4D97-AF65-F5344CB8AC3E}">
        <p14:creationId xmlns:p14="http://schemas.microsoft.com/office/powerpoint/2010/main" val="2571103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D325916-6769-1B3A-E192-7030D86776C4}"/>
              </a:ext>
            </a:extLst>
          </p:cNvPr>
          <p:cNvSpPr>
            <a:spLocks noGrp="1"/>
          </p:cNvSpPr>
          <p:nvPr>
            <p:ph type="title"/>
          </p:nvPr>
        </p:nvSpPr>
        <p:spPr>
          <a:xfrm>
            <a:off x="623392" y="265772"/>
            <a:ext cx="9865096" cy="1426170"/>
          </a:xfrm>
        </p:spPr>
        <p:txBody>
          <a:bodyPr vert="horz" lIns="91440" tIns="45720" rIns="91440" bIns="45720" rtlCol="0" anchor="ctr">
            <a:normAutofit/>
          </a:bodyPr>
          <a:lstStyle/>
          <a:p>
            <a:r>
              <a:rPr lang="en-GB" dirty="0"/>
              <a:t>LPC Future ways of working</a:t>
            </a:r>
          </a:p>
        </p:txBody>
      </p:sp>
      <p:graphicFrame>
        <p:nvGraphicFramePr>
          <p:cNvPr id="8" name="TextBox 2">
            <a:extLst>
              <a:ext uri="{FF2B5EF4-FFF2-40B4-BE49-F238E27FC236}">
                <a16:creationId xmlns:a16="http://schemas.microsoft.com/office/drawing/2014/main" id="{9E4CF0F1-19F1-5B0C-0FFE-DD9EBDDBFFA5}"/>
              </a:ext>
            </a:extLst>
          </p:cNvPr>
          <p:cNvGraphicFramePr/>
          <p:nvPr>
            <p:extLst>
              <p:ext uri="{D42A27DB-BD31-4B8C-83A1-F6EECF244321}">
                <p14:modId xmlns:p14="http://schemas.microsoft.com/office/powerpoint/2010/main" val="875425147"/>
              </p:ext>
            </p:extLst>
          </p:nvPr>
        </p:nvGraphicFramePr>
        <p:xfrm>
          <a:off x="623392" y="1844824"/>
          <a:ext cx="11017224"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0814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CB4D36-8554-5C75-EF1A-B7C23D696803}"/>
              </a:ext>
            </a:extLst>
          </p:cNvPr>
          <p:cNvSpPr txBox="1"/>
          <p:nvPr/>
        </p:nvSpPr>
        <p:spPr>
          <a:xfrm>
            <a:off x="552090" y="1975449"/>
            <a:ext cx="10800271" cy="323165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Nottinghamshire LPC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Opportunities for Bassetlaw contractors in the new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Integrated Care System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accent2"/>
                </a:solidFill>
                <a:effectLst/>
                <a:uLnTx/>
                <a:uFillTx/>
                <a:latin typeface="Arial" panose="020B0604020202020204" pitchFamily="34" charset="0"/>
                <a:ea typeface="Times New Roman" panose="02020603050405020304" pitchFamily="18" charset="0"/>
                <a:cs typeface="Times New Roman" panose="02020603050405020304" pitchFamily="18" charset="0"/>
              </a:rPr>
              <a:t>How the LPC will work with you</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b="1" dirty="0">
                <a:solidFill>
                  <a:schemeClr val="accent2"/>
                </a:solidFill>
                <a:latin typeface="Arial" panose="020B0604020202020204" pitchFamily="34" charset="0"/>
                <a:ea typeface="Times New Roman" panose="02020603050405020304" pitchFamily="18" charset="0"/>
                <a:cs typeface="Times New Roman" panose="02020603050405020304" pitchFamily="18" charset="0"/>
              </a:rPr>
              <a:t>Who we are and what do we stand for</a:t>
            </a:r>
            <a:endParaRPr kumimoji="0" lang="en-GB" sz="1400" b="1" i="0" u="none" strike="noStrike" kern="1200" cap="none" spc="0" normalizeH="0" baseline="0" noProof="0" dirty="0">
              <a:ln>
                <a:noFill/>
              </a:ln>
              <a:solidFill>
                <a:schemeClr val="accent2"/>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Rob Severn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Nottinghamshire LPC Chair</a:t>
            </a:r>
          </a:p>
        </p:txBody>
      </p:sp>
    </p:spTree>
    <p:extLst>
      <p:ext uri="{BB962C8B-B14F-4D97-AF65-F5344CB8AC3E}">
        <p14:creationId xmlns:p14="http://schemas.microsoft.com/office/powerpoint/2010/main" val="3272341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4F935-65DE-3378-98AA-A477978A7F66}"/>
              </a:ext>
            </a:extLst>
          </p:cNvPr>
          <p:cNvSpPr>
            <a:spLocks noGrp="1"/>
          </p:cNvSpPr>
          <p:nvPr>
            <p:ph type="title"/>
          </p:nvPr>
        </p:nvSpPr>
        <p:spPr/>
        <p:txBody>
          <a:bodyPr/>
          <a:lstStyle/>
          <a:p>
            <a:r>
              <a:rPr lang="en-GB" dirty="0"/>
              <a:t>Resources</a:t>
            </a:r>
          </a:p>
        </p:txBody>
      </p:sp>
      <p:sp>
        <p:nvSpPr>
          <p:cNvPr id="3" name="Content Placeholder 2">
            <a:extLst>
              <a:ext uri="{FF2B5EF4-FFF2-40B4-BE49-F238E27FC236}">
                <a16:creationId xmlns:a16="http://schemas.microsoft.com/office/drawing/2014/main" id="{BEBF8316-4B41-4C3F-FD31-D01069A85B32}"/>
              </a:ext>
            </a:extLst>
          </p:cNvPr>
          <p:cNvSpPr>
            <a:spLocks noGrp="1"/>
          </p:cNvSpPr>
          <p:nvPr>
            <p:ph idx="1"/>
          </p:nvPr>
        </p:nvSpPr>
        <p:spPr/>
        <p:txBody>
          <a:bodyPr/>
          <a:lstStyle/>
          <a:p>
            <a:r>
              <a:rPr lang="en-GB" dirty="0"/>
              <a:t>Nottinghamshire LPC website</a:t>
            </a:r>
            <a:br>
              <a:rPr lang="en-GB" dirty="0"/>
            </a:br>
            <a:r>
              <a:rPr lang="en-GB" sz="2800" dirty="0">
                <a:hlinkClick r:id="rId2"/>
              </a:rPr>
              <a:t>https://nottinghamshire.communitypharmacy.org.uk/</a:t>
            </a:r>
            <a:r>
              <a:rPr lang="en-GB" sz="2800" dirty="0"/>
              <a:t> </a:t>
            </a:r>
          </a:p>
          <a:p>
            <a:r>
              <a:rPr lang="en-GB" dirty="0"/>
              <a:t>PSNC PQS hub</a:t>
            </a:r>
            <a:br>
              <a:rPr lang="en-GB" dirty="0"/>
            </a:br>
            <a:r>
              <a:rPr lang="en-GB" sz="2800" dirty="0">
                <a:hlinkClick r:id="rId3"/>
              </a:rPr>
              <a:t>https://psnc.org.uk/quality-and-regulations/pharmacy-quality-scheme/</a:t>
            </a:r>
            <a:endParaRPr lang="en-GB" sz="2800" dirty="0"/>
          </a:p>
          <a:p>
            <a:r>
              <a:rPr lang="en-GB" dirty="0"/>
              <a:t>CPPE</a:t>
            </a:r>
            <a:br>
              <a:rPr lang="en-GB" dirty="0"/>
            </a:br>
            <a:r>
              <a:rPr lang="en-GB" sz="2800" dirty="0">
                <a:hlinkClick r:id="rId4"/>
              </a:rPr>
              <a:t>https://www.cppe.ac.uk/services/pharmacy-quality-scheme</a:t>
            </a:r>
            <a:r>
              <a:rPr lang="en-GB" sz="2800" dirty="0"/>
              <a:t> </a:t>
            </a:r>
            <a:endParaRPr lang="en-GB" dirty="0"/>
          </a:p>
        </p:txBody>
      </p:sp>
    </p:spTree>
    <p:extLst>
      <p:ext uri="{BB962C8B-B14F-4D97-AF65-F5344CB8AC3E}">
        <p14:creationId xmlns:p14="http://schemas.microsoft.com/office/powerpoint/2010/main" val="1469407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61AF7-8449-5C73-A0A8-746415CFBFAD}"/>
              </a:ext>
            </a:extLst>
          </p:cNvPr>
          <p:cNvSpPr>
            <a:spLocks noGrp="1"/>
          </p:cNvSpPr>
          <p:nvPr>
            <p:ph type="title"/>
          </p:nvPr>
        </p:nvSpPr>
        <p:spPr/>
        <p:txBody>
          <a:bodyPr/>
          <a:lstStyle/>
          <a:p>
            <a:r>
              <a:rPr lang="en-GB" dirty="0"/>
              <a:t>Who are we?</a:t>
            </a:r>
          </a:p>
        </p:txBody>
      </p:sp>
      <p:sp>
        <p:nvSpPr>
          <p:cNvPr id="3" name="Content Placeholder 2">
            <a:extLst>
              <a:ext uri="{FF2B5EF4-FFF2-40B4-BE49-F238E27FC236}">
                <a16:creationId xmlns:a16="http://schemas.microsoft.com/office/drawing/2014/main" id="{90204058-86F5-71ED-71DB-647744F2F6F2}"/>
              </a:ext>
            </a:extLst>
          </p:cNvPr>
          <p:cNvSpPr>
            <a:spLocks noGrp="1"/>
          </p:cNvSpPr>
          <p:nvPr>
            <p:ph idx="1"/>
          </p:nvPr>
        </p:nvSpPr>
        <p:spPr>
          <a:xfrm>
            <a:off x="623392" y="1376772"/>
            <a:ext cx="11017224" cy="4179966"/>
          </a:xfrm>
        </p:spPr>
        <p:txBody>
          <a:bodyPr>
            <a:normAutofit fontScale="625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Alison Ellis – LPC secretary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hlinkClick r:id="rId3"/>
              </a:rPr>
              <a:t>secretary@nottinghamshirelpc.co.uk</a:t>
            </a:r>
            <a:endParaRPr kumimoji="0" lang="en-GB" sz="1800" b="0"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none" strike="noStrike" kern="1200" cap="none" spc="0" normalizeH="0" baseline="0" noProof="0" dirty="0">
              <a:ln>
                <a:noFill/>
              </a:ln>
              <a:solidFill>
                <a:srgbClr val="5B9BD5">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Nick Hunter - Chief Officer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1800" b="0" i="0" u="sng" strike="noStrike" kern="1200" cap="none" spc="0" normalizeH="0" baseline="0" noProof="0" dirty="0">
                <a:ln>
                  <a:noFill/>
                </a:ln>
                <a:solidFill>
                  <a:srgbClr val="5B9BD5">
                    <a:lumMod val="75000"/>
                  </a:srgbClr>
                </a:solidFill>
                <a:effectLst/>
                <a:uLnTx/>
                <a:uFillTx/>
                <a:latin typeface="Calibri" panose="020F0502020204030204"/>
                <a:ea typeface="+mn-ea"/>
                <a:cs typeface="+mn-cs"/>
                <a:hlinkClick r:id="rId4"/>
              </a:rPr>
              <a:t>nickhunter19@gmail.com</a:t>
            </a:r>
            <a:endParaRPr kumimoji="0" lang="de-DE" sz="1800" b="0" i="0" u="sng" strike="noStrike" kern="1200" cap="none" spc="0" normalizeH="0" baseline="0" noProof="0" dirty="0">
              <a:ln>
                <a:noFill/>
              </a:ln>
              <a:solidFill>
                <a:srgbClr val="5B9BD5">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sng" strike="noStrike" kern="1200" cap="none" spc="0" normalizeH="0" baseline="0" noProof="0" dirty="0">
              <a:ln>
                <a:noFill/>
              </a:ln>
              <a:solidFill>
                <a:srgbClr val="5B9BD5">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Rob Severn – LPC chair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0" u="sng" strike="noStrike" kern="1200" cap="none" spc="0" normalizeH="0" baseline="0" noProof="0" dirty="0">
                <a:ln>
                  <a:noFill/>
                </a:ln>
                <a:solidFill>
                  <a:srgbClr val="5B9BD5">
                    <a:lumMod val="75000"/>
                  </a:srgbClr>
                </a:solidFill>
                <a:effectLst/>
                <a:uLnTx/>
                <a:uFillTx/>
                <a:latin typeface="Calibri" panose="020F0502020204030204"/>
                <a:ea typeface="+mn-ea"/>
                <a:cs typeface="+mn-cs"/>
                <a:hlinkClick r:id="rId5"/>
              </a:rPr>
              <a:t>Robert.Severn@thecca.org.uk</a:t>
            </a:r>
            <a:endParaRPr kumimoji="0" lang="en-GB" sz="1800" b="0" i="0" u="sng" strike="noStrike" kern="1200" cap="none" spc="0" normalizeH="0" baseline="0" noProof="0" dirty="0">
              <a:ln>
                <a:noFill/>
              </a:ln>
              <a:solidFill>
                <a:srgbClr val="5B9BD5">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sng" strike="noStrike" kern="1200" cap="none" spc="0" normalizeH="0" baseline="0" noProof="0" dirty="0">
              <a:ln>
                <a:noFill/>
              </a:ln>
              <a:solidFill>
                <a:srgbClr val="5B9BD5">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Mike Jones - Services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1800" b="0" i="0" u="sng" strike="noStrike" kern="1200" cap="none" spc="0" normalizeH="0" baseline="0" noProof="0" dirty="0">
                <a:ln>
                  <a:noFill/>
                </a:ln>
                <a:solidFill>
                  <a:srgbClr val="5B9BD5">
                    <a:lumMod val="75000"/>
                  </a:srgbClr>
                </a:solidFill>
                <a:effectLst/>
                <a:uLnTx/>
                <a:uFillTx/>
                <a:latin typeface="Calibri" panose="020F0502020204030204"/>
                <a:ea typeface="+mn-ea"/>
                <a:cs typeface="+mn-cs"/>
                <a:hlinkClick r:id="rId6"/>
              </a:rPr>
              <a:t>mike.jones@nottinghamshirelpc.co.uk</a:t>
            </a:r>
            <a:endParaRPr kumimoji="0" lang="en-GB" sz="1800" b="0" i="0" u="sng" strike="noStrike" kern="1200" cap="none" spc="0" normalizeH="0" baseline="0" noProof="0" dirty="0">
              <a:ln>
                <a:noFill/>
              </a:ln>
              <a:solidFill>
                <a:srgbClr val="5B9BD5">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1800" b="0" i="0" u="sng" strike="noStrike" kern="1200" cap="none" spc="0" normalizeH="0" baseline="0" noProof="0" dirty="0">
              <a:ln>
                <a:noFill/>
              </a:ln>
              <a:solidFill>
                <a:srgbClr val="5B9BD5">
                  <a:lumMod val="75000"/>
                </a:srgbClr>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Google calendar link</a:t>
            </a:r>
          </a:p>
          <a:p>
            <a:pPr marL="0" indent="0">
              <a:buNone/>
            </a:pPr>
            <a:r>
              <a:rPr lang="en-GB" sz="1800" u="sng" dirty="0">
                <a:solidFill>
                  <a:srgbClr val="0563C1"/>
                </a:solidFill>
                <a:effectLst/>
                <a:latin typeface="Calibri" panose="020F0502020204030204" pitchFamily="34" charset="0"/>
                <a:ea typeface="Calibri" panose="020F0502020204030204" pitchFamily="34" charset="0"/>
                <a:hlinkClick r:id="rId7"/>
              </a:rPr>
              <a:t>https://calendar.google.com/calendar/u/0?cid=bm90dHNscGNAZ21haWwuY29t</a:t>
            </a:r>
            <a:endParaRPr lang="en-GB" sz="1800" dirty="0">
              <a:effectLst/>
              <a:latin typeface="Calibri" panose="020F0502020204030204" pitchFamily="34" charset="0"/>
              <a:ea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dirty="0"/>
          </a:p>
        </p:txBody>
      </p:sp>
    </p:spTree>
    <p:extLst>
      <p:ext uri="{BB962C8B-B14F-4D97-AF65-F5344CB8AC3E}">
        <p14:creationId xmlns:p14="http://schemas.microsoft.com/office/powerpoint/2010/main" val="7352073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61AF7-8449-5C73-A0A8-746415CFBFA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0204058-86F5-71ED-71DB-647744F2F6F2}"/>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604914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9405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CB4D36-8554-5C75-EF1A-B7C23D696803}"/>
              </a:ext>
            </a:extLst>
          </p:cNvPr>
          <p:cNvSpPr txBox="1"/>
          <p:nvPr/>
        </p:nvSpPr>
        <p:spPr>
          <a:xfrm>
            <a:off x="552090" y="1975449"/>
            <a:ext cx="10800271" cy="304698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Nottinghamshire LPC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Opportunities for Bassetlaw contractors in the new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Integrated Care System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accent2"/>
                </a:solidFill>
                <a:effectLst/>
                <a:uLnTx/>
                <a:uFillTx/>
                <a:latin typeface="Arial" panose="020B0604020202020204" pitchFamily="34" charset="0"/>
                <a:ea typeface="Times New Roman" panose="02020603050405020304" pitchFamily="18" charset="0"/>
                <a:cs typeface="Times New Roman" panose="02020603050405020304" pitchFamily="18" charset="0"/>
              </a:rPr>
              <a:t>What is going on in Nottinghamshire?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Nick Hunter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Nottinghamshire LPC Chief Officer</a:t>
            </a:r>
          </a:p>
        </p:txBody>
      </p:sp>
    </p:spTree>
    <p:extLst>
      <p:ext uri="{BB962C8B-B14F-4D97-AF65-F5344CB8AC3E}">
        <p14:creationId xmlns:p14="http://schemas.microsoft.com/office/powerpoint/2010/main" val="409050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CB4D36-8554-5C75-EF1A-B7C23D696803}"/>
              </a:ext>
            </a:extLst>
          </p:cNvPr>
          <p:cNvSpPr txBox="1"/>
          <p:nvPr/>
        </p:nvSpPr>
        <p:spPr>
          <a:xfrm>
            <a:off x="552090" y="1975449"/>
            <a:ext cx="10800271" cy="304698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Nottinghamshire LPC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Opportunities for Bassetlaw contractors in the new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Integrated Care System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chemeClr val="accent2"/>
                </a:solidFill>
                <a:effectLst/>
                <a:uLnTx/>
                <a:uFillTx/>
                <a:latin typeface="Arial" panose="020B0604020202020204" pitchFamily="34" charset="0"/>
                <a:ea typeface="Times New Roman" panose="02020603050405020304" pitchFamily="18" charset="0"/>
                <a:cs typeface="Times New Roman" panose="02020603050405020304" pitchFamily="18" charset="0"/>
              </a:rPr>
              <a:t>How can the LPC improve the support we give contractors and PCNs?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chemeClr val="accent2"/>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Mike Jones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0070C0"/>
                </a:solidFill>
                <a:effectLst/>
                <a:uLnTx/>
                <a:uFillTx/>
                <a:latin typeface="Arial" panose="020B0604020202020204" pitchFamily="34" charset="0"/>
                <a:ea typeface="Times New Roman" panose="02020603050405020304" pitchFamily="18" charset="0"/>
                <a:cs typeface="Times New Roman" panose="02020603050405020304" pitchFamily="18" charset="0"/>
              </a:rPr>
              <a:t>Services implementation Officer</a:t>
            </a:r>
          </a:p>
        </p:txBody>
      </p:sp>
    </p:spTree>
    <p:extLst>
      <p:ext uri="{BB962C8B-B14F-4D97-AF65-F5344CB8AC3E}">
        <p14:creationId xmlns:p14="http://schemas.microsoft.com/office/powerpoint/2010/main" val="3324929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61AF7-8449-5C73-A0A8-746415CFBFAD}"/>
              </a:ext>
            </a:extLst>
          </p:cNvPr>
          <p:cNvSpPr>
            <a:spLocks noGrp="1"/>
          </p:cNvSpPr>
          <p:nvPr>
            <p:ph type="title"/>
          </p:nvPr>
        </p:nvSpPr>
        <p:spPr/>
        <p:txBody>
          <a:bodyPr/>
          <a:lstStyle/>
          <a:p>
            <a:r>
              <a:rPr lang="en-GB" dirty="0"/>
              <a:t>Why provide services?</a:t>
            </a:r>
          </a:p>
        </p:txBody>
      </p:sp>
      <p:sp>
        <p:nvSpPr>
          <p:cNvPr id="3" name="Content Placeholder 2">
            <a:extLst>
              <a:ext uri="{FF2B5EF4-FFF2-40B4-BE49-F238E27FC236}">
                <a16:creationId xmlns:a16="http://schemas.microsoft.com/office/drawing/2014/main" id="{90204058-86F5-71ED-71DB-647744F2F6F2}"/>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What’s wrong with dispensing loads of items?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I don’t have time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I don’t have the staff</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Its not a lot of money</a:t>
            </a:r>
          </a:p>
          <a:p>
            <a:endParaRPr lang="en-GB" dirty="0"/>
          </a:p>
        </p:txBody>
      </p:sp>
    </p:spTree>
    <p:extLst>
      <p:ext uri="{BB962C8B-B14F-4D97-AF65-F5344CB8AC3E}">
        <p14:creationId xmlns:p14="http://schemas.microsoft.com/office/powerpoint/2010/main" val="1838702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61AF7-8449-5C73-A0A8-746415CFBFAD}"/>
              </a:ext>
            </a:extLst>
          </p:cNvPr>
          <p:cNvSpPr>
            <a:spLocks noGrp="1"/>
          </p:cNvSpPr>
          <p:nvPr>
            <p:ph type="title"/>
          </p:nvPr>
        </p:nvSpPr>
        <p:spPr/>
        <p:txBody>
          <a:bodyPr/>
          <a:lstStyle/>
          <a:p>
            <a:r>
              <a:rPr lang="en-GB" dirty="0"/>
              <a:t>Current services?</a:t>
            </a:r>
          </a:p>
        </p:txBody>
      </p:sp>
      <p:sp>
        <p:nvSpPr>
          <p:cNvPr id="3" name="Content Placeholder 2">
            <a:extLst>
              <a:ext uri="{FF2B5EF4-FFF2-40B4-BE49-F238E27FC236}">
                <a16:creationId xmlns:a16="http://schemas.microsoft.com/office/drawing/2014/main" id="{90204058-86F5-71ED-71DB-647744F2F6F2}"/>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NMS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DMS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BP Checks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CPCS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111</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rPr>
              <a:t>GP referral</a:t>
            </a:r>
          </a:p>
          <a:p>
            <a:endParaRPr lang="en-GB" dirty="0"/>
          </a:p>
        </p:txBody>
      </p:sp>
    </p:spTree>
    <p:extLst>
      <p:ext uri="{BB962C8B-B14F-4D97-AF65-F5344CB8AC3E}">
        <p14:creationId xmlns:p14="http://schemas.microsoft.com/office/powerpoint/2010/main" val="4173113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61AF7-8449-5C73-A0A8-746415CFBFAD}"/>
              </a:ext>
            </a:extLst>
          </p:cNvPr>
          <p:cNvSpPr>
            <a:spLocks noGrp="1"/>
          </p:cNvSpPr>
          <p:nvPr>
            <p:ph type="title"/>
          </p:nvPr>
        </p:nvSpPr>
        <p:spPr/>
        <p:txBody>
          <a:bodyPr/>
          <a:lstStyle/>
          <a:p>
            <a:r>
              <a:rPr lang="en-GB" dirty="0"/>
              <a:t>New extended care services?</a:t>
            </a:r>
          </a:p>
        </p:txBody>
      </p:sp>
      <p:sp>
        <p:nvSpPr>
          <p:cNvPr id="3" name="Content Placeholder 2">
            <a:extLst>
              <a:ext uri="{FF2B5EF4-FFF2-40B4-BE49-F238E27FC236}">
                <a16:creationId xmlns:a16="http://schemas.microsoft.com/office/drawing/2014/main" id="{90204058-86F5-71ED-71DB-647744F2F6F2}"/>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444444"/>
                </a:solidFill>
                <a:effectLst/>
                <a:uLnTx/>
                <a:uFillTx/>
                <a:latin typeface="UbuntuRegular"/>
                <a:ea typeface="+mn-ea"/>
                <a:cs typeface="+mn-cs"/>
              </a:rPr>
              <a:t>Tier 1 services</a:t>
            </a:r>
            <a:r>
              <a:rPr kumimoji="0" lang="en-GB" sz="2000" b="0" i="0" u="none" strike="noStrike" kern="1200" cap="none" spc="0" normalizeH="0" baseline="0" noProof="0" dirty="0">
                <a:ln>
                  <a:noFill/>
                </a:ln>
                <a:solidFill>
                  <a:srgbClr val="444444"/>
                </a:solidFill>
                <a:effectLst/>
                <a:uLnTx/>
                <a:uFillTx/>
                <a:latin typeface="UbuntuRegular"/>
                <a:ea typeface="+mn-ea"/>
                <a:cs typeface="+mn-cs"/>
              </a:rPr>
              <a:t> can be offered by any interested pharmacy and include the simple UTI service for females age 16-64 years and the acute bacterial conjunctivitis (ABC) service for children under 2 years.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444444"/>
                </a:solidFill>
                <a:effectLst/>
                <a:uLnTx/>
                <a:uFillTx/>
                <a:latin typeface="UbuntuRegular"/>
                <a:ea typeface="+mn-ea"/>
                <a:cs typeface="+mn-cs"/>
              </a:rPr>
              <a:t>Tier 2 skin services</a:t>
            </a:r>
            <a:r>
              <a:rPr kumimoji="0" lang="en-GB" sz="2000" b="0" i="0" u="none" strike="noStrike" kern="1200" cap="none" spc="0" normalizeH="0" baseline="0" noProof="0" dirty="0">
                <a:ln>
                  <a:noFill/>
                </a:ln>
                <a:solidFill>
                  <a:srgbClr val="444444"/>
                </a:solidFill>
                <a:effectLst/>
                <a:uLnTx/>
                <a:uFillTx/>
                <a:latin typeface="UbuntuRegular"/>
                <a:ea typeface="+mn-ea"/>
                <a:cs typeface="+mn-cs"/>
              </a:rPr>
              <a:t> are available for offer by any interested pharmacy provided that they also deliver Tier 1 service.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GB" sz="2000" b="1" i="0" u="none" strike="noStrike" kern="1200" cap="none" spc="0" normalizeH="0" baseline="0" noProof="0" dirty="0">
                <a:ln>
                  <a:noFill/>
                </a:ln>
                <a:solidFill>
                  <a:srgbClr val="444444"/>
                </a:solidFill>
                <a:effectLst/>
                <a:uLnTx/>
                <a:uFillTx/>
                <a:latin typeface="UbuntuRegular"/>
                <a:ea typeface="+mn-ea"/>
                <a:cs typeface="+mn-cs"/>
              </a:rPr>
              <a:t>Tier 3 service</a:t>
            </a:r>
            <a:r>
              <a:rPr kumimoji="0" lang="en-GB" sz="2000" b="0" i="0" u="none" strike="noStrike" kern="1200" cap="none" spc="0" normalizeH="0" baseline="0" noProof="0" dirty="0">
                <a:ln>
                  <a:noFill/>
                </a:ln>
                <a:solidFill>
                  <a:srgbClr val="444444"/>
                </a:solidFill>
                <a:effectLst/>
                <a:uLnTx/>
                <a:uFillTx/>
                <a:latin typeface="UbuntuRegular"/>
                <a:ea typeface="+mn-ea"/>
                <a:cs typeface="+mn-cs"/>
              </a:rPr>
              <a:t> will only be available for offer by selected pharmacies.  There will be a selection process which will involve completion of an expression of interest on </a:t>
            </a:r>
            <a:r>
              <a:rPr kumimoji="0" lang="en-GB" sz="2000" b="0" i="0" u="none" strike="noStrike" kern="1200" cap="none" spc="0" normalizeH="0" baseline="0" noProof="0" dirty="0" err="1">
                <a:ln>
                  <a:noFill/>
                </a:ln>
                <a:solidFill>
                  <a:srgbClr val="444444"/>
                </a:solidFill>
                <a:effectLst/>
                <a:uLnTx/>
                <a:uFillTx/>
                <a:latin typeface="UbuntuRegular"/>
                <a:ea typeface="+mn-ea"/>
                <a:cs typeface="+mn-cs"/>
              </a:rPr>
              <a:t>PharmOutcomes</a:t>
            </a:r>
            <a:r>
              <a:rPr kumimoji="0" lang="en-GB" sz="2000" b="0" i="0" u="none" strike="noStrike" kern="1200" cap="none" spc="0" normalizeH="0" baseline="0" noProof="0" dirty="0">
                <a:ln>
                  <a:noFill/>
                </a:ln>
                <a:solidFill>
                  <a:srgbClr val="444444"/>
                </a:solidFill>
                <a:effectLst/>
                <a:uLnTx/>
                <a:uFillTx/>
                <a:latin typeface="UbuntuRegular"/>
                <a:ea typeface="+mn-ea"/>
                <a:cs typeface="+mn-cs"/>
              </a:rPr>
              <a:t>. </a:t>
            </a:r>
            <a:endPar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GB" dirty="0"/>
          </a:p>
        </p:txBody>
      </p:sp>
    </p:spTree>
    <p:extLst>
      <p:ext uri="{BB962C8B-B14F-4D97-AF65-F5344CB8AC3E}">
        <p14:creationId xmlns:p14="http://schemas.microsoft.com/office/powerpoint/2010/main" val="1245425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8852C-6EEA-1839-7420-C285E88EDF83}"/>
              </a:ext>
            </a:extLst>
          </p:cNvPr>
          <p:cNvSpPr>
            <a:spLocks noGrp="1"/>
          </p:cNvSpPr>
          <p:nvPr>
            <p:ph type="ctrTitle"/>
          </p:nvPr>
        </p:nvSpPr>
        <p:spPr/>
        <p:txBody>
          <a:bodyPr/>
          <a:lstStyle/>
          <a:p>
            <a:r>
              <a:rPr lang="en-GB" dirty="0"/>
              <a:t>The Oral Contraceptive Service and </a:t>
            </a:r>
            <a:br>
              <a:rPr lang="en-GB" dirty="0"/>
            </a:br>
            <a:r>
              <a:rPr lang="en-GB" dirty="0"/>
              <a:t>Pharmacy Quality Service</a:t>
            </a:r>
          </a:p>
        </p:txBody>
      </p:sp>
      <p:sp>
        <p:nvSpPr>
          <p:cNvPr id="3" name="Subtitle 2">
            <a:extLst>
              <a:ext uri="{FF2B5EF4-FFF2-40B4-BE49-F238E27FC236}">
                <a16:creationId xmlns:a16="http://schemas.microsoft.com/office/drawing/2014/main" id="{BE814A04-BAEC-8975-F5FB-6AAF3F196F8B}"/>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562284878"/>
      </p:ext>
    </p:extLst>
  </p:cSld>
  <p:clrMapOvr>
    <a:masterClrMapping/>
  </p:clrMapOvr>
</p:sld>
</file>

<file path=ppt/theme/theme1.xml><?xml version="1.0" encoding="utf-8"?>
<a:theme xmlns:a="http://schemas.openxmlformats.org/drawingml/2006/main" name="PSNC template Aug 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SNC 16-9 PowerPoint template" id="{7C77962D-2CBE-49D2-84EB-5F9ED7108E93}" vid="{5A9A5448-FE9A-4904-AAEA-81FD25B85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H&amp;W PCN lead contractor webinar August 2020</Template>
  <TotalTime>7322</TotalTime>
  <Words>3771</Words>
  <Application>Microsoft Office PowerPoint</Application>
  <PresentationFormat>Widescreen</PresentationFormat>
  <Paragraphs>446</Paragraphs>
  <Slides>33</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-apple-system</vt:lpstr>
      <vt:lpstr>Arial</vt:lpstr>
      <vt:lpstr>Calibri</vt:lpstr>
      <vt:lpstr>inherit</vt:lpstr>
      <vt:lpstr>Segoe UI</vt:lpstr>
      <vt:lpstr>UbuntuRegular</vt:lpstr>
      <vt:lpstr>PSNC template Aug 2013</vt:lpstr>
      <vt:lpstr>PowerPoint Presentation</vt:lpstr>
      <vt:lpstr>Agenda</vt:lpstr>
      <vt:lpstr>PowerPoint Presentation</vt:lpstr>
      <vt:lpstr>PowerPoint Presentation</vt:lpstr>
      <vt:lpstr>PowerPoint Presentation</vt:lpstr>
      <vt:lpstr>Why provide services?</vt:lpstr>
      <vt:lpstr>Current services?</vt:lpstr>
      <vt:lpstr>New extended care services?</vt:lpstr>
      <vt:lpstr>The Oral Contraceptive Service and  Pharmacy Quality Service</vt:lpstr>
      <vt:lpstr>The Community Pharmacy Oral Contraceptive  Service</vt:lpstr>
      <vt:lpstr>Community Pharmacy: Oral Contraception Management Service </vt:lpstr>
      <vt:lpstr>Contraception management and why it’s important</vt:lpstr>
      <vt:lpstr>Why is a Community Pharmacy Offer Important?</vt:lpstr>
      <vt:lpstr>Contraception Service</vt:lpstr>
      <vt:lpstr>Learning from the pilots</vt:lpstr>
      <vt:lpstr>Training</vt:lpstr>
      <vt:lpstr>Service payments</vt:lpstr>
      <vt:lpstr>EHC Nottinghamshire Locally commissioned service</vt:lpstr>
      <vt:lpstr>The Pharmacy Quality Scheme</vt:lpstr>
      <vt:lpstr>The size of the PQS prize</vt:lpstr>
      <vt:lpstr>PQS Criteria</vt:lpstr>
      <vt:lpstr>Important dates</vt:lpstr>
      <vt:lpstr>Gateway criteria</vt:lpstr>
      <vt:lpstr>Training requirements for PQS</vt:lpstr>
      <vt:lpstr>How much training in PQS?</vt:lpstr>
      <vt:lpstr>Key steps to maximising PQS points</vt:lpstr>
      <vt:lpstr>Develop a training plan</vt:lpstr>
      <vt:lpstr>Top tips to achieve maximum PQS revenue</vt:lpstr>
      <vt:lpstr>LPC Future ways of working</vt:lpstr>
      <vt:lpstr>Resources</vt:lpstr>
      <vt:lpstr>Who are we?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Resilience &amp; Making DMS work</dc:title>
  <dc:creator>Liam Stapleton</dc:creator>
  <cp:lastModifiedBy>Mike Jones</cp:lastModifiedBy>
  <cp:revision>30</cp:revision>
  <cp:lastPrinted>2023-01-12T12:50:20Z</cp:lastPrinted>
  <dcterms:created xsi:type="dcterms:W3CDTF">2022-05-16T11:35:36Z</dcterms:created>
  <dcterms:modified xsi:type="dcterms:W3CDTF">2023-01-16T13:16:08Z</dcterms:modified>
</cp:coreProperties>
</file>