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145706699" r:id="rId3"/>
    <p:sldId id="284" r:id="rId4"/>
    <p:sldId id="2145706715" r:id="rId5"/>
    <p:sldId id="2145706701" r:id="rId6"/>
    <p:sldId id="2145706714" r:id="rId7"/>
    <p:sldId id="2145706713" r:id="rId8"/>
    <p:sldId id="2145706712" r:id="rId9"/>
    <p:sldId id="2145706719" r:id="rId10"/>
    <p:sldId id="2145706707" r:id="rId11"/>
    <p:sldId id="269" r:id="rId12"/>
    <p:sldId id="2145706711" r:id="rId13"/>
    <p:sldId id="2145706720" r:id="rId14"/>
    <p:sldId id="2145706717" r:id="rId15"/>
    <p:sldId id="214570672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25" autoAdjust="0"/>
    <p:restoredTop sz="93742" autoAdjust="0"/>
  </p:normalViewPr>
  <p:slideViewPr>
    <p:cSldViewPr snapToGrid="0">
      <p:cViewPr varScale="1">
        <p:scale>
          <a:sx n="122" d="100"/>
          <a:sy n="122" d="100"/>
        </p:scale>
        <p:origin x="1224" y="2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63881-B142-4620-B355-B5A99188AE6C}" type="datetimeFigureOut">
              <a:rPr lang="en-GB" smtClean="0"/>
              <a:t>08/02/2022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50AF0-4811-432C-A720-A2673689A5E9}" type="slidenum">
              <a:rPr lang="en-GB" smtClean="0"/>
              <a:t>‹#›</a:t>
            </a:fld>
            <a:endParaRPr lang="en-GB"/>
          </a:p>
        </p:txBody>
      </p:sp>
    </p:spTree>
    <p:extLst>
      <p:ext uri="{BB962C8B-B14F-4D97-AF65-F5344CB8AC3E}">
        <p14:creationId xmlns:p14="http://schemas.microsoft.com/office/powerpoint/2010/main" val="410013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ce.org.uk/guidance/qs10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nice.org.uk/guidance/ng136"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800" dirty="0"/>
              <a:t>The T&amp;F Group agreed that we wanted the resource to be: </a:t>
            </a:r>
          </a:p>
          <a:p>
            <a:pPr marL="171450" indent="-171450">
              <a:buFontTx/>
              <a:buChar char="-"/>
              <a:defRPr/>
            </a:pPr>
            <a:r>
              <a:rPr lang="en-GB" sz="800" dirty="0"/>
              <a:t>Succinct and visual– with extra information added to slide notes for those who are interested and further signposting. </a:t>
            </a:r>
          </a:p>
          <a:p>
            <a:pPr marL="171450" indent="-171450">
              <a:buFontTx/>
              <a:buChar char="-"/>
              <a:defRPr/>
            </a:pPr>
            <a:r>
              <a:rPr lang="en-GB" sz="800" dirty="0"/>
              <a:t>To encourage PCNs and ICSs to explore their own data, to support them in recovery, improving targeting, optimising and prioritising.</a:t>
            </a:r>
          </a:p>
          <a:p>
            <a:pPr marL="171450" indent="-171450">
              <a:buFontTx/>
              <a:buChar char="-"/>
              <a:defRPr/>
            </a:pPr>
            <a:r>
              <a:rPr lang="en-GB" sz="800" dirty="0"/>
              <a:t>To present a multi-agency, coherent, collaborative approach</a:t>
            </a:r>
          </a:p>
          <a:p>
            <a:pPr marL="171450" indent="-171450">
              <a:buFontTx/>
              <a:buChar char="-"/>
              <a:defRPr/>
            </a:pPr>
            <a:r>
              <a:rPr lang="en-GB" sz="800" dirty="0"/>
              <a:t>Implementation – a support offer for implementation, not just provision of information</a:t>
            </a:r>
          </a:p>
        </p:txBody>
      </p:sp>
      <p:sp>
        <p:nvSpPr>
          <p:cNvPr id="4" name="Slide Number Placeholder 3"/>
          <p:cNvSpPr>
            <a:spLocks noGrp="1"/>
          </p:cNvSpPr>
          <p:nvPr>
            <p:ph type="sldNum" sz="quarter" idx="5"/>
          </p:nvPr>
        </p:nvSpPr>
        <p:spPr/>
        <p:txBody>
          <a:bodyPr/>
          <a:lstStyle/>
          <a:p>
            <a:fld id="{BD350AF0-4811-432C-A720-A2673689A5E9}" type="slidenum">
              <a:rPr lang="en-GB" smtClean="0"/>
              <a:t>1</a:t>
            </a:fld>
            <a:endParaRPr lang="en-GB"/>
          </a:p>
        </p:txBody>
      </p:sp>
    </p:spTree>
    <p:extLst>
      <p:ext uri="{BB962C8B-B14F-4D97-AF65-F5344CB8AC3E}">
        <p14:creationId xmlns:p14="http://schemas.microsoft.com/office/powerpoint/2010/main" val="130904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NICE Quality standards (QS) are a set of prioritised statements, which highlight areas where we know there is great variation in practice and opportunity for improvement. QS are derived from the guideline.</a:t>
            </a:r>
          </a:p>
          <a:p>
            <a:pPr marL="342900" lvl="0" indent="-342900">
              <a:lnSpc>
                <a:spcPct val="107000"/>
              </a:lnSpc>
              <a:buFont typeface="Symbol" panose="05050102010706020507" pitchFamily="18" charset="2"/>
              <a:buChar char=""/>
            </a:pPr>
            <a:r>
              <a:rPr lang="en-GB"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Statement 1People with suspected hypertension are offered ambulatory blood pressure monitoring (ABPM) to confirm a diagnosis of hypertension.</a:t>
            </a:r>
          </a:p>
          <a:p>
            <a:pPr marL="342900" lvl="0" indent="-342900">
              <a:lnSpc>
                <a:spcPct val="107000"/>
              </a:lnSpc>
              <a:buFont typeface="Symbol" panose="05050102010706020507" pitchFamily="18" charset="2"/>
              <a:buChar char=""/>
            </a:pPr>
            <a:r>
              <a:rPr lang="en-GB"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Statement 2 People with newly diagnosed hypertension receive investigations for target organ damage within 1 month of diagnosis.</a:t>
            </a:r>
          </a:p>
          <a:p>
            <a:pPr marL="342900" lvl="0" indent="-342900">
              <a:lnSpc>
                <a:spcPct val="107000"/>
              </a:lnSpc>
              <a:buFont typeface="Symbol" panose="05050102010706020507" pitchFamily="18" charset="2"/>
              <a:buChar char=""/>
            </a:pPr>
            <a:r>
              <a:rPr lang="en-GB"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Statement 3 This statement has been replaced by quality statements on primary and secondary prevention of cardiovascular disease in </a:t>
            </a:r>
            <a:r>
              <a:rPr lang="en-GB"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NICE's quality standard for cardiovascular disease risk assessment and lipid modification</a:t>
            </a:r>
            <a:r>
              <a:rPr lang="en-GB"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en-GB"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Statement 4 People with treated hypertension have a clinic blood pressure target set to below 140/90 mmHg if aged under 80 years, or below 150/90 mmHg if aged 80 years and over.</a:t>
            </a:r>
          </a:p>
          <a:p>
            <a:pPr marL="342900" lvl="0" indent="-342900">
              <a:lnSpc>
                <a:spcPct val="107000"/>
              </a:lnSpc>
              <a:buFont typeface="Symbol" panose="05050102010706020507" pitchFamily="18" charset="2"/>
              <a:buChar char=""/>
            </a:pPr>
            <a:r>
              <a:rPr lang="en-GB"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Statement 5 People with hypertension are offered a review of risk factors for cardiovascular disease annually.</a:t>
            </a:r>
          </a:p>
          <a:p>
            <a:pPr marL="342900" lvl="0" indent="-342900">
              <a:lnSpc>
                <a:spcPct val="107000"/>
              </a:lnSpc>
              <a:spcAft>
                <a:spcPts val="800"/>
              </a:spcAft>
              <a:buFont typeface="Symbol" panose="05050102010706020507" pitchFamily="18" charset="2"/>
              <a:buChar char=""/>
            </a:pPr>
            <a:r>
              <a:rPr lang="en-GB" sz="12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Statement 6 </a:t>
            </a:r>
            <a:r>
              <a:rPr lang="en-GB" sz="1200" dirty="0">
                <a:effectLst/>
                <a:latin typeface="Calibri" panose="020F0502020204030204" pitchFamily="34" charset="0"/>
                <a:ea typeface="Calibri" panose="020F0502020204030204" pitchFamily="34" charset="0"/>
                <a:cs typeface="Times New Roman" panose="02020603050405020304" pitchFamily="18" charset="0"/>
              </a:rPr>
              <a:t>People with resistant hypertension who are receiving 4 antihypertensive drugs and whose blood pressure remains uncontrolled are referred for specialist assessment.</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Each quality statement is accompanied by a measure, which can be used to track progress of improvement projects and feed into local quality dashboards.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algn="l"/>
            <a:r>
              <a:rPr lang="en-GB" sz="1200" b="1" i="0" dirty="0">
                <a:solidFill>
                  <a:srgbClr val="0E0E0E"/>
                </a:solidFill>
                <a:effectLst/>
                <a:latin typeface="inherit"/>
              </a:rPr>
              <a:t>Equality and diversity considerations</a:t>
            </a:r>
          </a:p>
          <a:p>
            <a:pPr algn="l"/>
            <a:r>
              <a:rPr lang="en-GB" sz="1200" b="1" i="0" dirty="0">
                <a:solidFill>
                  <a:srgbClr val="0E0E0E"/>
                </a:solidFill>
                <a:effectLst/>
                <a:latin typeface="Lato" panose="020F0502020204030203" pitchFamily="34" charset="0"/>
              </a:rPr>
              <a:t>Statement 1</a:t>
            </a:r>
          </a:p>
          <a:p>
            <a:pPr algn="l"/>
            <a:r>
              <a:rPr lang="en-GB" sz="1200" b="0" i="0" dirty="0">
                <a:solidFill>
                  <a:srgbClr val="0E0E0E"/>
                </a:solidFill>
                <a:effectLst/>
                <a:latin typeface="Lato" panose="020F0502020204030203" pitchFamily="34" charset="0"/>
              </a:rPr>
              <a:t>ABPM may not be suitable for everyone, for example people with particular learning or physical disabilities. Some people may be unable to tolerate ABPM and some people may decline it.</a:t>
            </a:r>
          </a:p>
          <a:p>
            <a:pPr algn="l"/>
            <a:r>
              <a:rPr lang="en-GB" sz="1200" b="0" i="0" dirty="0">
                <a:solidFill>
                  <a:srgbClr val="0E0E0E"/>
                </a:solidFill>
                <a:effectLst/>
                <a:latin typeface="Lato" panose="020F0502020204030203" pitchFamily="34" charset="0"/>
              </a:rPr>
              <a:t>Home blood pressure monitoring (HBPM) should be offered as an alternative to ABPM in such cases, in line with </a:t>
            </a:r>
            <a:r>
              <a:rPr lang="en-GB" sz="1200" b="0" i="0" u="sng" dirty="0">
                <a:solidFill>
                  <a:srgbClr val="005EA5"/>
                </a:solidFill>
                <a:effectLst/>
                <a:latin typeface="Lato" panose="020F0502020204030203" pitchFamily="34" charset="0"/>
                <a:hlinkClick r:id="rId4"/>
              </a:rPr>
              <a:t>NICE's guideline on hypertension in adults</a:t>
            </a:r>
            <a:r>
              <a:rPr lang="en-GB" sz="1200" b="0" i="0" dirty="0">
                <a:solidFill>
                  <a:srgbClr val="0E0E0E"/>
                </a:solidFill>
                <a:effectLst/>
                <a:latin typeface="Lato" panose="020F0502020204030203" pitchFamily="34" charset="0"/>
              </a:rPr>
              <a:t>, recommendation 1.2.4. If a person is unable to tolerate ABPM, HBPM is a suitable alternative to confirm the diagnosis of hypertension.</a:t>
            </a:r>
          </a:p>
          <a:p>
            <a:br>
              <a:rPr lang="en-GB" sz="1200" dirty="0"/>
            </a:br>
            <a:r>
              <a:rPr lang="en-GB" sz="1200" b="1" dirty="0"/>
              <a:t>Statement 3</a:t>
            </a:r>
          </a:p>
          <a:p>
            <a:pPr algn="l"/>
            <a:r>
              <a:rPr lang="en-GB" sz="1200" b="0" i="0" dirty="0">
                <a:solidFill>
                  <a:srgbClr val="0E0E0E"/>
                </a:solidFill>
                <a:effectLst/>
                <a:latin typeface="Lato" panose="020F0502020204030203" pitchFamily="34" charset="0"/>
              </a:rPr>
              <a:t>Targets are based on evidence of safe practice. A person aged 80 years or over with treated hypertension would not have a target clinic blood pressure of 150/90 mmHg if their blood pressure was already treated to below this threshold. Healthcare professionals should use clinical judgement when agreeing blood pressure targets with people with frailty or multimorbidity.</a:t>
            </a:r>
          </a:p>
          <a:p>
            <a:endParaRPr lang="en-US" dirty="0"/>
          </a:p>
        </p:txBody>
      </p:sp>
      <p:sp>
        <p:nvSpPr>
          <p:cNvPr id="4" name="Slide Number Placeholder 3"/>
          <p:cNvSpPr>
            <a:spLocks noGrp="1"/>
          </p:cNvSpPr>
          <p:nvPr>
            <p:ph type="sldNum" sz="quarter" idx="5"/>
          </p:nvPr>
        </p:nvSpPr>
        <p:spPr/>
        <p:txBody>
          <a:bodyPr/>
          <a:lstStyle/>
          <a:p>
            <a:fld id="{BD350AF0-4811-432C-A720-A2673689A5E9}" type="slidenum">
              <a:rPr lang="en-GB" smtClean="0"/>
              <a:t>10</a:t>
            </a:fld>
            <a:endParaRPr lang="en-GB"/>
          </a:p>
        </p:txBody>
      </p:sp>
    </p:spTree>
    <p:extLst>
      <p:ext uri="{BB962C8B-B14F-4D97-AF65-F5344CB8AC3E}">
        <p14:creationId xmlns:p14="http://schemas.microsoft.com/office/powerpoint/2010/main" val="3610043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350AF0-4811-432C-A720-A2673689A5E9}" type="slidenum">
              <a:rPr lang="en-GB" smtClean="0"/>
              <a:t>11</a:t>
            </a:fld>
            <a:endParaRPr lang="en-GB"/>
          </a:p>
        </p:txBody>
      </p:sp>
    </p:spTree>
    <p:extLst>
      <p:ext uri="{BB962C8B-B14F-4D97-AF65-F5344CB8AC3E}">
        <p14:creationId xmlns:p14="http://schemas.microsoft.com/office/powerpoint/2010/main" val="116499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50AF0-4811-432C-A720-A2673689A5E9}" type="slidenum">
              <a:rPr lang="en-GB" smtClean="0"/>
              <a:t>12</a:t>
            </a:fld>
            <a:endParaRPr lang="en-GB"/>
          </a:p>
        </p:txBody>
      </p:sp>
    </p:spTree>
    <p:extLst>
      <p:ext uri="{BB962C8B-B14F-4D97-AF65-F5344CB8AC3E}">
        <p14:creationId xmlns:p14="http://schemas.microsoft.com/office/powerpoint/2010/main" val="2051180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50AF0-4811-432C-A720-A2673689A5E9}" type="slidenum">
              <a:rPr lang="en-GB" smtClean="0"/>
              <a:t>13</a:t>
            </a:fld>
            <a:endParaRPr lang="en-GB"/>
          </a:p>
        </p:txBody>
      </p:sp>
    </p:spTree>
    <p:extLst>
      <p:ext uri="{BB962C8B-B14F-4D97-AF65-F5344CB8AC3E}">
        <p14:creationId xmlns:p14="http://schemas.microsoft.com/office/powerpoint/2010/main" val="3522304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50AF0-4811-432C-A720-A2673689A5E9}" type="slidenum">
              <a:rPr lang="en-GB" smtClean="0"/>
              <a:t>14</a:t>
            </a:fld>
            <a:endParaRPr lang="en-GB"/>
          </a:p>
        </p:txBody>
      </p:sp>
    </p:spTree>
    <p:extLst>
      <p:ext uri="{BB962C8B-B14F-4D97-AF65-F5344CB8AC3E}">
        <p14:creationId xmlns:p14="http://schemas.microsoft.com/office/powerpoint/2010/main" val="417246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50AF0-4811-432C-A720-A2673689A5E9}" type="slidenum">
              <a:rPr lang="en-GB" smtClean="0"/>
              <a:t>15</a:t>
            </a:fld>
            <a:endParaRPr lang="en-GB"/>
          </a:p>
        </p:txBody>
      </p:sp>
    </p:spTree>
    <p:extLst>
      <p:ext uri="{BB962C8B-B14F-4D97-AF65-F5344CB8AC3E}">
        <p14:creationId xmlns:p14="http://schemas.microsoft.com/office/powerpoint/2010/main" val="238068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dirty="0">
                <a:latin typeface="Times" pitchFamily="2" charset="0"/>
              </a:rPr>
              <a:t>The introductory slide demonstrates the multi-agency approach taken, explains the aims of the resource and how we envisage it being used. A clear contents table is visible as some may only be interested in aspects of the resource (support for quality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800" dirty="0">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BD350AF0-4811-432C-A720-A2673689A5E9}" type="slidenum">
              <a:rPr lang="en-GB" smtClean="0"/>
              <a:t>2</a:t>
            </a:fld>
            <a:endParaRPr lang="en-GB"/>
          </a:p>
        </p:txBody>
      </p:sp>
    </p:spTree>
    <p:extLst>
      <p:ext uri="{BB962C8B-B14F-4D97-AF65-F5344CB8AC3E}">
        <p14:creationId xmlns:p14="http://schemas.microsoft.com/office/powerpoint/2010/main" val="407564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solidFill>
                  <a:srgbClr val="000000"/>
                </a:solidFill>
                <a:effectLst/>
                <a:latin typeface="Calibri" panose="020F0502020204030204" pitchFamily="34" charset="0"/>
                <a:ea typeface="Calibri" panose="020F0502020204030204" pitchFamily="34" charset="0"/>
              </a:rPr>
              <a:t>It provides data for practices to help with understanding the size of the problem locally, and comparison with average performance being achieved by CCG and England. </a:t>
            </a:r>
            <a:endParaRPr lang="en-GB" sz="800" dirty="0">
              <a:effectLst/>
              <a:latin typeface="Calibri" panose="020F0502020204030204" pitchFamily="34" charset="0"/>
              <a:ea typeface="Calibri" panose="020F0502020204030204" pitchFamily="34" charset="0"/>
            </a:endParaRPr>
          </a:p>
          <a:p>
            <a:r>
              <a:rPr lang="en-GB" sz="800" dirty="0">
                <a:solidFill>
                  <a:srgbClr val="000000"/>
                </a:solidFill>
                <a:effectLst/>
                <a:latin typeface="Calibri" panose="020F0502020204030204" pitchFamily="34" charset="0"/>
                <a:ea typeface="Calibri" panose="020F0502020204030204" pitchFamily="34" charset="0"/>
              </a:rPr>
              <a:t> </a:t>
            </a:r>
            <a:endParaRPr lang="en-GB" sz="800" dirty="0">
              <a:effectLst/>
              <a:latin typeface="Calibri" panose="020F0502020204030204" pitchFamily="34" charset="0"/>
              <a:ea typeface="Calibri" panose="020F0502020204030204" pitchFamily="34" charset="0"/>
            </a:endParaRPr>
          </a:p>
          <a:p>
            <a:endParaRPr lang="en-US" sz="800" dirty="0"/>
          </a:p>
        </p:txBody>
      </p:sp>
      <p:sp>
        <p:nvSpPr>
          <p:cNvPr id="4" name="Slide Number Placeholder 3"/>
          <p:cNvSpPr>
            <a:spLocks noGrp="1"/>
          </p:cNvSpPr>
          <p:nvPr>
            <p:ph type="sldNum" sz="quarter" idx="5"/>
          </p:nvPr>
        </p:nvSpPr>
        <p:spPr/>
        <p:txBody>
          <a:bodyPr/>
          <a:lstStyle/>
          <a:p>
            <a:fld id="{BD350AF0-4811-432C-A720-A2673689A5E9}" type="slidenum">
              <a:rPr lang="en-GB" smtClean="0"/>
              <a:t>3</a:t>
            </a:fld>
            <a:endParaRPr lang="en-GB"/>
          </a:p>
        </p:txBody>
      </p:sp>
    </p:spTree>
    <p:extLst>
      <p:ext uri="{BB962C8B-B14F-4D97-AF65-F5344CB8AC3E}">
        <p14:creationId xmlns:p14="http://schemas.microsoft.com/office/powerpoint/2010/main" val="336028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solidFill>
                  <a:srgbClr val="000000"/>
                </a:solidFill>
                <a:effectLst/>
                <a:latin typeface="Calibri" panose="020F0502020204030204" pitchFamily="34" charset="0"/>
                <a:ea typeface="Calibri" panose="020F0502020204030204" pitchFamily="34" charset="0"/>
              </a:rPr>
              <a:t>It also includes some simple prompts to help with thinking about easy steps that practice staff can take to improve detection and management.  </a:t>
            </a:r>
            <a:endParaRPr lang="en-GB" sz="800" dirty="0">
              <a:effectLst/>
              <a:latin typeface="Calibri" panose="020F0502020204030204" pitchFamily="34" charset="0"/>
              <a:ea typeface="Calibri" panose="020F0502020204030204" pitchFamily="34" charset="0"/>
            </a:endParaRPr>
          </a:p>
          <a:p>
            <a:r>
              <a:rPr lang="en-GB" sz="800" dirty="0">
                <a:solidFill>
                  <a:srgbClr val="000000"/>
                </a:solidFill>
                <a:effectLst/>
                <a:latin typeface="Calibri" panose="020F0502020204030204" pitchFamily="34" charset="0"/>
                <a:ea typeface="Calibri" panose="020F0502020204030204" pitchFamily="34" charset="0"/>
              </a:rPr>
              <a:t> </a:t>
            </a:r>
            <a:endParaRPr lang="en-GB" sz="800" dirty="0">
              <a:effectLst/>
              <a:latin typeface="Calibri" panose="020F0502020204030204" pitchFamily="34" charset="0"/>
              <a:ea typeface="Calibri" panose="020F0502020204030204" pitchFamily="34" charset="0"/>
            </a:endParaRPr>
          </a:p>
          <a:p>
            <a:endParaRPr lang="en-US" sz="800" dirty="0"/>
          </a:p>
        </p:txBody>
      </p:sp>
      <p:sp>
        <p:nvSpPr>
          <p:cNvPr id="4" name="Slide Number Placeholder 3"/>
          <p:cNvSpPr>
            <a:spLocks noGrp="1"/>
          </p:cNvSpPr>
          <p:nvPr>
            <p:ph type="sldNum" sz="quarter" idx="5"/>
          </p:nvPr>
        </p:nvSpPr>
        <p:spPr/>
        <p:txBody>
          <a:bodyPr/>
          <a:lstStyle/>
          <a:p>
            <a:fld id="{BD350AF0-4811-432C-A720-A2673689A5E9}" type="slidenum">
              <a:rPr lang="en-GB" smtClean="0"/>
              <a:t>4</a:t>
            </a:fld>
            <a:endParaRPr lang="en-GB"/>
          </a:p>
        </p:txBody>
      </p:sp>
    </p:spTree>
    <p:extLst>
      <p:ext uri="{BB962C8B-B14F-4D97-AF65-F5344CB8AC3E}">
        <p14:creationId xmlns:p14="http://schemas.microsoft.com/office/powerpoint/2010/main" val="71624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Aims to illustrate:</a:t>
            </a:r>
          </a:p>
          <a:p>
            <a:r>
              <a:rPr lang="en-GB" sz="800" dirty="0"/>
              <a:t>Variation in diagnosis and care</a:t>
            </a:r>
          </a:p>
          <a:p>
            <a:r>
              <a:rPr lang="en-GB" sz="800" dirty="0"/>
              <a:t>Estimate or quantify the number of people required to be diagnosed or treated to meet the ambitions</a:t>
            </a:r>
          </a:p>
          <a:p>
            <a:r>
              <a:rPr lang="en-GB" sz="800" dirty="0"/>
              <a:t>Identify good practice or areas for quality improvement</a:t>
            </a:r>
          </a:p>
          <a:p>
            <a:endParaRPr lang="en-US" dirty="0"/>
          </a:p>
        </p:txBody>
      </p:sp>
      <p:sp>
        <p:nvSpPr>
          <p:cNvPr id="4" name="Slide Number Placeholder 3"/>
          <p:cNvSpPr>
            <a:spLocks noGrp="1"/>
          </p:cNvSpPr>
          <p:nvPr>
            <p:ph type="sldNum" sz="quarter" idx="5"/>
          </p:nvPr>
        </p:nvSpPr>
        <p:spPr/>
        <p:txBody>
          <a:bodyPr/>
          <a:lstStyle/>
          <a:p>
            <a:fld id="{BD350AF0-4811-432C-A720-A2673689A5E9}" type="slidenum">
              <a:rPr lang="en-GB" smtClean="0"/>
              <a:t>5</a:t>
            </a:fld>
            <a:endParaRPr lang="en-GB"/>
          </a:p>
        </p:txBody>
      </p:sp>
    </p:spTree>
    <p:extLst>
      <p:ext uri="{BB962C8B-B14F-4D97-AF65-F5344CB8AC3E}">
        <p14:creationId xmlns:p14="http://schemas.microsoft.com/office/powerpoint/2010/main" val="148306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All packs provide hypertension detection and treatment data.  This is an example STP pack showing for each CCG the number of people to diagnose to meet the national ambition.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FF0000"/>
                </a:solidFill>
              </a:rPr>
              <a:t>*Please note the packs contain 2019/20 information and therefore represent a primary care pre-pandemic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p>
            <a:endParaRPr lang="en-US" dirty="0"/>
          </a:p>
        </p:txBody>
      </p:sp>
      <p:sp>
        <p:nvSpPr>
          <p:cNvPr id="4" name="Slide Number Placeholder 3"/>
          <p:cNvSpPr>
            <a:spLocks noGrp="1"/>
          </p:cNvSpPr>
          <p:nvPr>
            <p:ph type="sldNum" sz="quarter" idx="5"/>
          </p:nvPr>
        </p:nvSpPr>
        <p:spPr/>
        <p:txBody>
          <a:bodyPr/>
          <a:lstStyle/>
          <a:p>
            <a:fld id="{BD350AF0-4811-432C-A720-A2673689A5E9}" type="slidenum">
              <a:rPr lang="en-GB" smtClean="0"/>
              <a:t>6</a:t>
            </a:fld>
            <a:endParaRPr lang="en-GB"/>
          </a:p>
        </p:txBody>
      </p:sp>
    </p:spTree>
    <p:extLst>
      <p:ext uri="{BB962C8B-B14F-4D97-AF65-F5344CB8AC3E}">
        <p14:creationId xmlns:p14="http://schemas.microsoft.com/office/powerpoint/2010/main" val="245936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There is the ability to view the data at practice level – here illustrating large within CCG variation.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*Please note the packs contain 2019/20 information and therefore represent a primary care pre-pandemic baseline</a:t>
            </a:r>
          </a:p>
          <a:p>
            <a:endParaRPr lang="en-US" dirty="0"/>
          </a:p>
        </p:txBody>
      </p:sp>
      <p:sp>
        <p:nvSpPr>
          <p:cNvPr id="4" name="Slide Number Placeholder 3"/>
          <p:cNvSpPr>
            <a:spLocks noGrp="1"/>
          </p:cNvSpPr>
          <p:nvPr>
            <p:ph type="sldNum" sz="quarter" idx="5"/>
          </p:nvPr>
        </p:nvSpPr>
        <p:spPr/>
        <p:txBody>
          <a:bodyPr/>
          <a:lstStyle/>
          <a:p>
            <a:fld id="{BD350AF0-4811-432C-A720-A2673689A5E9}" type="slidenum">
              <a:rPr lang="en-GB" smtClean="0"/>
              <a:t>7</a:t>
            </a:fld>
            <a:endParaRPr lang="en-GB"/>
          </a:p>
        </p:txBody>
      </p:sp>
    </p:spTree>
    <p:extLst>
      <p:ext uri="{BB962C8B-B14F-4D97-AF65-F5344CB8AC3E}">
        <p14:creationId xmlns:p14="http://schemas.microsoft.com/office/powerpoint/2010/main" val="77805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There is the ability to view practice level variation across an 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FF0000"/>
                </a:solidFill>
              </a:rPr>
              <a:t>*Please note the packs contain 2019/20 information and therefore represent a primary care pre-pandemic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p:txBody>
      </p:sp>
      <p:sp>
        <p:nvSpPr>
          <p:cNvPr id="4" name="Slide Number Placeholder 3"/>
          <p:cNvSpPr>
            <a:spLocks noGrp="1"/>
          </p:cNvSpPr>
          <p:nvPr>
            <p:ph type="sldNum" sz="quarter" idx="5"/>
          </p:nvPr>
        </p:nvSpPr>
        <p:spPr/>
        <p:txBody>
          <a:bodyPr/>
          <a:lstStyle/>
          <a:p>
            <a:fld id="{BD350AF0-4811-432C-A720-A2673689A5E9}" type="slidenum">
              <a:rPr lang="en-GB" smtClean="0"/>
              <a:t>8</a:t>
            </a:fld>
            <a:endParaRPr lang="en-GB"/>
          </a:p>
        </p:txBody>
      </p:sp>
    </p:spTree>
    <p:extLst>
      <p:ext uri="{BB962C8B-B14F-4D97-AF65-F5344CB8AC3E}">
        <p14:creationId xmlns:p14="http://schemas.microsoft.com/office/powerpoint/2010/main" val="4365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50AF0-4811-432C-A720-A2673689A5E9}" type="slidenum">
              <a:rPr lang="en-GB" smtClean="0"/>
              <a:t>9</a:t>
            </a:fld>
            <a:endParaRPr lang="en-GB"/>
          </a:p>
        </p:txBody>
      </p:sp>
    </p:spTree>
    <p:extLst>
      <p:ext uri="{BB962C8B-B14F-4D97-AF65-F5344CB8AC3E}">
        <p14:creationId xmlns:p14="http://schemas.microsoft.com/office/powerpoint/2010/main" val="97329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2/8/22</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26370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2/8/22</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2005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2/8/22</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82586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2/8/22</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34695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2/8/22</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11001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2/8/22</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21212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2/8/22</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69556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2/8/22</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52157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2/8/22</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73382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2/8/22</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97771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2/8/22</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64736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2/8/22</a:t>
            </a:fld>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hsbsa.nhs.uk/pharmacies-gp-practices-and-appliance-contractors/dispensing-contractors-information/nhs-community-pharmacy-hypertension-case-finding-advanced-service" TargetMode="External"/><Relationship Id="rId7" Type="http://schemas.openxmlformats.org/officeDocument/2006/relationships/hyperlink" Target="https://www.england.nhs.uk/about/equality/equality-hub/core20plus5/"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uclpartners.com/proactive-care/cvd-resources/" TargetMode="External"/><Relationship Id="rId5" Type="http://schemas.openxmlformats.org/officeDocument/2006/relationships/hyperlink" Target="https://www.nhsbenchmarking.nhs.uk/cvdpreventlanding" TargetMode="External"/><Relationship Id="rId4" Type="http://schemas.openxmlformats.org/officeDocument/2006/relationships/hyperlink" Target="https://www.nice.org.uk/guidance/qs28"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check.nhs.uk/seecmsfile/?id=1469" TargetMode="External"/><Relationship Id="rId7" Type="http://schemas.openxmlformats.org/officeDocument/2006/relationships/hyperlink" Target="https://www.nice.org.uk/sharedlearning/a-quality-improvement-package-for-high-blood-pressure-bp-management-in-general-practice-part-of-a-systems-leadership-approach-to-tackling-high-bp-in-cheshire-and-merseysid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nice.org.uk/sharedlearning/pharmacist-led-hypertension-review-project-in-black-african-or-african-caribbean-origin-patients" TargetMode="External"/><Relationship Id="rId5" Type="http://schemas.openxmlformats.org/officeDocument/2006/relationships/hyperlink" Target="https://www.gov.uk/government/case-studies/virtual-clinics-to-improve-bp-in-poorly-controlled-patients" TargetMode="External"/><Relationship Id="rId4" Type="http://schemas.openxmlformats.org/officeDocument/2006/relationships/hyperlink" Target="https://www.nice.org.uk/sharedlearning/systematic-case-finding-of-people-with-hypertens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www.networks.nhs.uk/events" TargetMode="External"/><Relationship Id="rId3" Type="http://schemas.openxmlformats.org/officeDocument/2006/relationships/hyperlink" Target="https://portal.e-lfh.org.uk/Component/Details/592248" TargetMode="External"/><Relationship Id="rId7" Type="http://schemas.openxmlformats.org/officeDocument/2006/relationships/hyperlink" Target="https://www.e-lfh.org.uk/programmes/hypertension/"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e-lfh.org.uk/programmes/nhs-health-check/" TargetMode="External"/><Relationship Id="rId5" Type="http://schemas.openxmlformats.org/officeDocument/2006/relationships/hyperlink" Target="http://makingeverycontactcount.co.uk/training/" TargetMode="External"/><Relationship Id="rId4" Type="http://schemas.openxmlformats.org/officeDocument/2006/relationships/hyperlink" Target="https://cks.nice.org.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future.nhs.uk/NationalCardiacImprovement/page/casestudy/view?objectID=32138608&amp;utm_source=Kahootz&amp;utm_medium=Page&amp;utm_campaign=CaseStudie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mailto:England.cvdnetwork1@nhs.net" TargetMode="External"/><Relationship Id="rId5" Type="http://schemas.openxmlformats.org/officeDocument/2006/relationships/hyperlink" Target="https://future.nhs.uk/NationalCardiacImprovement/viewForum?containerObjectId=964090&amp;startrow=1&amp;done=OBJChangesSaved" TargetMode="External"/><Relationship Id="rId4" Type="http://schemas.openxmlformats.org/officeDocument/2006/relationships/hyperlink" Target="https://future.nhs.uk/NHSatH/view?objectID=2464331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mailto:HSITeam@bhf.org.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HSITeam@bhf.org.uk"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fingertips.phe.org.uk/profile-group/cardiovascular-disease-diabetes-kidney-disease/profile/cardiovascular"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7" name="Rectangle 48">
            <a:extLst>
              <a:ext uri="{FF2B5EF4-FFF2-40B4-BE49-F238E27FC236}">
                <a16:creationId xmlns:a16="http://schemas.microsoft.com/office/drawing/2014/main" id="{56A766DE-722B-42D3-BD7B-23C5C69F0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50">
            <a:extLst>
              <a:ext uri="{FF2B5EF4-FFF2-40B4-BE49-F238E27FC236}">
                <a16:creationId xmlns:a16="http://schemas.microsoft.com/office/drawing/2014/main" id="{68AEB6BD-953C-43D2-A30F-26B6D5919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52">
            <a:extLst>
              <a:ext uri="{FF2B5EF4-FFF2-40B4-BE49-F238E27FC236}">
                <a16:creationId xmlns:a16="http://schemas.microsoft.com/office/drawing/2014/main" id="{21C3A0E1-C070-4846-A341-B1E249ABA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1078231"/>
            <a:ext cx="12192607" cy="5779769"/>
          </a:xfrm>
          <a:custGeom>
            <a:avLst/>
            <a:gdLst>
              <a:gd name="connsiteX0" fmla="*/ 0 w 12192607"/>
              <a:gd name="connsiteY0" fmla="*/ 0 h 5779769"/>
              <a:gd name="connsiteX1" fmla="*/ 12192607 w 12192607"/>
              <a:gd name="connsiteY1" fmla="*/ 0 h 5779769"/>
              <a:gd name="connsiteX2" fmla="*/ 12192607 w 12192607"/>
              <a:gd name="connsiteY2" fmla="*/ 614088 h 5779769"/>
              <a:gd name="connsiteX3" fmla="*/ 12192607 w 12192607"/>
              <a:gd name="connsiteY3" fmla="*/ 1275833 h 5779769"/>
              <a:gd name="connsiteX4" fmla="*/ 12192607 w 12192607"/>
              <a:gd name="connsiteY4" fmla="*/ 2214293 h 5779769"/>
              <a:gd name="connsiteX5" fmla="*/ 11845200 w 12192607"/>
              <a:gd name="connsiteY5" fmla="*/ 2214293 h 5779769"/>
              <a:gd name="connsiteX6" fmla="*/ 11845200 w 12192607"/>
              <a:gd name="connsiteY6" fmla="*/ 2214290 h 5779769"/>
              <a:gd name="connsiteX7" fmla="*/ 3758932 w 12192607"/>
              <a:gd name="connsiteY7" fmla="*/ 2214290 h 5779769"/>
              <a:gd name="connsiteX8" fmla="*/ 3758932 w 12192607"/>
              <a:gd name="connsiteY8" fmla="*/ 2216824 h 5779769"/>
              <a:gd name="connsiteX9" fmla="*/ 3658749 w 12192607"/>
              <a:gd name="connsiteY9" fmla="*/ 2214290 h 5779769"/>
              <a:gd name="connsiteX10" fmla="*/ 19494 w 12192607"/>
              <a:gd name="connsiteY10" fmla="*/ 5498408 h 5779769"/>
              <a:gd name="connsiteX11" fmla="*/ 5286 w 12192607"/>
              <a:gd name="connsiteY11" fmla="*/ 5779769 h 5779769"/>
              <a:gd name="connsiteX12" fmla="*/ 607 w 12192607"/>
              <a:gd name="connsiteY12" fmla="*/ 5779769 h 5779769"/>
              <a:gd name="connsiteX13" fmla="*/ 607 w 12192607"/>
              <a:gd name="connsiteY13" fmla="*/ 1275833 h 5779769"/>
              <a:gd name="connsiteX14" fmla="*/ 0 w 12192607"/>
              <a:gd name="connsiteY14" fmla="*/ 1275833 h 5779769"/>
              <a:gd name="connsiteX0" fmla="*/ 0 w 12192607"/>
              <a:gd name="connsiteY0" fmla="*/ 0 h 5779769"/>
              <a:gd name="connsiteX1" fmla="*/ 12192607 w 12192607"/>
              <a:gd name="connsiteY1" fmla="*/ 0 h 5779769"/>
              <a:gd name="connsiteX2" fmla="*/ 12192607 w 12192607"/>
              <a:gd name="connsiteY2" fmla="*/ 614088 h 5779769"/>
              <a:gd name="connsiteX3" fmla="*/ 12192607 w 12192607"/>
              <a:gd name="connsiteY3" fmla="*/ 1275833 h 5779769"/>
              <a:gd name="connsiteX4" fmla="*/ 12192607 w 12192607"/>
              <a:gd name="connsiteY4" fmla="*/ 2214293 h 5779769"/>
              <a:gd name="connsiteX5" fmla="*/ 11845200 w 12192607"/>
              <a:gd name="connsiteY5" fmla="*/ 2214293 h 5779769"/>
              <a:gd name="connsiteX6" fmla="*/ 11845200 w 12192607"/>
              <a:gd name="connsiteY6" fmla="*/ 2214290 h 5779769"/>
              <a:gd name="connsiteX7" fmla="*/ 3758932 w 12192607"/>
              <a:gd name="connsiteY7" fmla="*/ 2214290 h 5779769"/>
              <a:gd name="connsiteX8" fmla="*/ 3658749 w 12192607"/>
              <a:gd name="connsiteY8" fmla="*/ 2214290 h 5779769"/>
              <a:gd name="connsiteX9" fmla="*/ 19494 w 12192607"/>
              <a:gd name="connsiteY9" fmla="*/ 5498408 h 5779769"/>
              <a:gd name="connsiteX10" fmla="*/ 5286 w 12192607"/>
              <a:gd name="connsiteY10" fmla="*/ 5779769 h 5779769"/>
              <a:gd name="connsiteX11" fmla="*/ 607 w 12192607"/>
              <a:gd name="connsiteY11" fmla="*/ 5779769 h 5779769"/>
              <a:gd name="connsiteX12" fmla="*/ 607 w 12192607"/>
              <a:gd name="connsiteY12" fmla="*/ 1275833 h 5779769"/>
              <a:gd name="connsiteX13" fmla="*/ 0 w 12192607"/>
              <a:gd name="connsiteY13" fmla="*/ 1275833 h 5779769"/>
              <a:gd name="connsiteX14" fmla="*/ 0 w 12192607"/>
              <a:gd name="connsiteY14" fmla="*/ 0 h 5779769"/>
              <a:gd name="connsiteX0" fmla="*/ 0 w 12192607"/>
              <a:gd name="connsiteY0" fmla="*/ 0 h 5779769"/>
              <a:gd name="connsiteX1" fmla="*/ 12192607 w 12192607"/>
              <a:gd name="connsiteY1" fmla="*/ 0 h 5779769"/>
              <a:gd name="connsiteX2" fmla="*/ 12192607 w 12192607"/>
              <a:gd name="connsiteY2" fmla="*/ 614088 h 5779769"/>
              <a:gd name="connsiteX3" fmla="*/ 12192607 w 12192607"/>
              <a:gd name="connsiteY3" fmla="*/ 1275833 h 5779769"/>
              <a:gd name="connsiteX4" fmla="*/ 12192607 w 12192607"/>
              <a:gd name="connsiteY4" fmla="*/ 2214293 h 5779769"/>
              <a:gd name="connsiteX5" fmla="*/ 11845200 w 12192607"/>
              <a:gd name="connsiteY5" fmla="*/ 2214293 h 5779769"/>
              <a:gd name="connsiteX6" fmla="*/ 3758932 w 12192607"/>
              <a:gd name="connsiteY6" fmla="*/ 2214290 h 5779769"/>
              <a:gd name="connsiteX7" fmla="*/ 3658749 w 12192607"/>
              <a:gd name="connsiteY7" fmla="*/ 2214290 h 5779769"/>
              <a:gd name="connsiteX8" fmla="*/ 19494 w 12192607"/>
              <a:gd name="connsiteY8" fmla="*/ 5498408 h 5779769"/>
              <a:gd name="connsiteX9" fmla="*/ 5286 w 12192607"/>
              <a:gd name="connsiteY9" fmla="*/ 5779769 h 5779769"/>
              <a:gd name="connsiteX10" fmla="*/ 607 w 12192607"/>
              <a:gd name="connsiteY10" fmla="*/ 5779769 h 5779769"/>
              <a:gd name="connsiteX11" fmla="*/ 607 w 12192607"/>
              <a:gd name="connsiteY11" fmla="*/ 1275833 h 5779769"/>
              <a:gd name="connsiteX12" fmla="*/ 0 w 12192607"/>
              <a:gd name="connsiteY12" fmla="*/ 1275833 h 5779769"/>
              <a:gd name="connsiteX13" fmla="*/ 0 w 12192607"/>
              <a:gd name="connsiteY13" fmla="*/ 0 h 5779769"/>
              <a:gd name="connsiteX0" fmla="*/ 0 w 12192607"/>
              <a:gd name="connsiteY0" fmla="*/ 0 h 5779769"/>
              <a:gd name="connsiteX1" fmla="*/ 12192607 w 12192607"/>
              <a:gd name="connsiteY1" fmla="*/ 0 h 5779769"/>
              <a:gd name="connsiteX2" fmla="*/ 12192607 w 12192607"/>
              <a:gd name="connsiteY2" fmla="*/ 614088 h 5779769"/>
              <a:gd name="connsiteX3" fmla="*/ 12192607 w 12192607"/>
              <a:gd name="connsiteY3" fmla="*/ 1275833 h 5779769"/>
              <a:gd name="connsiteX4" fmla="*/ 12192607 w 12192607"/>
              <a:gd name="connsiteY4" fmla="*/ 2214293 h 5779769"/>
              <a:gd name="connsiteX5" fmla="*/ 3758932 w 12192607"/>
              <a:gd name="connsiteY5" fmla="*/ 2214290 h 5779769"/>
              <a:gd name="connsiteX6" fmla="*/ 3658749 w 12192607"/>
              <a:gd name="connsiteY6" fmla="*/ 2214290 h 5779769"/>
              <a:gd name="connsiteX7" fmla="*/ 19494 w 12192607"/>
              <a:gd name="connsiteY7" fmla="*/ 5498408 h 5779769"/>
              <a:gd name="connsiteX8" fmla="*/ 5286 w 12192607"/>
              <a:gd name="connsiteY8" fmla="*/ 5779769 h 5779769"/>
              <a:gd name="connsiteX9" fmla="*/ 607 w 12192607"/>
              <a:gd name="connsiteY9" fmla="*/ 5779769 h 5779769"/>
              <a:gd name="connsiteX10" fmla="*/ 607 w 12192607"/>
              <a:gd name="connsiteY10" fmla="*/ 1275833 h 5779769"/>
              <a:gd name="connsiteX11" fmla="*/ 0 w 12192607"/>
              <a:gd name="connsiteY11" fmla="*/ 1275833 h 5779769"/>
              <a:gd name="connsiteX12" fmla="*/ 0 w 12192607"/>
              <a:gd name="connsiteY12" fmla="*/ 0 h 5779769"/>
              <a:gd name="connsiteX0" fmla="*/ 0 w 12192607"/>
              <a:gd name="connsiteY0" fmla="*/ 0 h 5779769"/>
              <a:gd name="connsiteX1" fmla="*/ 12192607 w 12192607"/>
              <a:gd name="connsiteY1" fmla="*/ 0 h 5779769"/>
              <a:gd name="connsiteX2" fmla="*/ 12192607 w 12192607"/>
              <a:gd name="connsiteY2" fmla="*/ 614088 h 5779769"/>
              <a:gd name="connsiteX3" fmla="*/ 12192607 w 12192607"/>
              <a:gd name="connsiteY3" fmla="*/ 1275833 h 5779769"/>
              <a:gd name="connsiteX4" fmla="*/ 12192607 w 12192607"/>
              <a:gd name="connsiteY4" fmla="*/ 2214293 h 5779769"/>
              <a:gd name="connsiteX5" fmla="*/ 3658749 w 12192607"/>
              <a:gd name="connsiteY5" fmla="*/ 2214290 h 5779769"/>
              <a:gd name="connsiteX6" fmla="*/ 19494 w 12192607"/>
              <a:gd name="connsiteY6" fmla="*/ 5498408 h 5779769"/>
              <a:gd name="connsiteX7" fmla="*/ 5286 w 12192607"/>
              <a:gd name="connsiteY7" fmla="*/ 5779769 h 5779769"/>
              <a:gd name="connsiteX8" fmla="*/ 607 w 12192607"/>
              <a:gd name="connsiteY8" fmla="*/ 5779769 h 5779769"/>
              <a:gd name="connsiteX9" fmla="*/ 607 w 12192607"/>
              <a:gd name="connsiteY9" fmla="*/ 1275833 h 5779769"/>
              <a:gd name="connsiteX10" fmla="*/ 0 w 12192607"/>
              <a:gd name="connsiteY10" fmla="*/ 1275833 h 5779769"/>
              <a:gd name="connsiteX11" fmla="*/ 0 w 12192607"/>
              <a:gd name="connsiteY11" fmla="*/ 0 h 57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607" h="5779769">
                <a:moveTo>
                  <a:pt x="0" y="0"/>
                </a:moveTo>
                <a:lnTo>
                  <a:pt x="12192607" y="0"/>
                </a:lnTo>
                <a:lnTo>
                  <a:pt x="12192607" y="614088"/>
                </a:lnTo>
                <a:lnTo>
                  <a:pt x="12192607" y="1275833"/>
                </a:lnTo>
                <a:lnTo>
                  <a:pt x="12192607" y="2214293"/>
                </a:lnTo>
                <a:lnTo>
                  <a:pt x="3658749" y="2214290"/>
                </a:lnTo>
                <a:cubicBezTo>
                  <a:pt x="1764684" y="2214290"/>
                  <a:pt x="206827" y="3653768"/>
                  <a:pt x="19494" y="5498408"/>
                </a:cubicBezTo>
                <a:lnTo>
                  <a:pt x="5286" y="5779769"/>
                </a:lnTo>
                <a:lnTo>
                  <a:pt x="607" y="5779769"/>
                </a:lnTo>
                <a:lnTo>
                  <a:pt x="607" y="1275833"/>
                </a:lnTo>
                <a:lnTo>
                  <a:pt x="0" y="1275833"/>
                </a:lnTo>
                <a:lnTo>
                  <a:pt x="0" y="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Freeform: Shape 54">
            <a:extLst>
              <a:ext uri="{FF2B5EF4-FFF2-40B4-BE49-F238E27FC236}">
                <a16:creationId xmlns:a16="http://schemas.microsoft.com/office/drawing/2014/main" id="{E39B2394-83A9-4596-9FEA-51F94833D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597208"/>
            <a:ext cx="3132577" cy="3260792"/>
          </a:xfrm>
          <a:custGeom>
            <a:avLst/>
            <a:gdLst>
              <a:gd name="connsiteX0" fmla="*/ 3132577 w 3132577"/>
              <a:gd name="connsiteY0" fmla="*/ 0 h 3260792"/>
              <a:gd name="connsiteX1" fmla="*/ 3132577 w 3132577"/>
              <a:gd name="connsiteY1" fmla="*/ 3260792 h 3260792"/>
              <a:gd name="connsiteX2" fmla="*/ 0 w 3132577"/>
              <a:gd name="connsiteY2" fmla="*/ 3260792 h 3260792"/>
              <a:gd name="connsiteX3" fmla="*/ 49518 w 3132577"/>
              <a:gd name="connsiteY3" fmla="*/ 3254500 h 3260792"/>
              <a:gd name="connsiteX4" fmla="*/ 3131620 w 3132577"/>
              <a:gd name="connsiteY4" fmla="*/ 12589 h 3260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577" h="3260792">
                <a:moveTo>
                  <a:pt x="3132577" y="0"/>
                </a:moveTo>
                <a:lnTo>
                  <a:pt x="3132577" y="3260792"/>
                </a:lnTo>
                <a:lnTo>
                  <a:pt x="0" y="3260792"/>
                </a:lnTo>
                <a:lnTo>
                  <a:pt x="49518" y="3254500"/>
                </a:lnTo>
                <a:cubicBezTo>
                  <a:pt x="1684321" y="3004707"/>
                  <a:pt x="2963023" y="1672736"/>
                  <a:pt x="3131620" y="12589"/>
                </a:cubicBezTo>
                <a:close/>
              </a:path>
            </a:pathLst>
          </a:custGeom>
          <a:solidFill>
            <a:schemeClr val="accent2">
              <a:lumMod val="60000"/>
              <a:lumOff val="4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Freeform: Shape 56">
            <a:extLst>
              <a:ext uri="{FF2B5EF4-FFF2-40B4-BE49-F238E27FC236}">
                <a16:creationId xmlns:a16="http://schemas.microsoft.com/office/drawing/2014/main" id="{860AE7C9-474D-484E-B052-BE20CEFC4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129" y="0"/>
            <a:ext cx="5239871" cy="6858000"/>
          </a:xfrm>
          <a:custGeom>
            <a:avLst/>
            <a:gdLst>
              <a:gd name="connsiteX0" fmla="*/ 0 w 5321419"/>
              <a:gd name="connsiteY0" fmla="*/ 0 h 6858000"/>
              <a:gd name="connsiteX1" fmla="*/ 4106991 w 5321419"/>
              <a:gd name="connsiteY1" fmla="*/ 0 h 6858000"/>
              <a:gd name="connsiteX2" fmla="*/ 4996132 w 5321419"/>
              <a:gd name="connsiteY2" fmla="*/ 0 h 6858000"/>
              <a:gd name="connsiteX3" fmla="*/ 5321419 w 5321419"/>
              <a:gd name="connsiteY3" fmla="*/ 0 h 6858000"/>
              <a:gd name="connsiteX4" fmla="*/ 5321419 w 5321419"/>
              <a:gd name="connsiteY4" fmla="*/ 6858000 h 6858000"/>
              <a:gd name="connsiteX5" fmla="*/ 4996132 w 5321419"/>
              <a:gd name="connsiteY5" fmla="*/ 6858000 h 6858000"/>
              <a:gd name="connsiteX6" fmla="*/ 4106991 w 5321419"/>
              <a:gd name="connsiteY6" fmla="*/ 6858000 h 6858000"/>
              <a:gd name="connsiteX7" fmla="*/ 3487759 w 5321419"/>
              <a:gd name="connsiteY7" fmla="*/ 6858000 h 6858000"/>
              <a:gd name="connsiteX8" fmla="*/ 3487759 w 5321419"/>
              <a:gd name="connsiteY8" fmla="*/ 3674652 h 6858000"/>
              <a:gd name="connsiteX9" fmla="*/ 3491766 w 5321419"/>
              <a:gd name="connsiteY9" fmla="*/ 3516180 h 6858000"/>
              <a:gd name="connsiteX10" fmla="*/ 335095 w 5321419"/>
              <a:gd name="connsiteY10" fmla="*/ 18153 h 6858000"/>
              <a:gd name="connsiteX11" fmla="*/ 0 w 5321419"/>
              <a:gd name="connsiteY11" fmla="*/ 12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1419" h="6858000">
                <a:moveTo>
                  <a:pt x="0" y="0"/>
                </a:moveTo>
                <a:lnTo>
                  <a:pt x="4106991" y="0"/>
                </a:lnTo>
                <a:lnTo>
                  <a:pt x="4996132" y="0"/>
                </a:lnTo>
                <a:lnTo>
                  <a:pt x="5321419" y="0"/>
                </a:lnTo>
                <a:lnTo>
                  <a:pt x="5321419" y="6858000"/>
                </a:lnTo>
                <a:lnTo>
                  <a:pt x="4996132" y="6858000"/>
                </a:lnTo>
                <a:lnTo>
                  <a:pt x="4106991" y="6858000"/>
                </a:lnTo>
                <a:lnTo>
                  <a:pt x="3487759" y="6858000"/>
                </a:lnTo>
                <a:lnTo>
                  <a:pt x="3487759" y="3674652"/>
                </a:lnTo>
                <a:lnTo>
                  <a:pt x="3491766" y="3516180"/>
                </a:lnTo>
                <a:cubicBezTo>
                  <a:pt x="3491766" y="1695618"/>
                  <a:pt x="2108150" y="198217"/>
                  <a:pt x="335095" y="18153"/>
                </a:cubicBezTo>
                <a:lnTo>
                  <a:pt x="0" y="1233"/>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D0FA30F-C179-424D-ACAA-46E8B3944A98}"/>
              </a:ext>
            </a:extLst>
          </p:cNvPr>
          <p:cNvSpPr>
            <a:spLocks noGrp="1"/>
          </p:cNvSpPr>
          <p:nvPr>
            <p:ph type="ctrTitle"/>
          </p:nvPr>
        </p:nvSpPr>
        <p:spPr>
          <a:xfrm>
            <a:off x="275061" y="-132014"/>
            <a:ext cx="12026476" cy="3260792"/>
          </a:xfrm>
        </p:spPr>
        <p:txBody>
          <a:bodyPr>
            <a:noAutofit/>
          </a:bodyPr>
          <a:lstStyle/>
          <a:p>
            <a:r>
              <a:rPr lang="en-GB" sz="3600" dirty="0">
                <a:solidFill>
                  <a:srgbClr val="FFFFFF"/>
                </a:solidFill>
                <a:latin typeface="Arial Rounded MT Bold" panose="020F0704030504030204" pitchFamily="34" charset="0"/>
                <a:cs typeface="Arial" panose="020B0604020202020204" pitchFamily="34" charset="0"/>
              </a:rPr>
              <a:t>Hypertension Quality Improvement Resource </a:t>
            </a:r>
            <a:br>
              <a:rPr lang="en-GB" sz="3600" dirty="0">
                <a:solidFill>
                  <a:srgbClr val="FFFFFF"/>
                </a:solidFill>
                <a:latin typeface="Arial Rounded MT Bold" panose="020F0704030504030204" pitchFamily="34" charset="0"/>
                <a:cs typeface="Arial" panose="020B0604020202020204" pitchFamily="34" charset="0"/>
              </a:rPr>
            </a:br>
            <a:r>
              <a:rPr lang="en-GB" sz="3600" dirty="0">
                <a:solidFill>
                  <a:srgbClr val="FFFFFF"/>
                </a:solidFill>
                <a:latin typeface="Arial Rounded MT Bold" panose="020F0704030504030204" pitchFamily="34" charset="0"/>
                <a:cs typeface="Arial" panose="020B0604020202020204" pitchFamily="34" charset="0"/>
              </a:rPr>
              <a:t>- Visual Summary</a:t>
            </a:r>
            <a:endParaRPr lang="en-GB" sz="3600" dirty="0">
              <a:solidFill>
                <a:srgbClr val="FFFFFF"/>
              </a:solidFill>
              <a:latin typeface="Arial Rounded MT Bold" panose="020F0704030504030204" pitchFamily="34" charset="0"/>
            </a:endParaRPr>
          </a:p>
        </p:txBody>
      </p:sp>
      <p:sp>
        <p:nvSpPr>
          <p:cNvPr id="3" name="Subtitle 2">
            <a:extLst>
              <a:ext uri="{FF2B5EF4-FFF2-40B4-BE49-F238E27FC236}">
                <a16:creationId xmlns:a16="http://schemas.microsoft.com/office/drawing/2014/main" id="{CE2A83AC-5E59-4F67-BC19-32E49F8765FC}"/>
              </a:ext>
            </a:extLst>
          </p:cNvPr>
          <p:cNvSpPr>
            <a:spLocks noGrp="1"/>
          </p:cNvSpPr>
          <p:nvPr>
            <p:ph type="subTitle" idx="1"/>
          </p:nvPr>
        </p:nvSpPr>
        <p:spPr>
          <a:xfrm>
            <a:off x="1523999" y="5179325"/>
            <a:ext cx="9020783" cy="992875"/>
          </a:xfrm>
        </p:spPr>
        <p:txBody>
          <a:bodyPr>
            <a:normAutofit fontScale="77500" lnSpcReduction="20000"/>
          </a:bodyPr>
          <a:lstStyle/>
          <a:p>
            <a:r>
              <a:rPr lang="en-GB" i="1" dirty="0">
                <a:solidFill>
                  <a:srgbClr val="FFFFFF"/>
                </a:solidFill>
              </a:rPr>
              <a:t>Winter 2021</a:t>
            </a:r>
          </a:p>
          <a:p>
            <a:r>
              <a:rPr lang="en-GB" i="1" dirty="0">
                <a:solidFill>
                  <a:srgbClr val="FFFFFF"/>
                </a:solidFill>
              </a:rPr>
              <a:t>A set of tools and resources put together by East Midlands Cardiovascular disease prevention network to help ensure best practice </a:t>
            </a:r>
          </a:p>
        </p:txBody>
      </p:sp>
    </p:spTree>
    <p:extLst>
      <p:ext uri="{BB962C8B-B14F-4D97-AF65-F5344CB8AC3E}">
        <p14:creationId xmlns:p14="http://schemas.microsoft.com/office/powerpoint/2010/main" val="2915215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E441E8-BCDE-49DE-B636-8845A9780E85}"/>
              </a:ext>
            </a:extLst>
          </p:cNvPr>
          <p:cNvSpPr>
            <a:spLocks noGrp="1"/>
          </p:cNvSpPr>
          <p:nvPr>
            <p:ph type="title"/>
          </p:nvPr>
        </p:nvSpPr>
        <p:spPr>
          <a:xfrm>
            <a:off x="839787" y="365125"/>
            <a:ext cx="11066867" cy="1325563"/>
          </a:xfrm>
        </p:spPr>
        <p:txBody>
          <a:bodyPr>
            <a:normAutofit/>
          </a:bodyPr>
          <a:lstStyle/>
          <a:p>
            <a:r>
              <a:rPr lang="en-GB" dirty="0">
                <a:latin typeface="Arial Rounded MT Bold" panose="020F0704030504030204" pitchFamily="34" charset="0"/>
              </a:rPr>
              <a:t>Support for quality improvement</a:t>
            </a:r>
            <a:br>
              <a:rPr lang="en-GB" dirty="0">
                <a:latin typeface="Arial Rounded MT Bold" panose="020F0704030504030204" pitchFamily="34" charset="0"/>
              </a:rPr>
            </a:br>
            <a:endParaRPr lang="en-GB" sz="1600" i="1" dirty="0">
              <a:latin typeface="Arial Rounded MT Bold" panose="020F0704030504030204" pitchFamily="34" charset="0"/>
            </a:endParaRPr>
          </a:p>
        </p:txBody>
      </p:sp>
      <p:graphicFrame>
        <p:nvGraphicFramePr>
          <p:cNvPr id="3" name="Table 4">
            <a:extLst>
              <a:ext uri="{FF2B5EF4-FFF2-40B4-BE49-F238E27FC236}">
                <a16:creationId xmlns:a16="http://schemas.microsoft.com/office/drawing/2014/main" id="{C0A95041-F61E-2D49-89A0-7ED97BDD15EC}"/>
              </a:ext>
            </a:extLst>
          </p:cNvPr>
          <p:cNvGraphicFramePr>
            <a:graphicFrameLocks noGrp="1"/>
          </p:cNvGraphicFramePr>
          <p:nvPr>
            <p:ph sz="quarter" idx="4"/>
            <p:extLst>
              <p:ext uri="{D42A27DB-BD31-4B8C-83A1-F6EECF244321}">
                <p14:modId xmlns:p14="http://schemas.microsoft.com/office/powerpoint/2010/main" val="850932261"/>
              </p:ext>
            </p:extLst>
          </p:nvPr>
        </p:nvGraphicFramePr>
        <p:xfrm>
          <a:off x="599079" y="1477793"/>
          <a:ext cx="10993842" cy="5189387"/>
        </p:xfrm>
        <a:graphic>
          <a:graphicData uri="http://schemas.openxmlformats.org/drawingml/2006/table">
            <a:tbl>
              <a:tblPr firstRow="1" bandRow="1">
                <a:tableStyleId>{5C22544A-7EE6-4342-B048-85BDC9FD1C3A}</a:tableStyleId>
              </a:tblPr>
              <a:tblGrid>
                <a:gridCol w="5162524">
                  <a:extLst>
                    <a:ext uri="{9D8B030D-6E8A-4147-A177-3AD203B41FA5}">
                      <a16:colId xmlns:a16="http://schemas.microsoft.com/office/drawing/2014/main" val="3643722141"/>
                    </a:ext>
                  </a:extLst>
                </a:gridCol>
                <a:gridCol w="5831318">
                  <a:extLst>
                    <a:ext uri="{9D8B030D-6E8A-4147-A177-3AD203B41FA5}">
                      <a16:colId xmlns:a16="http://schemas.microsoft.com/office/drawing/2014/main" val="155328274"/>
                    </a:ext>
                  </a:extLst>
                </a:gridCol>
              </a:tblGrid>
              <a:tr h="423863">
                <a:tc>
                  <a:txBody>
                    <a:bodyPr/>
                    <a:lstStyle/>
                    <a:p>
                      <a:r>
                        <a:rPr lang="en-US" sz="1200" dirty="0"/>
                        <a:t>Resource</a:t>
                      </a:r>
                    </a:p>
                  </a:txBody>
                  <a:tcPr/>
                </a:tc>
                <a:tc>
                  <a:txBody>
                    <a:bodyPr/>
                    <a:lstStyle/>
                    <a:p>
                      <a:r>
                        <a:rPr lang="en-US" sz="1200" dirty="0"/>
                        <a:t>Description</a:t>
                      </a:r>
                    </a:p>
                    <a:p>
                      <a:endParaRPr lang="en-US" sz="1200" dirty="0"/>
                    </a:p>
                  </a:txBody>
                  <a:tcPr/>
                </a:tc>
                <a:extLst>
                  <a:ext uri="{0D108BD9-81ED-4DB2-BD59-A6C34878D82A}">
                    <a16:rowId xmlns:a16="http://schemas.microsoft.com/office/drawing/2014/main" val="1183264816"/>
                  </a:ext>
                </a:extLst>
              </a:tr>
              <a:tr h="709613">
                <a:tc>
                  <a:txBody>
                    <a:bodyPr/>
                    <a:lstStyle/>
                    <a:p>
                      <a:r>
                        <a:rPr lang="en-US" sz="1200" dirty="0">
                          <a:hlinkClick r:id="rId3"/>
                        </a:rPr>
                        <a:t>Hypertension case finding service</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For Pharmacies, GP practices and appliance contractors, this is the specification for how to put in a case finding service. Specifications are listed as part of the year 3 community pharmacy contractual framework service to assist in hypertension case-finding.</a:t>
                      </a:r>
                      <a:endParaRPr lang="en-US" sz="1200" dirty="0"/>
                    </a:p>
                  </a:txBody>
                  <a:tcPr/>
                </a:tc>
                <a:extLst>
                  <a:ext uri="{0D108BD9-81ED-4DB2-BD59-A6C34878D82A}">
                    <a16:rowId xmlns:a16="http://schemas.microsoft.com/office/drawing/2014/main" val="2096490448"/>
                  </a:ext>
                </a:extLst>
              </a:tr>
              <a:tr h="700088">
                <a:tc>
                  <a:txBody>
                    <a:bodyPr/>
                    <a:lstStyle/>
                    <a:p>
                      <a:r>
                        <a:rPr lang="en-US" sz="1200" dirty="0">
                          <a:hlinkClick r:id="rId4"/>
                        </a:rPr>
                        <a:t>NICE Hypertension in adults quality standard (QS28)</a:t>
                      </a:r>
                      <a:endParaRPr lang="en-US" sz="1200" dirty="0"/>
                    </a:p>
                  </a:txBody>
                  <a:tcPr/>
                </a:tc>
                <a:tc>
                  <a:txBody>
                    <a:bodyPr/>
                    <a:lstStyle/>
                    <a:p>
                      <a:r>
                        <a:rPr lang="en-GB" sz="1200" dirty="0"/>
                        <a:t>This NICE quality standard describes high quality care in priority areas for improvement. It contains evidence based statements aligned to PCN CVD DES and quality measures associated with these, for: structure, process and outcomes.</a:t>
                      </a:r>
                      <a:endParaRPr lang="en-US" sz="1200" dirty="0"/>
                    </a:p>
                  </a:txBody>
                  <a:tcPr/>
                </a:tc>
                <a:extLst>
                  <a:ext uri="{0D108BD9-81ED-4DB2-BD59-A6C34878D82A}">
                    <a16:rowId xmlns:a16="http://schemas.microsoft.com/office/drawing/2014/main" val="3619669109"/>
                  </a:ext>
                </a:extLst>
              </a:tr>
              <a:tr h="670562">
                <a:tc>
                  <a:txBody>
                    <a:bodyPr/>
                    <a:lstStyle/>
                    <a:p>
                      <a:r>
                        <a:rPr lang="en-US" sz="1200" dirty="0">
                          <a:hlinkClick r:id="rId5"/>
                        </a:rPr>
                        <a:t>CVD Prevent</a:t>
                      </a:r>
                      <a:endParaRPr lang="en-US" sz="1200" dirty="0"/>
                    </a:p>
                  </a:txBody>
                  <a:tcPr/>
                </a:tc>
                <a:tc>
                  <a:txBody>
                    <a:bodyPr/>
                    <a:lstStyle/>
                    <a:p>
                      <a:r>
                        <a:rPr lang="en-US" sz="1200" dirty="0">
                          <a:latin typeface="Arial" panose="020B0604020202020204" pitchFamily="34" charset="0"/>
                          <a:cs typeface="Arial" panose="020B0604020202020204" pitchFamily="34" charset="0"/>
                        </a:rPr>
                        <a:t>Is a national primary care audit that extracts routinely held GP data (such as hypertension diagnosis and management) and </a:t>
                      </a:r>
                      <a:r>
                        <a:rPr lang="en-GB" sz="1200" b="0" i="0" u="none" strike="noStrike" kern="1200" dirty="0">
                          <a:solidFill>
                            <a:schemeClr val="dk1"/>
                          </a:solidFill>
                          <a:effectLst/>
                          <a:latin typeface="Arial" panose="020B0604020202020204" pitchFamily="34" charset="0"/>
                          <a:ea typeface="+mn-ea"/>
                          <a:cs typeface="Arial" panose="020B0604020202020204" pitchFamily="34" charset="0"/>
                        </a:rPr>
                        <a:t>aims to support professionally-led quality improvement by </a:t>
                      </a:r>
                      <a:r>
                        <a:rPr lang="en-US" sz="1200" dirty="0">
                          <a:latin typeface="Arial" panose="020B0604020202020204" pitchFamily="34" charset="0"/>
                          <a:cs typeface="Arial" panose="020B0604020202020204" pitchFamily="34" charset="0"/>
                        </a:rPr>
                        <a:t>highlighting </a:t>
                      </a:r>
                      <a:r>
                        <a:rPr lang="en-GB" sz="1200" b="0" i="0" u="none" strike="noStrike" kern="1200" dirty="0">
                          <a:solidFill>
                            <a:schemeClr val="dk1"/>
                          </a:solidFill>
                          <a:effectLst/>
                          <a:latin typeface="Arial" panose="020B0604020202020204" pitchFamily="34" charset="0"/>
                          <a:ea typeface="+mn-ea"/>
                          <a:cs typeface="Arial" panose="020B0604020202020204" pitchFamily="34" charset="0"/>
                        </a:rPr>
                        <a:t>variation in identification, diagnosis, and management of people at risk of CVD against metrics of deprivation, age, sex, and ethnicity.</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4873975"/>
                  </a:ext>
                </a:extLst>
              </a:tr>
              <a:tr h="1014579">
                <a:tc>
                  <a:txBody>
                    <a:bodyPr/>
                    <a:lstStyle/>
                    <a:p>
                      <a:r>
                        <a:rPr lang="en-US" sz="1200" dirty="0">
                          <a:hlinkClick r:id="rId6"/>
                        </a:rPr>
                        <a:t>UCL partners proactive care frameworks</a:t>
                      </a:r>
                      <a:endParaRPr lang="en-US" sz="1200" dirty="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Allows patients on a hypertension register to be risk stratified and prioritised for intervention. Includes comprehensive search tools which run on GP IT systems (</a:t>
                      </a:r>
                      <a:r>
                        <a:rPr lang="en-GB" sz="1200" dirty="0" err="1"/>
                        <a:t>EMISand</a:t>
                      </a:r>
                      <a:r>
                        <a:rPr lang="en-GB" sz="1200" dirty="0"/>
                        <a:t> </a:t>
                      </a:r>
                      <a:r>
                        <a:rPr lang="en-GB" sz="1200" dirty="0" err="1"/>
                        <a:t>SystmOne</a:t>
                      </a:r>
                      <a:r>
                        <a:rPr lang="en-GB" sz="1200" dirty="0"/>
                        <a:t>). Slide packs include pathways and resources to support clinicians treating patients with single or multiple cardiovascular conditions including hypertension.</a:t>
                      </a:r>
                      <a:endParaRPr lang="en-US" sz="1200" dirty="0"/>
                    </a:p>
                  </a:txBody>
                  <a:tcPr/>
                </a:tc>
                <a:extLst>
                  <a:ext uri="{0D108BD9-81ED-4DB2-BD59-A6C34878D82A}">
                    <a16:rowId xmlns:a16="http://schemas.microsoft.com/office/drawing/2014/main" val="2130240027"/>
                  </a:ext>
                </a:extLst>
              </a:tr>
              <a:tr h="1014579">
                <a:tc>
                  <a:txBody>
                    <a:bodyPr/>
                    <a:lstStyle/>
                    <a:p>
                      <a:r>
                        <a:rPr lang="en-US" sz="1200" dirty="0">
                          <a:hlinkClick r:id="rId7"/>
                        </a:rPr>
                        <a:t>Core20PLUS5</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Arial" panose="020B0604020202020204" pitchFamily="34" charset="0"/>
                          <a:ea typeface="+mn-ea"/>
                          <a:cs typeface="Arial" panose="020B0604020202020204" pitchFamily="34" charset="0"/>
                        </a:rPr>
                        <a:t>A national NHS England and NHS Improvement approach to support the reduction of health inequalities at both national and system level. The approach defines a target population cohort – the ‘Core20PLUS’ – and identifies ‘5’ focus clinical areas requiring accelerated improvement including </a:t>
                      </a:r>
                      <a:r>
                        <a:rPr lang="en-GB" sz="1200" b="1" i="0" u="none" strike="noStrike" kern="1200" dirty="0">
                          <a:solidFill>
                            <a:schemeClr val="dk1"/>
                          </a:solidFill>
                          <a:effectLst/>
                          <a:latin typeface="Arial" panose="020B0604020202020204" pitchFamily="34" charset="0"/>
                          <a:ea typeface="+mn-ea"/>
                          <a:cs typeface="Arial" panose="020B0604020202020204" pitchFamily="34" charset="0"/>
                        </a:rPr>
                        <a:t>Hypertension case-finding</a:t>
                      </a:r>
                      <a:r>
                        <a:rPr lang="en-GB" sz="1200" b="0" i="0" u="none" strike="noStrike" kern="1200" dirty="0">
                          <a:solidFill>
                            <a:schemeClr val="dk1"/>
                          </a:solidFill>
                          <a:effectLst/>
                          <a:latin typeface="Arial" panose="020B0604020202020204" pitchFamily="34" charset="0"/>
                          <a:ea typeface="+mn-ea"/>
                          <a:cs typeface="Arial" panose="020B0604020202020204" pitchFamily="34" charset="0"/>
                        </a:rPr>
                        <a:t>: to allow for interventions to optimise blood pressure and minimise the risk of myocardial infarction and stroke.</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2264990"/>
                  </a:ext>
                </a:extLst>
              </a:tr>
            </a:tbl>
          </a:graphicData>
        </a:graphic>
      </p:graphicFrame>
    </p:spTree>
    <p:extLst>
      <p:ext uri="{BB962C8B-B14F-4D97-AF65-F5344CB8AC3E}">
        <p14:creationId xmlns:p14="http://schemas.microsoft.com/office/powerpoint/2010/main" val="218883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341AE795-BA91-4D24-B45B-CA539A558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52A83FC4-8A89-41FD-BA54-8366B8858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A6199AC0-A40F-488D-A09F-9D261CE19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23FA6BAD-3D4C-4041-8990-1843C1A29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2600" y="1"/>
            <a:ext cx="3469774" cy="6858000"/>
          </a:xfrm>
          <a:prstGeom prst="rect">
            <a:avLst/>
          </a:prstGeom>
          <a:solidFill>
            <a:schemeClr val="accent2">
              <a:lumMod val="60000"/>
              <a:lumOff val="40000"/>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Shape 96">
            <a:extLst>
              <a:ext uri="{FF2B5EF4-FFF2-40B4-BE49-F238E27FC236}">
                <a16:creationId xmlns:a16="http://schemas.microsoft.com/office/drawing/2014/main" id="{90C8C773-3A73-476B-9104-33B88EFC0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5211" y="-1788490"/>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 name="Freeform: Shape 98">
            <a:extLst>
              <a:ext uri="{FF2B5EF4-FFF2-40B4-BE49-F238E27FC236}">
                <a16:creationId xmlns:a16="http://schemas.microsoft.com/office/drawing/2014/main" id="{80A9E331-4818-43B4-8F65-A26DCA8F7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45211" y="1712290"/>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CE2A83AC-5E59-4F67-BC19-32E49F8765FC}"/>
              </a:ext>
            </a:extLst>
          </p:cNvPr>
          <p:cNvSpPr>
            <a:spLocks noGrp="1"/>
          </p:cNvSpPr>
          <p:nvPr>
            <p:ph type="subTitle" idx="1"/>
          </p:nvPr>
        </p:nvSpPr>
        <p:spPr>
          <a:xfrm>
            <a:off x="874727" y="1890270"/>
            <a:ext cx="9611690" cy="2886011"/>
          </a:xfrm>
        </p:spPr>
        <p:txBody>
          <a:bodyPr anchor="ctr">
            <a:normAutofit/>
          </a:bodyPr>
          <a:lstStyle/>
          <a:p>
            <a:r>
              <a:rPr lang="en-GB" dirty="0">
                <a:solidFill>
                  <a:srgbClr val="FFFFFF"/>
                </a:solidFill>
              </a:rPr>
              <a:t>good practice examples</a:t>
            </a:r>
          </a:p>
        </p:txBody>
      </p:sp>
    </p:spTree>
    <p:extLst>
      <p:ext uri="{BB962C8B-B14F-4D97-AF65-F5344CB8AC3E}">
        <p14:creationId xmlns:p14="http://schemas.microsoft.com/office/powerpoint/2010/main" val="178556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E441E8-BCDE-49DE-B636-8845A9780E85}"/>
              </a:ext>
            </a:extLst>
          </p:cNvPr>
          <p:cNvSpPr>
            <a:spLocks noGrp="1"/>
          </p:cNvSpPr>
          <p:nvPr>
            <p:ph type="title"/>
          </p:nvPr>
        </p:nvSpPr>
        <p:spPr>
          <a:xfrm>
            <a:off x="839787" y="365125"/>
            <a:ext cx="11066867" cy="1325563"/>
          </a:xfrm>
        </p:spPr>
        <p:txBody>
          <a:bodyPr>
            <a:normAutofit/>
          </a:bodyPr>
          <a:lstStyle/>
          <a:p>
            <a:r>
              <a:rPr lang="en-GB" dirty="0">
                <a:latin typeface="Arial Rounded MT Bold" panose="020F0704030504030204" pitchFamily="34" charset="0"/>
              </a:rPr>
              <a:t>Good practice examples</a:t>
            </a:r>
            <a:br>
              <a:rPr lang="en-GB" dirty="0">
                <a:latin typeface="Arial Rounded MT Bold" panose="020F0704030504030204" pitchFamily="34" charset="0"/>
              </a:rPr>
            </a:br>
            <a:endParaRPr lang="en-GB" sz="1600" i="1" dirty="0">
              <a:latin typeface="Arial Rounded MT Bold" panose="020F0704030504030204" pitchFamily="34" charset="0"/>
            </a:endParaRPr>
          </a:p>
        </p:txBody>
      </p:sp>
      <p:graphicFrame>
        <p:nvGraphicFramePr>
          <p:cNvPr id="3" name="Table 4">
            <a:extLst>
              <a:ext uri="{FF2B5EF4-FFF2-40B4-BE49-F238E27FC236}">
                <a16:creationId xmlns:a16="http://schemas.microsoft.com/office/drawing/2014/main" id="{C0A95041-F61E-2D49-89A0-7ED97BDD15EC}"/>
              </a:ext>
            </a:extLst>
          </p:cNvPr>
          <p:cNvGraphicFramePr>
            <a:graphicFrameLocks noGrp="1"/>
          </p:cNvGraphicFramePr>
          <p:nvPr>
            <p:ph sz="quarter" idx="4"/>
            <p:extLst>
              <p:ext uri="{D42A27DB-BD31-4B8C-83A1-F6EECF244321}">
                <p14:modId xmlns:p14="http://schemas.microsoft.com/office/powerpoint/2010/main" val="1108726996"/>
              </p:ext>
            </p:extLst>
          </p:nvPr>
        </p:nvGraphicFramePr>
        <p:xfrm>
          <a:off x="839787" y="1269007"/>
          <a:ext cx="10709331" cy="5274668"/>
        </p:xfrm>
        <a:graphic>
          <a:graphicData uri="http://schemas.openxmlformats.org/drawingml/2006/table">
            <a:tbl>
              <a:tblPr firstRow="1" bandRow="1">
                <a:tableStyleId>{5C22544A-7EE6-4342-B048-85BDC9FD1C3A}</a:tableStyleId>
              </a:tblPr>
              <a:tblGrid>
                <a:gridCol w="2226490">
                  <a:extLst>
                    <a:ext uri="{9D8B030D-6E8A-4147-A177-3AD203B41FA5}">
                      <a16:colId xmlns:a16="http://schemas.microsoft.com/office/drawing/2014/main" val="3643722141"/>
                    </a:ext>
                  </a:extLst>
                </a:gridCol>
                <a:gridCol w="2821233">
                  <a:extLst>
                    <a:ext uri="{9D8B030D-6E8A-4147-A177-3AD203B41FA5}">
                      <a16:colId xmlns:a16="http://schemas.microsoft.com/office/drawing/2014/main" val="4094041564"/>
                    </a:ext>
                  </a:extLst>
                </a:gridCol>
                <a:gridCol w="5661608">
                  <a:extLst>
                    <a:ext uri="{9D8B030D-6E8A-4147-A177-3AD203B41FA5}">
                      <a16:colId xmlns:a16="http://schemas.microsoft.com/office/drawing/2014/main" val="155328274"/>
                    </a:ext>
                  </a:extLst>
                </a:gridCol>
              </a:tblGrid>
              <a:tr h="527029">
                <a:tc>
                  <a:txBody>
                    <a:bodyPr/>
                    <a:lstStyle/>
                    <a:p>
                      <a:r>
                        <a:rPr lang="en-US" sz="1200" dirty="0"/>
                        <a:t>Intervention</a:t>
                      </a:r>
                    </a:p>
                  </a:txBody>
                  <a:tcPr/>
                </a:tc>
                <a:tc>
                  <a:txBody>
                    <a:bodyPr/>
                    <a:lstStyle/>
                    <a:p>
                      <a:r>
                        <a:rPr lang="en-US" sz="1200" dirty="0"/>
                        <a:t>Practice example</a:t>
                      </a:r>
                    </a:p>
                  </a:txBody>
                  <a:tcPr/>
                </a:tc>
                <a:tc>
                  <a:txBody>
                    <a:bodyPr/>
                    <a:lstStyle/>
                    <a:p>
                      <a:r>
                        <a:rPr lang="en-US" sz="1200" dirty="0"/>
                        <a:t>What was done</a:t>
                      </a:r>
                    </a:p>
                  </a:txBody>
                  <a:tcPr/>
                </a:tc>
                <a:extLst>
                  <a:ext uri="{0D108BD9-81ED-4DB2-BD59-A6C34878D82A}">
                    <a16:rowId xmlns:a16="http://schemas.microsoft.com/office/drawing/2014/main" val="1183264816"/>
                  </a:ext>
                </a:extLst>
              </a:tr>
              <a:tr h="713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GP code cleansing to ensure accuracy of numbers</a:t>
                      </a: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effectLst/>
                          <a:latin typeface="Arial" panose="020B0604020202020204" pitchFamily="34" charset="0"/>
                          <a:ea typeface="+mn-ea"/>
                          <a:cs typeface="Arial" panose="020B0604020202020204" pitchFamily="34" charset="0"/>
                          <a:hlinkClick r:id="rId3"/>
                        </a:rPr>
                        <a:t>GP data cleansing initiative for atrial fibrillation and hypertension in Hampshire, Isle of Wight and Thames Valley regions</a:t>
                      </a:r>
                      <a:endParaRPr lang="en-US" sz="1200" dirty="0">
                        <a:highlight>
                          <a:srgbClr val="FFFF00"/>
                        </a:highlight>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r>
                        <a:rPr lang="en-GB" sz="1200" kern="1200" dirty="0">
                          <a:solidFill>
                            <a:schemeClr val="dk1"/>
                          </a:solidFill>
                          <a:effectLst/>
                          <a:latin typeface="Arial" panose="020B0604020202020204" pitchFamily="34" charset="0"/>
                          <a:ea typeface="+mn-ea"/>
                          <a:cs typeface="Arial" panose="020B0604020202020204" pitchFamily="34" charset="0"/>
                        </a:rPr>
                        <a:t>Specified search criterion of the patients’ medical records to identify those receiving treatment for HTN and AF, but who did not currently have a </a:t>
                      </a:r>
                    </a:p>
                    <a:p>
                      <a:r>
                        <a:rPr lang="en-GB" sz="1200" kern="1200" dirty="0">
                          <a:solidFill>
                            <a:schemeClr val="dk1"/>
                          </a:solidFill>
                          <a:effectLst/>
                          <a:latin typeface="Arial" panose="020B0604020202020204" pitchFamily="34" charset="0"/>
                          <a:ea typeface="+mn-ea"/>
                          <a:cs typeface="Arial" panose="020B0604020202020204" pitchFamily="34" charset="0"/>
                        </a:rPr>
                        <a:t>clinical code and reviewed patients with persistently high blood pressure readings without a problem code. 12,700+ patients added to hypertension registers as a result. </a:t>
                      </a:r>
                    </a:p>
                  </a:txBody>
                  <a:tcPr/>
                </a:tc>
                <a:extLst>
                  <a:ext uri="{0D108BD9-81ED-4DB2-BD59-A6C34878D82A}">
                    <a16:rowId xmlns:a16="http://schemas.microsoft.com/office/drawing/2014/main" val="3619669109"/>
                  </a:ext>
                </a:extLst>
              </a:tr>
              <a:tr h="1028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Systematic case finding of people with hypertension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hlinkClick r:id="rId4"/>
                        </a:rPr>
                        <a:t>Systematic case finding of people with hypertension – East Berkshire</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E0E0E"/>
                          </a:solidFill>
                          <a:effectLst/>
                          <a:uLnTx/>
                          <a:uFillTx/>
                          <a:latin typeface="Arial" panose="020B0604020202020204" pitchFamily="34" charset="0"/>
                          <a:ea typeface="+mn-ea"/>
                          <a:cs typeface="Arial" panose="020B0604020202020204" pitchFamily="34" charset="0"/>
                        </a:rPr>
                        <a:t>The CCG Medicines Optimisation Team used systematic audit to support practices in finding people who either had hypertension or were at risk of developing hypertension. Pharmacists added people to disease registers or referred people not yet diagnosed for diagnosis, increasing the register by over 6,000 and providing a model for future working.</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6220169"/>
                  </a:ext>
                </a:extLst>
              </a:tr>
              <a:tr h="698562">
                <a:tc>
                  <a:txBody>
                    <a:bodyPr/>
                    <a:lstStyle/>
                    <a:p>
                      <a:r>
                        <a:rPr lang="en-US" sz="1200" dirty="0">
                          <a:latin typeface="Arial" panose="020B0604020202020204" pitchFamily="34" charset="0"/>
                          <a:cs typeface="Arial" panose="020B0604020202020204" pitchFamily="34" charset="0"/>
                        </a:rPr>
                        <a:t>Virtual clinics to improve BP in poorly controlled patients</a:t>
                      </a:r>
                    </a:p>
                  </a:txBody>
                  <a:tcPr/>
                </a:tc>
                <a:tc>
                  <a:txBody>
                    <a:bodyPr/>
                    <a:lstStyle/>
                    <a:p>
                      <a:r>
                        <a:rPr lang="en-US" sz="1200" dirty="0">
                          <a:latin typeface="Arial" panose="020B0604020202020204" pitchFamily="34" charset="0"/>
                          <a:cs typeface="Arial" panose="020B0604020202020204" pitchFamily="34" charset="0"/>
                          <a:hlinkClick r:id="rId5"/>
                        </a:rPr>
                        <a:t>Virtual clinics to improve BP in poorly controlled patients</a:t>
                      </a:r>
                      <a:endParaRPr lang="en-US" sz="1200" dirty="0">
                        <a:latin typeface="Arial" panose="020B0604020202020204" pitchFamily="34" charset="0"/>
                        <a:cs typeface="Arial" panose="020B0604020202020204" pitchFamily="34" charset="0"/>
                      </a:endParaRPr>
                    </a:p>
                  </a:txBody>
                  <a:tcPr/>
                </a:tc>
                <a:tc>
                  <a:txBody>
                    <a:bodyPr/>
                    <a:lstStyle/>
                    <a:p>
                      <a:r>
                        <a:rPr lang="en-GB" sz="1200" b="0" i="0" u="none" strike="noStrike" kern="1200" dirty="0">
                          <a:solidFill>
                            <a:schemeClr val="dk1"/>
                          </a:solidFill>
                          <a:effectLst/>
                          <a:latin typeface="Arial" panose="020B0604020202020204" pitchFamily="34" charset="0"/>
                          <a:ea typeface="+mn-ea"/>
                          <a:cs typeface="Arial" panose="020B0604020202020204" pitchFamily="34" charset="0"/>
                        </a:rPr>
                        <a:t>Lambeth clinical commissioning group (</a:t>
                      </a:r>
                      <a:r>
                        <a:rPr lang="en-GB" sz="1200" dirty="0">
                          <a:latin typeface="Arial" panose="020B0604020202020204" pitchFamily="34" charset="0"/>
                          <a:cs typeface="Arial" panose="020B0604020202020204" pitchFamily="34" charset="0"/>
                        </a:rPr>
                        <a:t>CCG</a:t>
                      </a:r>
                      <a:r>
                        <a:rPr lang="en-GB" sz="1200" b="0" i="0" u="none" strike="noStrike" kern="1200" dirty="0">
                          <a:solidFill>
                            <a:schemeClr val="dk1"/>
                          </a:solidFill>
                          <a:effectLst/>
                          <a:latin typeface="Arial" panose="020B0604020202020204" pitchFamily="34" charset="0"/>
                          <a:ea typeface="+mn-ea"/>
                          <a:cs typeface="Arial" panose="020B0604020202020204" pitchFamily="34" charset="0"/>
                        </a:rPr>
                        <a:t>) developed a programme of virtual clinics focused on reviewing a group of patients with uncontrolled high blood pressure, resulting in a significant reduction in individual BP recordings.</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4873975"/>
                  </a:ext>
                </a:extLst>
              </a:tr>
              <a:tr h="1008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Pharmacist Led Hypertension Review Project in Black (African or African-Caribbean origin) Patients </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hlinkClick r:id="rId6"/>
                        </a:rPr>
                        <a:t>Pharmacist led hypertension review project in Black (African and African-Caribbean origin) patients - Hackney CCG</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FF00"/>
                        </a:highlight>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E0E0E"/>
                          </a:solidFill>
                          <a:effectLst/>
                          <a:uLnTx/>
                          <a:uFillTx/>
                          <a:latin typeface="Arial" panose="020B0604020202020204" pitchFamily="34" charset="0"/>
                          <a:ea typeface="+mn-ea"/>
                          <a:cs typeface="Arial" panose="020B0604020202020204" pitchFamily="34" charset="0"/>
                        </a:rPr>
                        <a:t>Pharmacists were trained to undertake a person-centred consultation and  hypertension review clinics in practice. Designed a protocol (covering BP target, med choice, med adherence and lifestyle advice), underpinned by NICE, and invited patients for a review and a follow up. Results showed uptake in lifestyle interventions, reduction in BP and increased medication adherence.</a:t>
                      </a:r>
                    </a:p>
                  </a:txBody>
                  <a:tcPr/>
                </a:tc>
                <a:extLst>
                  <a:ext uri="{0D108BD9-81ED-4DB2-BD59-A6C34878D82A}">
                    <a16:rowId xmlns:a16="http://schemas.microsoft.com/office/drawing/2014/main" val="1256454734"/>
                  </a:ext>
                </a:extLst>
              </a:tr>
              <a:tr h="807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 quality improvement package for high BP management in general practice</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7"/>
                        </a:rPr>
                        <a:t>A quality improvement package for high blood pressure (BP) management in general practice, part of a systems leadership approach to tackling high BP in Cheshire and Merseyside </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E0E0E"/>
                          </a:solidFill>
                          <a:effectLst/>
                          <a:uLnTx/>
                          <a:uFillTx/>
                          <a:latin typeface="Arial" panose="020B0604020202020204" pitchFamily="34" charset="0"/>
                          <a:ea typeface="+mn-ea"/>
                          <a:cs typeface="Arial" panose="020B0604020202020204" pitchFamily="34" charset="0"/>
                        </a:rPr>
                        <a:t>Created EMIS Web-based consultation templates for new and existing patients, ‘gold standard’ practice protocol, practice-level data dashboard/ audit tool, patient information prescription and training resulting in increased performance against NICE standards</a:t>
                      </a:r>
                      <a:r>
                        <a:rPr kumimoji="0" lang="en-GB" sz="1200" b="0" i="0" u="none" strike="noStrike" kern="1200" cap="none" spc="0" normalizeH="0" baseline="0" noProof="0" dirty="0">
                          <a:ln>
                            <a:noFill/>
                          </a:ln>
                          <a:solidFill>
                            <a:schemeClr val="dk1"/>
                          </a:solidFill>
                          <a:effectLst/>
                          <a:uLnTx/>
                          <a:uFillTx/>
                          <a:latin typeface="Arial" panose="020B0604020202020204" pitchFamily="34" charset="0"/>
                          <a:ea typeface="+mn-ea"/>
                          <a:cs typeface="Arial" panose="020B0604020202020204" pitchFamily="34" charset="0"/>
                        </a:rPr>
                        <a:t>.</a:t>
                      </a:r>
                      <a:endParaRPr kumimoji="0" lang="en-GB" sz="1200" b="0" i="0" u="none" strike="noStrike" kern="1200" cap="none" spc="0" normalizeH="0" baseline="0" noProof="0" dirty="0">
                        <a:ln>
                          <a:noFill/>
                        </a:ln>
                        <a:solidFill>
                          <a:srgbClr val="0E0E0E"/>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158684268"/>
                  </a:ext>
                </a:extLst>
              </a:tr>
            </a:tbl>
          </a:graphicData>
        </a:graphic>
      </p:graphicFrame>
    </p:spTree>
    <p:extLst>
      <p:ext uri="{BB962C8B-B14F-4D97-AF65-F5344CB8AC3E}">
        <p14:creationId xmlns:p14="http://schemas.microsoft.com/office/powerpoint/2010/main" val="101316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341AE795-BA91-4D24-B45B-CA539A558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52A83FC4-8A89-41FD-BA54-8366B8858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A6199AC0-A40F-488D-A09F-9D261CE19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23FA6BAD-3D4C-4041-8990-1843C1A29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2600" y="1"/>
            <a:ext cx="3469774" cy="6858000"/>
          </a:xfrm>
          <a:prstGeom prst="rect">
            <a:avLst/>
          </a:prstGeom>
          <a:solidFill>
            <a:schemeClr val="accent2">
              <a:lumMod val="60000"/>
              <a:lumOff val="40000"/>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Shape 96">
            <a:extLst>
              <a:ext uri="{FF2B5EF4-FFF2-40B4-BE49-F238E27FC236}">
                <a16:creationId xmlns:a16="http://schemas.microsoft.com/office/drawing/2014/main" id="{90C8C773-3A73-476B-9104-33B88EFC0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5211" y="-1788490"/>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 name="Freeform: Shape 98">
            <a:extLst>
              <a:ext uri="{FF2B5EF4-FFF2-40B4-BE49-F238E27FC236}">
                <a16:creationId xmlns:a16="http://schemas.microsoft.com/office/drawing/2014/main" id="{80A9E331-4818-43B4-8F65-A26DCA8F7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45211" y="1712290"/>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CE2A83AC-5E59-4F67-BC19-32E49F8765FC}"/>
              </a:ext>
            </a:extLst>
          </p:cNvPr>
          <p:cNvSpPr>
            <a:spLocks noGrp="1"/>
          </p:cNvSpPr>
          <p:nvPr>
            <p:ph type="subTitle" idx="1"/>
          </p:nvPr>
        </p:nvSpPr>
        <p:spPr>
          <a:xfrm>
            <a:off x="874726" y="1890270"/>
            <a:ext cx="9996473" cy="4188797"/>
          </a:xfrm>
        </p:spPr>
        <p:txBody>
          <a:bodyPr anchor="ctr">
            <a:normAutofit/>
          </a:bodyPr>
          <a:lstStyle/>
          <a:p>
            <a:r>
              <a:rPr lang="en-GB" sz="2000" dirty="0">
                <a:solidFill>
                  <a:srgbClr val="FFFFFF"/>
                </a:solidFill>
              </a:rPr>
              <a:t>Workforce development and support</a:t>
            </a:r>
          </a:p>
        </p:txBody>
      </p:sp>
    </p:spTree>
    <p:extLst>
      <p:ext uri="{BB962C8B-B14F-4D97-AF65-F5344CB8AC3E}">
        <p14:creationId xmlns:p14="http://schemas.microsoft.com/office/powerpoint/2010/main" val="343181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E441E8-BCDE-49DE-B636-8845A9780E85}"/>
              </a:ext>
            </a:extLst>
          </p:cNvPr>
          <p:cNvSpPr>
            <a:spLocks noGrp="1"/>
          </p:cNvSpPr>
          <p:nvPr>
            <p:ph type="title"/>
          </p:nvPr>
        </p:nvSpPr>
        <p:spPr>
          <a:xfrm>
            <a:off x="597506" y="422275"/>
            <a:ext cx="11551429" cy="1306513"/>
          </a:xfrm>
        </p:spPr>
        <p:txBody>
          <a:bodyPr>
            <a:normAutofit/>
          </a:bodyPr>
          <a:lstStyle/>
          <a:p>
            <a:r>
              <a:rPr lang="en-GB" dirty="0">
                <a:latin typeface="Arial Rounded MT Bold" panose="020F0704030504030204" pitchFamily="34" charset="0"/>
              </a:rPr>
              <a:t>Workforce development</a:t>
            </a:r>
            <a:br>
              <a:rPr lang="en-GB" dirty="0">
                <a:latin typeface="Arial Rounded MT Bold" panose="020F0704030504030204" pitchFamily="34" charset="0"/>
              </a:rPr>
            </a:br>
            <a:endParaRPr lang="en-GB" sz="1600" i="1" dirty="0">
              <a:latin typeface="Arial Rounded MT Bold" panose="020F0704030504030204" pitchFamily="34" charset="0"/>
            </a:endParaRPr>
          </a:p>
        </p:txBody>
      </p:sp>
      <p:graphicFrame>
        <p:nvGraphicFramePr>
          <p:cNvPr id="3" name="Table 4">
            <a:extLst>
              <a:ext uri="{FF2B5EF4-FFF2-40B4-BE49-F238E27FC236}">
                <a16:creationId xmlns:a16="http://schemas.microsoft.com/office/drawing/2014/main" id="{C0A95041-F61E-2D49-89A0-7ED97BDD15EC}"/>
              </a:ext>
            </a:extLst>
          </p:cNvPr>
          <p:cNvGraphicFramePr>
            <a:graphicFrameLocks noGrp="1"/>
          </p:cNvGraphicFramePr>
          <p:nvPr>
            <p:ph sz="quarter" idx="4"/>
            <p:extLst>
              <p:ext uri="{D42A27DB-BD31-4B8C-83A1-F6EECF244321}">
                <p14:modId xmlns:p14="http://schemas.microsoft.com/office/powerpoint/2010/main" val="713524133"/>
              </p:ext>
            </p:extLst>
          </p:nvPr>
        </p:nvGraphicFramePr>
        <p:xfrm>
          <a:off x="597506" y="1411831"/>
          <a:ext cx="10996988" cy="5023895"/>
        </p:xfrm>
        <a:graphic>
          <a:graphicData uri="http://schemas.openxmlformats.org/drawingml/2006/table">
            <a:tbl>
              <a:tblPr firstRow="1" bandRow="1">
                <a:tableStyleId>{5C22544A-7EE6-4342-B048-85BDC9FD1C3A}</a:tableStyleId>
              </a:tblPr>
              <a:tblGrid>
                <a:gridCol w="4517549">
                  <a:extLst>
                    <a:ext uri="{9D8B030D-6E8A-4147-A177-3AD203B41FA5}">
                      <a16:colId xmlns:a16="http://schemas.microsoft.com/office/drawing/2014/main" val="3643722141"/>
                    </a:ext>
                  </a:extLst>
                </a:gridCol>
                <a:gridCol w="6479439">
                  <a:extLst>
                    <a:ext uri="{9D8B030D-6E8A-4147-A177-3AD203B41FA5}">
                      <a16:colId xmlns:a16="http://schemas.microsoft.com/office/drawing/2014/main" val="155328274"/>
                    </a:ext>
                  </a:extLst>
                </a:gridCol>
              </a:tblGrid>
              <a:tr h="378507">
                <a:tc>
                  <a:txBody>
                    <a:bodyPr/>
                    <a:lstStyle/>
                    <a:p>
                      <a:r>
                        <a:rPr lang="en-US" sz="1200" dirty="0"/>
                        <a:t>Resource</a:t>
                      </a:r>
                    </a:p>
                  </a:txBody>
                  <a:tcPr/>
                </a:tc>
                <a:tc>
                  <a:txBody>
                    <a:bodyPr/>
                    <a:lstStyle/>
                    <a:p>
                      <a:r>
                        <a:rPr lang="en-US" sz="1200" dirty="0"/>
                        <a:t>Description</a:t>
                      </a:r>
                    </a:p>
                  </a:txBody>
                  <a:tcPr/>
                </a:tc>
                <a:extLst>
                  <a:ext uri="{0D108BD9-81ED-4DB2-BD59-A6C34878D82A}">
                    <a16:rowId xmlns:a16="http://schemas.microsoft.com/office/drawing/2014/main" val="1183264816"/>
                  </a:ext>
                </a:extLst>
              </a:tr>
              <a:tr h="504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Motivational interviewing (Health Education England)</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Arial" panose="020B0604020202020204" pitchFamily="34" charset="0"/>
                          <a:ea typeface="+mn-ea"/>
                          <a:cs typeface="Arial" panose="020B0604020202020204" pitchFamily="34" charset="0"/>
                        </a:rPr>
                        <a:t>Presents ideas for GPs on how to use motivational interviewing to encourage behaviour change in patients.</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96490448"/>
                  </a:ext>
                </a:extLst>
              </a:tr>
              <a:tr h="869165">
                <a:tc>
                  <a:txBody>
                    <a:bodyPr/>
                    <a:lstStyle/>
                    <a:p>
                      <a:r>
                        <a:rPr lang="en-US" sz="1200" dirty="0">
                          <a:hlinkClick r:id="rId4"/>
                        </a:rPr>
                        <a:t>NICE Clinical Knowledge Summaries (CKS)</a:t>
                      </a:r>
                      <a:endParaRPr lang="en-US" sz="1200" dirty="0"/>
                    </a:p>
                    <a:p>
                      <a:endParaRPr lang="en-US" sz="1200" dirty="0"/>
                    </a:p>
                  </a:txBody>
                  <a:tcPr/>
                </a:tc>
                <a:tc>
                  <a:txBody>
                    <a:bodyPr/>
                    <a:lstStyle/>
                    <a:p>
                      <a:r>
                        <a:rPr lang="en-US" sz="1200" dirty="0"/>
                        <a:t>Provides primary care practitioners with a readily accessible summary of the current evidence base and practical guidance on best practice. Over 370 topics organized alphabetically, with focus on the most common and significant presentations in primary care including hypertension.</a:t>
                      </a:r>
                    </a:p>
                  </a:txBody>
                  <a:tcPr/>
                </a:tc>
                <a:extLst>
                  <a:ext uri="{0D108BD9-81ED-4DB2-BD59-A6C34878D82A}">
                    <a16:rowId xmlns:a16="http://schemas.microsoft.com/office/drawing/2014/main" val="3456220169"/>
                  </a:ext>
                </a:extLst>
              </a:tr>
              <a:tr h="897203">
                <a:tc>
                  <a:txBody>
                    <a:bodyPr/>
                    <a:lstStyle/>
                    <a:p>
                      <a:r>
                        <a:rPr lang="en-US" sz="1200" dirty="0">
                          <a:hlinkClick r:id="rId5"/>
                        </a:rPr>
                        <a:t>MECC website resources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Arial" panose="020B0604020202020204" pitchFamily="34" charset="0"/>
                          <a:ea typeface="+mn-ea"/>
                          <a:cs typeface="Arial" panose="020B0604020202020204" pitchFamily="34" charset="0"/>
                        </a:rPr>
                        <a:t>A range of e-Learning resources which provide the underpinning knowledge to support the delivery of very brief or brief interventions. </a:t>
                      </a:r>
                      <a:r>
                        <a:rPr lang="en-US" sz="1200" dirty="0">
                          <a:latin typeface="Arial" panose="020B0604020202020204" pitchFamily="34" charset="0"/>
                          <a:cs typeface="Arial" panose="020B0604020202020204" pitchFamily="34" charset="0"/>
                        </a:rPr>
                        <a:t>Includes NICE </a:t>
                      </a:r>
                      <a:r>
                        <a:rPr lang="en-GB" sz="1200" b="0" i="0" u="none" strike="noStrike" kern="1200" dirty="0">
                          <a:solidFill>
                            <a:schemeClr val="dk1"/>
                          </a:solidFill>
                          <a:effectLst/>
                          <a:latin typeface="Arial" panose="020B0604020202020204" pitchFamily="34" charset="0"/>
                          <a:ea typeface="+mn-ea"/>
                          <a:cs typeface="Arial" panose="020B0604020202020204" pitchFamily="34" charset="0"/>
                        </a:rPr>
                        <a:t>guidance documents on behaviour change, helping to support the implementation and delivery of MECC programmes.</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0240027"/>
                  </a:ext>
                </a:extLst>
              </a:tr>
              <a:tr h="757015">
                <a:tc>
                  <a:txBody>
                    <a:bodyPr/>
                    <a:lstStyle/>
                    <a:p>
                      <a:r>
                        <a:rPr lang="en-US" sz="1200" dirty="0">
                          <a:hlinkClick r:id="rId6"/>
                        </a:rPr>
                        <a:t>e-learning for healthcare – NHS Health check</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Arial" panose="020B0604020202020204" pitchFamily="34" charset="0"/>
                          <a:ea typeface="+mn-ea"/>
                          <a:cs typeface="Arial" panose="020B0604020202020204" pitchFamily="34" charset="0"/>
                        </a:rPr>
                        <a:t>Online learning for training in the knowledge and resources underpinning the activities associated with conducting an effective NHS Health Check. Aimed at health trainers, pharmacy staff, and health care assistants.</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381116"/>
                  </a:ext>
                </a:extLst>
              </a:tr>
              <a:tr h="808664">
                <a:tc>
                  <a:txBody>
                    <a:bodyPr/>
                    <a:lstStyle/>
                    <a:p>
                      <a:r>
                        <a:rPr lang="en-US" sz="1200" dirty="0">
                          <a:hlinkClick r:id="rId7"/>
                        </a:rPr>
                        <a:t>HEE hypertension e-learning modules and All Our Health</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Arial" panose="020B0604020202020204" pitchFamily="34" charset="0"/>
                          <a:ea typeface="+mn-ea"/>
                          <a:cs typeface="Arial" panose="020B0604020202020204" pitchFamily="34" charset="0"/>
                        </a:rPr>
                        <a:t>Incorporates up to date guidelines and evidence-based aims specifically addressing the needs of GPs, community pharmacists and other clinical staff working in GP practices, in the diagnosis and management of hypertension and cardiovascular disease (CVD) risk. </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88230"/>
                  </a:ext>
                </a:extLst>
              </a:tr>
              <a:tr h="808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Getting to grips with the PCN dashboard</a:t>
                      </a:r>
                      <a:br>
                        <a:rPr lang="en-GB" sz="1200" dirty="0"/>
                      </a:br>
                      <a:r>
                        <a:rPr lang="en-GB" sz="1200" dirty="0">
                          <a:hlinkClick r:id="rId8"/>
                        </a:rPr>
                        <a:t>On-line training sessions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16/02/22</a:t>
                      </a:r>
                    </a:p>
                  </a:txBody>
                  <a:tcPr/>
                </a:tc>
                <a:tc>
                  <a:txBody>
                    <a:bodyPr/>
                    <a:lstStyle/>
                    <a:p>
                      <a:r>
                        <a:rPr lang="en-GB" sz="1200" b="0" i="0" u="none" strike="noStrike" kern="1200" dirty="0">
                          <a:solidFill>
                            <a:schemeClr val="dk1"/>
                          </a:solidFill>
                          <a:effectLst/>
                          <a:latin typeface="Arial" panose="020B0604020202020204" pitchFamily="34" charset="0"/>
                          <a:ea typeface="+mn-ea"/>
                          <a:cs typeface="Arial" panose="020B0604020202020204" pitchFamily="34" charset="0"/>
                        </a:rPr>
                        <a:t>This two-hour session is aimed at PCN business managers and clinical directors and goes through the dashboard section by section so delegates are familiar with the data that is available and how to make best use of it. </a:t>
                      </a:r>
                    </a:p>
                  </a:txBody>
                  <a:tcPr/>
                </a:tc>
                <a:extLst>
                  <a:ext uri="{0D108BD9-81ED-4DB2-BD59-A6C34878D82A}">
                    <a16:rowId xmlns:a16="http://schemas.microsoft.com/office/drawing/2014/main" val="4045356127"/>
                  </a:ext>
                </a:extLst>
              </a:tr>
            </a:tbl>
          </a:graphicData>
        </a:graphic>
      </p:graphicFrame>
    </p:spTree>
    <p:extLst>
      <p:ext uri="{BB962C8B-B14F-4D97-AF65-F5344CB8AC3E}">
        <p14:creationId xmlns:p14="http://schemas.microsoft.com/office/powerpoint/2010/main" val="50775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E441E8-BCDE-49DE-B636-8845A9780E85}"/>
              </a:ext>
            </a:extLst>
          </p:cNvPr>
          <p:cNvSpPr>
            <a:spLocks noGrp="1"/>
          </p:cNvSpPr>
          <p:nvPr>
            <p:ph type="title"/>
          </p:nvPr>
        </p:nvSpPr>
        <p:spPr>
          <a:xfrm>
            <a:off x="597505" y="294480"/>
            <a:ext cx="11066867" cy="1325563"/>
          </a:xfrm>
        </p:spPr>
        <p:txBody>
          <a:bodyPr>
            <a:normAutofit/>
          </a:bodyPr>
          <a:lstStyle/>
          <a:p>
            <a:r>
              <a:rPr lang="en-GB" dirty="0">
                <a:latin typeface="Arial Rounded MT Bold" panose="020F0704030504030204" pitchFamily="34" charset="0"/>
              </a:rPr>
              <a:t>Support</a:t>
            </a:r>
            <a:br>
              <a:rPr lang="en-GB" dirty="0">
                <a:latin typeface="Arial Rounded MT Bold" panose="020F0704030504030204" pitchFamily="34" charset="0"/>
              </a:rPr>
            </a:br>
            <a:endParaRPr lang="en-GB" sz="1600" i="1" dirty="0">
              <a:latin typeface="Arial Rounded MT Bold" panose="020F0704030504030204" pitchFamily="34" charset="0"/>
            </a:endParaRPr>
          </a:p>
        </p:txBody>
      </p:sp>
      <p:graphicFrame>
        <p:nvGraphicFramePr>
          <p:cNvPr id="3" name="Table 4">
            <a:extLst>
              <a:ext uri="{FF2B5EF4-FFF2-40B4-BE49-F238E27FC236}">
                <a16:creationId xmlns:a16="http://schemas.microsoft.com/office/drawing/2014/main" id="{C0A95041-F61E-2D49-89A0-7ED97BDD15EC}"/>
              </a:ext>
            </a:extLst>
          </p:cNvPr>
          <p:cNvGraphicFramePr>
            <a:graphicFrameLocks noGrp="1"/>
          </p:cNvGraphicFramePr>
          <p:nvPr>
            <p:ph sz="quarter" idx="4"/>
            <p:extLst>
              <p:ext uri="{D42A27DB-BD31-4B8C-83A1-F6EECF244321}">
                <p14:modId xmlns:p14="http://schemas.microsoft.com/office/powerpoint/2010/main" val="1637824177"/>
              </p:ext>
            </p:extLst>
          </p:nvPr>
        </p:nvGraphicFramePr>
        <p:xfrm>
          <a:off x="597505" y="1557338"/>
          <a:ext cx="11175395" cy="2086642"/>
        </p:xfrm>
        <a:graphic>
          <a:graphicData uri="http://schemas.openxmlformats.org/drawingml/2006/table">
            <a:tbl>
              <a:tblPr firstRow="1" bandRow="1">
                <a:tableStyleId>{5C22544A-7EE6-4342-B048-85BDC9FD1C3A}</a:tableStyleId>
              </a:tblPr>
              <a:tblGrid>
                <a:gridCol w="4590838">
                  <a:extLst>
                    <a:ext uri="{9D8B030D-6E8A-4147-A177-3AD203B41FA5}">
                      <a16:colId xmlns:a16="http://schemas.microsoft.com/office/drawing/2014/main" val="3643722141"/>
                    </a:ext>
                  </a:extLst>
                </a:gridCol>
                <a:gridCol w="6584557">
                  <a:extLst>
                    <a:ext uri="{9D8B030D-6E8A-4147-A177-3AD203B41FA5}">
                      <a16:colId xmlns:a16="http://schemas.microsoft.com/office/drawing/2014/main" val="155328274"/>
                    </a:ext>
                  </a:extLst>
                </a:gridCol>
              </a:tblGrid>
              <a:tr h="319266">
                <a:tc>
                  <a:txBody>
                    <a:bodyPr/>
                    <a:lstStyle/>
                    <a:p>
                      <a:r>
                        <a:rPr lang="en-US" sz="1200" dirty="0"/>
                        <a:t>Resource</a:t>
                      </a:r>
                    </a:p>
                  </a:txBody>
                  <a:tcPr/>
                </a:tc>
                <a:tc>
                  <a:txBody>
                    <a:bodyPr/>
                    <a:lstStyle/>
                    <a:p>
                      <a:r>
                        <a:rPr lang="en-US" sz="1200" dirty="0"/>
                        <a:t>Description</a:t>
                      </a:r>
                    </a:p>
                  </a:txBody>
                  <a:tcPr/>
                </a:tc>
                <a:extLst>
                  <a:ext uri="{0D108BD9-81ED-4DB2-BD59-A6C34878D82A}">
                    <a16:rowId xmlns:a16="http://schemas.microsoft.com/office/drawing/2014/main" val="1183264816"/>
                  </a:ext>
                </a:extLst>
              </a:tr>
              <a:tr h="529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Hypertension QI resource pack</a:t>
                      </a:r>
                      <a:r>
                        <a:rPr lang="en-US" sz="1200" dirty="0"/>
                        <a:t> on </a:t>
                      </a:r>
                      <a:r>
                        <a:rPr lang="en-US" sz="1200" dirty="0" err="1"/>
                        <a:t>FutureNHS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comprehensive quality improvement resource to support PCNs and practices understand their data and processes in respect of hypertension and a process guide to implementing change.</a:t>
                      </a:r>
                    </a:p>
                  </a:txBody>
                  <a:tcPr/>
                </a:tc>
                <a:extLst>
                  <a:ext uri="{0D108BD9-81ED-4DB2-BD59-A6C34878D82A}">
                    <a16:rowId xmlns:a16="http://schemas.microsoft.com/office/drawing/2014/main" val="2911396379"/>
                  </a:ext>
                </a:extLst>
              </a:tr>
              <a:tr h="442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4"/>
                        </a:rPr>
                        <a:t>Blood Pressure @home </a:t>
                      </a:r>
                      <a:r>
                        <a:rPr lang="en-US" sz="1200" dirty="0"/>
                        <a:t>workspace on </a:t>
                      </a:r>
                      <a:r>
                        <a:rPr lang="en-US" sz="1200" dirty="0" err="1"/>
                        <a:t>FutureNHS</a:t>
                      </a:r>
                      <a:endParaRPr lang="en-US" sz="1200" dirty="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Implementation support to CCG and regional colleagues who are coordinating the blood pressure @home </a:t>
                      </a:r>
                      <a:r>
                        <a:rPr lang="en-US" sz="1200" dirty="0" err="1"/>
                        <a:t>programme</a:t>
                      </a:r>
                      <a:r>
                        <a:rPr lang="en-US" sz="1200" dirty="0"/>
                        <a:t>.</a:t>
                      </a:r>
                    </a:p>
                  </a:txBody>
                  <a:tcPr/>
                </a:tc>
                <a:extLst>
                  <a:ext uri="{0D108BD9-81ED-4DB2-BD59-A6C34878D82A}">
                    <a16:rowId xmlns:a16="http://schemas.microsoft.com/office/drawing/2014/main" val="3456220169"/>
                  </a:ext>
                </a:extLst>
              </a:tr>
              <a:tr h="780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5"/>
                        </a:rPr>
                        <a:t>Join the discussion </a:t>
                      </a:r>
                      <a:r>
                        <a:rPr lang="en-GB" sz="1200" dirty="0"/>
                        <a:t>on </a:t>
                      </a:r>
                      <a:r>
                        <a:rPr lang="en-GB" sz="1200" dirty="0" err="1"/>
                        <a:t>FutureNHS</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General discussion forum from the Cardiac Pathways Improvement </a:t>
                      </a:r>
                      <a:r>
                        <a:rPr lang="en-US" sz="1200" dirty="0" err="1"/>
                        <a:t>Programme</a:t>
                      </a:r>
                      <a:endParaRPr lang="en-US" sz="1200" dirty="0"/>
                    </a:p>
                  </a:txBody>
                  <a:tcPr/>
                </a:tc>
                <a:extLst>
                  <a:ext uri="{0D108BD9-81ED-4DB2-BD59-A6C34878D82A}">
                    <a16:rowId xmlns:a16="http://schemas.microsoft.com/office/drawing/2014/main" val="2130240027"/>
                  </a:ext>
                </a:extLst>
              </a:tr>
            </a:tbl>
          </a:graphicData>
        </a:graphic>
      </p:graphicFrame>
      <p:sp>
        <p:nvSpPr>
          <p:cNvPr id="5" name="Subtitle 2">
            <a:extLst>
              <a:ext uri="{FF2B5EF4-FFF2-40B4-BE49-F238E27FC236}">
                <a16:creationId xmlns:a16="http://schemas.microsoft.com/office/drawing/2014/main" id="{7E3A8A67-BBB4-7947-AF8D-4E1353B43046}"/>
              </a:ext>
            </a:extLst>
          </p:cNvPr>
          <p:cNvSpPr txBox="1">
            <a:spLocks/>
          </p:cNvSpPr>
          <p:nvPr/>
        </p:nvSpPr>
        <p:spPr>
          <a:xfrm>
            <a:off x="482803" y="4274821"/>
            <a:ext cx="10875760" cy="1625917"/>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Clr>
                <a:schemeClr val="accent5"/>
              </a:buClr>
              <a:buFont typeface="Arial" panose="020B0604020202020204" pitchFamily="34" charset="0"/>
              <a:buNone/>
              <a:defRPr sz="1800" b="1" kern="1200" cap="all" spc="300" baseline="0">
                <a:solidFill>
                  <a:schemeClr val="tx2"/>
                </a:solidFill>
                <a:latin typeface="+mn-lt"/>
                <a:ea typeface="+mn-ea"/>
                <a:cs typeface="+mn-cs"/>
              </a:defRPr>
            </a:lvl1pPr>
            <a:lvl2pPr marL="457200" indent="0" algn="l" defTabSz="914400" rtl="0" eaLnBrk="1" latinLnBrk="0" hangingPunct="1">
              <a:lnSpc>
                <a:spcPct val="120000"/>
              </a:lnSpc>
              <a:spcBef>
                <a:spcPts val="500"/>
              </a:spcBef>
              <a:buClr>
                <a:schemeClr val="accent5"/>
              </a:buClr>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500"/>
              </a:spcBef>
              <a:buClr>
                <a:schemeClr val="accent5"/>
              </a:buClr>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20000"/>
              </a:lnSpc>
              <a:spcBef>
                <a:spcPts val="500"/>
              </a:spcBef>
              <a:buClr>
                <a:schemeClr val="accent5"/>
              </a:buClr>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20000"/>
              </a:lnSpc>
              <a:spcBef>
                <a:spcPts val="500"/>
              </a:spcBef>
              <a:buClr>
                <a:schemeClr val="accent5"/>
              </a:buClr>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400" cap="none" dirty="0">
                <a:solidFill>
                  <a:schemeClr val="accent1"/>
                </a:solidFill>
              </a:rPr>
              <a:t>For more information please contact:</a:t>
            </a:r>
          </a:p>
          <a:p>
            <a:endParaRPr lang="en-GB" sz="1200" cap="none" dirty="0">
              <a:solidFill>
                <a:schemeClr val="accent1"/>
              </a:solidFill>
            </a:endParaRPr>
          </a:p>
          <a:p>
            <a:r>
              <a:rPr lang="en-GB" sz="1200" cap="none" dirty="0">
                <a:solidFill>
                  <a:schemeClr val="accent1"/>
                </a:solidFill>
              </a:rPr>
              <a:t>Sue </a:t>
            </a:r>
            <a:r>
              <a:rPr lang="en-GB" sz="1200" cap="none" dirty="0" err="1">
                <a:solidFill>
                  <a:schemeClr val="accent1"/>
                </a:solidFill>
              </a:rPr>
              <a:t>Gowton</a:t>
            </a:r>
            <a:r>
              <a:rPr lang="en-GB" sz="1200" cap="none" dirty="0">
                <a:solidFill>
                  <a:schemeClr val="accent1"/>
                </a:solidFill>
              </a:rPr>
              <a:t>, Network quality improvement co-ordinator, Midlands CVDR Clinical Network</a:t>
            </a:r>
            <a:r>
              <a:rPr lang="en-GB" sz="1200" cap="none" dirty="0">
                <a:solidFill>
                  <a:srgbClr val="FFFFFF"/>
                </a:solidFill>
              </a:rPr>
              <a:t> </a:t>
            </a:r>
            <a:r>
              <a:rPr lang="en-GB" sz="1200" cap="none" dirty="0">
                <a:solidFill>
                  <a:srgbClr val="FFFFFF"/>
                </a:solidFill>
                <a:hlinkClick r:id="rId6"/>
              </a:rPr>
              <a:t>England.cvdnetwork1@nhs.net</a:t>
            </a:r>
            <a:endParaRPr lang="en-GB" sz="1200" cap="none" dirty="0">
              <a:solidFill>
                <a:srgbClr val="FFFFFF"/>
              </a:solidFill>
            </a:endParaRPr>
          </a:p>
          <a:p>
            <a:endParaRPr lang="en-GB" sz="1200" cap="none" dirty="0">
              <a:solidFill>
                <a:srgbClr val="FFFFFF"/>
              </a:solidFill>
            </a:endParaRPr>
          </a:p>
          <a:p>
            <a:pPr marL="285750" indent="-285750">
              <a:buFont typeface="Arial" panose="020B0604020202020204" pitchFamily="34" charset="0"/>
              <a:buChar char="•"/>
            </a:pPr>
            <a:endParaRPr lang="en-GB" sz="1200" cap="none" dirty="0">
              <a:solidFill>
                <a:schemeClr val="accent1"/>
              </a:solidFill>
            </a:endParaRPr>
          </a:p>
        </p:txBody>
      </p:sp>
    </p:spTree>
    <p:extLst>
      <p:ext uri="{BB962C8B-B14F-4D97-AF65-F5344CB8AC3E}">
        <p14:creationId xmlns:p14="http://schemas.microsoft.com/office/powerpoint/2010/main" val="116037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s E I">
            <a:extLst>
              <a:ext uri="{FF2B5EF4-FFF2-40B4-BE49-F238E27FC236}">
                <a16:creationId xmlns:a16="http://schemas.microsoft.com/office/drawing/2014/main" id="{0AF8C962-29C8-574A-930D-4C2229653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1754" y="-16986"/>
            <a:ext cx="2622394" cy="196679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5E441E8-BCDE-49DE-B636-8845A9780E85}"/>
              </a:ext>
            </a:extLst>
          </p:cNvPr>
          <p:cNvSpPr>
            <a:spLocks noGrp="1"/>
          </p:cNvSpPr>
          <p:nvPr>
            <p:ph type="title"/>
          </p:nvPr>
        </p:nvSpPr>
        <p:spPr>
          <a:xfrm>
            <a:off x="476249" y="705013"/>
            <a:ext cx="3589337" cy="1096963"/>
          </a:xfrm>
        </p:spPr>
        <p:txBody>
          <a:bodyPr>
            <a:normAutofit/>
          </a:bodyPr>
          <a:lstStyle/>
          <a:p>
            <a:r>
              <a:rPr lang="en-GB" sz="4800" dirty="0">
                <a:latin typeface="Arial Rounded MT Bold" panose="020F0704030504030204" pitchFamily="34" charset="0"/>
              </a:rPr>
              <a:t>Welcome</a:t>
            </a:r>
            <a:br>
              <a:rPr lang="en-GB" dirty="0">
                <a:latin typeface="Arial Rounded MT Bold" panose="020F0704030504030204" pitchFamily="34" charset="0"/>
              </a:rPr>
            </a:br>
            <a:endParaRPr lang="en-GB" sz="1600" i="1" dirty="0">
              <a:latin typeface="Arial Rounded MT Bold" panose="020F0704030504030204" pitchFamily="34" charset="0"/>
            </a:endParaRPr>
          </a:p>
        </p:txBody>
      </p:sp>
      <p:sp>
        <p:nvSpPr>
          <p:cNvPr id="13" name="Content Placeholder 12">
            <a:extLst>
              <a:ext uri="{FF2B5EF4-FFF2-40B4-BE49-F238E27FC236}">
                <a16:creationId xmlns:a16="http://schemas.microsoft.com/office/drawing/2014/main" id="{50BB560E-C938-184D-B391-42C207B371BD}"/>
              </a:ext>
            </a:extLst>
          </p:cNvPr>
          <p:cNvSpPr>
            <a:spLocks noGrp="1"/>
          </p:cNvSpPr>
          <p:nvPr>
            <p:ph sz="quarter" idx="4"/>
          </p:nvPr>
        </p:nvSpPr>
        <p:spPr>
          <a:xfrm>
            <a:off x="476250" y="1630616"/>
            <a:ext cx="5158743" cy="4981199"/>
          </a:xfrm>
        </p:spPr>
        <p:txBody>
          <a:bodyPr>
            <a:normAutofit lnSpcReduction="10000"/>
          </a:bodyPr>
          <a:lstStyle/>
          <a:p>
            <a:pPr marL="0" indent="0">
              <a:buNone/>
            </a:pPr>
            <a:r>
              <a:rPr lang="en-GB" altLang="en-US" sz="1600" dirty="0">
                <a:solidFill>
                  <a:schemeClr val="tx1"/>
                </a:solidFill>
                <a:ea typeface="ヒラギノ角ゴ Pro W3" panose="020B0300000000000000" pitchFamily="34" charset="-128"/>
                <a:cs typeface="ヒラギノ角ゴ Pro W3" panose="020B0300000000000000" pitchFamily="34" charset="-128"/>
              </a:rPr>
              <a:t>This resource includes:</a:t>
            </a:r>
          </a:p>
          <a:p>
            <a:pPr marL="0" indent="0"/>
            <a:r>
              <a:rPr lang="en-GB" altLang="en-US" sz="1600" dirty="0">
                <a:solidFill>
                  <a:schemeClr val="tx1"/>
                </a:solidFill>
                <a:ea typeface="ヒラギノ角ゴ Pro W3" panose="020B0300000000000000" pitchFamily="34" charset="-128"/>
                <a:cs typeface="ヒラギノ角ゴ Pro W3" panose="020B0300000000000000" pitchFamily="34" charset="-128"/>
              </a:rPr>
              <a:t>Local data tools for exploring your current position with the national ambitions for hypertension in comparison to others at practice and ICS/STP level. </a:t>
            </a:r>
          </a:p>
          <a:p>
            <a:pPr marL="0" indent="0"/>
            <a:r>
              <a:rPr lang="en-GB" altLang="en-US" sz="1600" dirty="0">
                <a:solidFill>
                  <a:schemeClr val="tx1"/>
                </a:solidFill>
                <a:ea typeface="ヒラギノ角ゴ Pro W3" panose="020B0300000000000000" pitchFamily="34" charset="-128"/>
                <a:cs typeface="ヒラギノ角ゴ Pro W3" panose="020B0300000000000000" pitchFamily="34" charset="-128"/>
              </a:rPr>
              <a:t>Good practice examples to support improvement in CVD prevention and outcomes in primary care. </a:t>
            </a:r>
          </a:p>
          <a:p>
            <a:pPr marL="0" indent="0"/>
            <a:r>
              <a:rPr lang="en-GB" altLang="en-US" sz="1600" dirty="0">
                <a:solidFill>
                  <a:schemeClr val="tx1"/>
                </a:solidFill>
                <a:ea typeface="ヒラギノ角ゴ Pro W3" panose="020B0300000000000000" pitchFamily="34" charset="-128"/>
                <a:cs typeface="ヒラギノ角ゴ Pro W3" panose="020B0300000000000000" pitchFamily="34" charset="-128"/>
              </a:rPr>
              <a:t>Workforce development and support</a:t>
            </a:r>
          </a:p>
          <a:p>
            <a:pPr marL="0" indent="0">
              <a:buNone/>
            </a:pPr>
            <a:endParaRPr lang="en-GB" altLang="en-US" sz="1600" dirty="0">
              <a:solidFill>
                <a:schemeClr val="tx1"/>
              </a:solidFill>
              <a:ea typeface="ヒラギノ角ゴ Pro W3" panose="020B0300000000000000" pitchFamily="34" charset="-128"/>
              <a:cs typeface="ヒラギノ角ゴ Pro W3" panose="020B0300000000000000" pitchFamily="34" charset="-128"/>
            </a:endParaRPr>
          </a:p>
          <a:p>
            <a:pPr marL="0" indent="0">
              <a:buNone/>
            </a:pPr>
            <a:r>
              <a:rPr lang="en-GB" altLang="en-US" sz="1600" dirty="0">
                <a:solidFill>
                  <a:schemeClr val="tx1"/>
                </a:solidFill>
                <a:ea typeface="ヒラギノ角ゴ Pro W3" panose="020B0300000000000000" pitchFamily="34" charset="-128"/>
                <a:cs typeface="ヒラギノ角ゴ Pro W3" panose="020B0300000000000000" pitchFamily="34" charset="-128"/>
              </a:rPr>
              <a:t>This resource is for those working in PCNs and ICSs to use, to improve CVD prevention and meet the PCN CVD DES for hypertension. It looks to reduce the gap between observed versus expected numbers of hypertension cases whilst considering the inequalities that exist in CVD prevalence, risk factors and those who come through optimal care.</a:t>
            </a:r>
          </a:p>
          <a:p>
            <a:pPr marL="0" indent="0">
              <a:buNone/>
            </a:pPr>
            <a:endParaRPr lang="en-GB" altLang="en-US" sz="1800" dirty="0">
              <a:ea typeface="ヒラギノ角ゴ Pro W3" panose="020B0300000000000000" pitchFamily="34" charset="-128"/>
              <a:cs typeface="ヒラギノ角ゴ Pro W3" panose="020B0300000000000000" pitchFamily="34" charset="-128"/>
            </a:endParaRPr>
          </a:p>
          <a:p>
            <a:pPr marL="0" indent="0">
              <a:buNone/>
            </a:pPr>
            <a:endParaRPr lang="en-GB" altLang="en-US" sz="1800" dirty="0">
              <a:ea typeface="ヒラギノ角ゴ Pro W3" panose="020B0300000000000000" pitchFamily="34" charset="-128"/>
              <a:cs typeface="ヒラギノ角ゴ Pro W3" panose="020B0300000000000000" pitchFamily="34" charset="-128"/>
            </a:endParaRPr>
          </a:p>
        </p:txBody>
      </p:sp>
      <p:pic>
        <p:nvPicPr>
          <p:cNvPr id="5" name="Picture 4">
            <a:extLst>
              <a:ext uri="{FF2B5EF4-FFF2-40B4-BE49-F238E27FC236}">
                <a16:creationId xmlns:a16="http://schemas.microsoft.com/office/drawing/2014/main" id="{60D831BC-3039-7445-A236-82266A049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819" y="568219"/>
            <a:ext cx="1227138" cy="6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16B69B1C-DFDA-EB4D-9F06-9C1DAB012D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804" y="568219"/>
            <a:ext cx="50165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C78F38C0-7C90-7B47-8EA3-AF386A221CE7}"/>
              </a:ext>
            </a:extLst>
          </p:cNvPr>
          <p:cNvGraphicFramePr>
            <a:graphicFrameLocks noGrp="1"/>
          </p:cNvGraphicFramePr>
          <p:nvPr>
            <p:extLst>
              <p:ext uri="{D42A27DB-BD31-4B8C-83A1-F6EECF244321}">
                <p14:modId xmlns:p14="http://schemas.microsoft.com/office/powerpoint/2010/main" val="3983664847"/>
              </p:ext>
            </p:extLst>
          </p:nvPr>
        </p:nvGraphicFramePr>
        <p:xfrm>
          <a:off x="6096000" y="1825682"/>
          <a:ext cx="5491163" cy="3841497"/>
        </p:xfrm>
        <a:graphic>
          <a:graphicData uri="http://schemas.openxmlformats.org/drawingml/2006/table">
            <a:tbl>
              <a:tblPr firstRow="1" bandRow="1">
                <a:tableStyleId>{5C22544A-7EE6-4342-B048-85BDC9FD1C3A}</a:tableStyleId>
              </a:tblPr>
              <a:tblGrid>
                <a:gridCol w="919122">
                  <a:extLst>
                    <a:ext uri="{9D8B030D-6E8A-4147-A177-3AD203B41FA5}">
                      <a16:colId xmlns:a16="http://schemas.microsoft.com/office/drawing/2014/main" val="20000"/>
                    </a:ext>
                  </a:extLst>
                </a:gridCol>
                <a:gridCol w="4572041">
                  <a:extLst>
                    <a:ext uri="{9D8B030D-6E8A-4147-A177-3AD203B41FA5}">
                      <a16:colId xmlns:a16="http://schemas.microsoft.com/office/drawing/2014/main" val="20001"/>
                    </a:ext>
                  </a:extLst>
                </a:gridCol>
              </a:tblGrid>
              <a:tr h="341939">
                <a:tc>
                  <a:txBody>
                    <a:bodyPr/>
                    <a:lstStyle/>
                    <a:p>
                      <a:r>
                        <a:rPr lang="en-GB" sz="1200" dirty="0"/>
                        <a:t>Slide</a:t>
                      </a:r>
                    </a:p>
                  </a:txBody>
                  <a:tcPr marL="68591" marR="68591" marT="34290" marB="34290"/>
                </a:tc>
                <a:tc>
                  <a:txBody>
                    <a:bodyPr/>
                    <a:lstStyle/>
                    <a:p>
                      <a:r>
                        <a:rPr lang="en-GB" sz="1200" dirty="0"/>
                        <a:t>Contents</a:t>
                      </a:r>
                    </a:p>
                  </a:txBody>
                  <a:tcPr marL="68591" marR="68591" marT="34290" marB="34290"/>
                </a:tc>
                <a:extLst>
                  <a:ext uri="{0D108BD9-81ED-4DB2-BD59-A6C34878D82A}">
                    <a16:rowId xmlns:a16="http://schemas.microsoft.com/office/drawing/2014/main" val="10000"/>
                  </a:ext>
                </a:extLst>
              </a:tr>
              <a:tr h="1130565">
                <a:tc>
                  <a:txBody>
                    <a:bodyPr/>
                    <a:lstStyle/>
                    <a:p>
                      <a:endParaRPr lang="en-GB" sz="1200" dirty="0"/>
                    </a:p>
                    <a:p>
                      <a:endParaRPr lang="en-GB" sz="1200" dirty="0"/>
                    </a:p>
                    <a:p>
                      <a:r>
                        <a:rPr lang="en-GB" sz="1200" dirty="0"/>
                        <a:t>3</a:t>
                      </a:r>
                    </a:p>
                    <a:p>
                      <a:r>
                        <a:rPr lang="en-GB" sz="1200" dirty="0"/>
                        <a:t>6-8</a:t>
                      </a:r>
                    </a:p>
                  </a:txBody>
                  <a:tcPr marL="68591" marR="68591"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National, regional and local data – how to use and inform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BHF Hypertension infographic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CVD prevention packs  - visual demonstration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marL="68591" marR="68591" marT="34290" marB="34290"/>
                </a:tc>
                <a:extLst>
                  <a:ext uri="{0D108BD9-81ED-4DB2-BD59-A6C34878D82A}">
                    <a16:rowId xmlns:a16="http://schemas.microsoft.com/office/drawing/2014/main" val="10002"/>
                  </a:ext>
                </a:extLst>
              </a:tr>
              <a:tr h="1485252">
                <a:tc>
                  <a:txBody>
                    <a:bodyPr/>
                    <a:lstStyle/>
                    <a:p>
                      <a:r>
                        <a:rPr lang="en-GB" sz="1200" dirty="0"/>
                        <a:t>10</a:t>
                      </a:r>
                    </a:p>
                  </a:txBody>
                  <a:tcPr marL="68591" marR="68591"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1"/>
                          </a:solidFill>
                        </a:rPr>
                        <a:t>Support for Health care quality improvement: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Hypertension case finding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NICE quality standard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CVD Prevent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UCL partners proactive care frameworks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rPr>
                        <a:t>Core20PLUS5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marL="68591" marR="68591" marT="34290" marB="34290"/>
                </a:tc>
                <a:extLst>
                  <a:ext uri="{0D108BD9-81ED-4DB2-BD59-A6C34878D82A}">
                    <a16:rowId xmlns:a16="http://schemas.microsoft.com/office/drawing/2014/main" val="10004"/>
                  </a:ext>
                </a:extLst>
              </a:tr>
              <a:tr h="421191">
                <a:tc>
                  <a:txBody>
                    <a:bodyPr/>
                    <a:lstStyle/>
                    <a:p>
                      <a:r>
                        <a:rPr lang="en-GB" sz="1200" dirty="0"/>
                        <a:t>12</a:t>
                      </a:r>
                    </a:p>
                  </a:txBody>
                  <a:tcPr marL="68591" marR="68591"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Good practice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marL="68591" marR="68591" marT="34290" marB="34290"/>
                </a:tc>
                <a:extLst>
                  <a:ext uri="{0D108BD9-81ED-4DB2-BD59-A6C34878D82A}">
                    <a16:rowId xmlns:a16="http://schemas.microsoft.com/office/drawing/2014/main" val="10005"/>
                  </a:ext>
                </a:extLst>
              </a:tr>
              <a:tr h="403033">
                <a:tc>
                  <a:txBody>
                    <a:bodyPr/>
                    <a:lstStyle/>
                    <a:p>
                      <a:r>
                        <a:rPr lang="en-GB" sz="1200" dirty="0"/>
                        <a:t>14-15</a:t>
                      </a:r>
                    </a:p>
                  </a:txBody>
                  <a:tcPr marL="68591" marR="68591"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Workforce development and support</a:t>
                      </a:r>
                    </a:p>
                  </a:txBody>
                  <a:tcPr marL="68591" marR="68591" marT="34290" marB="34290"/>
                </a:tc>
                <a:extLst>
                  <a:ext uri="{0D108BD9-81ED-4DB2-BD59-A6C34878D82A}">
                    <a16:rowId xmlns:a16="http://schemas.microsoft.com/office/drawing/2014/main" val="10006"/>
                  </a:ext>
                </a:extLst>
              </a:tr>
            </a:tbl>
          </a:graphicData>
        </a:graphic>
      </p:graphicFrame>
      <p:pic>
        <p:nvPicPr>
          <p:cNvPr id="3" name="Picture 2">
            <a:extLst>
              <a:ext uri="{FF2B5EF4-FFF2-40B4-BE49-F238E27FC236}">
                <a16:creationId xmlns:a16="http://schemas.microsoft.com/office/drawing/2014/main" id="{37E059A2-6524-0143-9DAD-A2375EB0D6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4514" y="705013"/>
            <a:ext cx="1657240" cy="498781"/>
          </a:xfrm>
          <a:prstGeom prst="rect">
            <a:avLst/>
          </a:prstGeom>
        </p:spPr>
      </p:pic>
      <p:pic>
        <p:nvPicPr>
          <p:cNvPr id="9" name="Picture 8">
            <a:extLst>
              <a:ext uri="{FF2B5EF4-FFF2-40B4-BE49-F238E27FC236}">
                <a16:creationId xmlns:a16="http://schemas.microsoft.com/office/drawing/2014/main" id="{6F598D88-CE1D-9B45-BCC4-97B5F7F9AC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4314" y="383677"/>
            <a:ext cx="1600200" cy="1041400"/>
          </a:xfrm>
          <a:prstGeom prst="rect">
            <a:avLst/>
          </a:prstGeom>
        </p:spPr>
      </p:pic>
    </p:spTree>
    <p:extLst>
      <p:ext uri="{BB962C8B-B14F-4D97-AF65-F5344CB8AC3E}">
        <p14:creationId xmlns:p14="http://schemas.microsoft.com/office/powerpoint/2010/main" val="219888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E441E8-BCDE-49DE-B636-8845A9780E85}"/>
              </a:ext>
            </a:extLst>
          </p:cNvPr>
          <p:cNvSpPr>
            <a:spLocks noGrp="1"/>
          </p:cNvSpPr>
          <p:nvPr>
            <p:ph type="title"/>
          </p:nvPr>
        </p:nvSpPr>
        <p:spPr>
          <a:xfrm>
            <a:off x="684804" y="0"/>
            <a:ext cx="5411195" cy="816287"/>
          </a:xfrm>
        </p:spPr>
        <p:txBody>
          <a:bodyPr>
            <a:normAutofit/>
          </a:bodyPr>
          <a:lstStyle/>
          <a:p>
            <a:br>
              <a:rPr lang="en-GB" sz="1800" dirty="0">
                <a:latin typeface="Arial Rounded MT Bold" panose="020F0704030504030204" pitchFamily="34" charset="0"/>
              </a:rPr>
            </a:br>
            <a:endParaRPr lang="en-GB" sz="1800" i="1" dirty="0">
              <a:latin typeface="Arial Rounded MT Bold" panose="020F0704030504030204" pitchFamily="34" charset="0"/>
            </a:endParaRPr>
          </a:p>
        </p:txBody>
      </p:sp>
      <p:pic>
        <p:nvPicPr>
          <p:cNvPr id="5" name="Content Placeholder 7">
            <a:extLst>
              <a:ext uri="{FF2B5EF4-FFF2-40B4-BE49-F238E27FC236}">
                <a16:creationId xmlns:a16="http://schemas.microsoft.com/office/drawing/2014/main" id="{695A6BFA-E26D-8147-9A42-90E6C63FC62E}"/>
              </a:ext>
            </a:extLst>
          </p:cNvPr>
          <p:cNvPicPr>
            <a:picLocks noChangeAspect="1"/>
          </p:cNvPicPr>
          <p:nvPr/>
        </p:nvPicPr>
        <p:blipFill>
          <a:blip r:embed="rId3"/>
          <a:stretch>
            <a:fillRect/>
          </a:stretch>
        </p:blipFill>
        <p:spPr>
          <a:xfrm>
            <a:off x="1978904" y="9937"/>
            <a:ext cx="10213096" cy="6872562"/>
          </a:xfrm>
          <a:prstGeom prst="rect">
            <a:avLst/>
          </a:prstGeom>
        </p:spPr>
      </p:pic>
      <p:sp>
        <p:nvSpPr>
          <p:cNvPr id="6" name="TextBox 5">
            <a:extLst>
              <a:ext uri="{FF2B5EF4-FFF2-40B4-BE49-F238E27FC236}">
                <a16:creationId xmlns:a16="http://schemas.microsoft.com/office/drawing/2014/main" id="{CA00A786-6C3D-9F4B-80C0-3CF084953725}"/>
              </a:ext>
            </a:extLst>
          </p:cNvPr>
          <p:cNvSpPr txBox="1"/>
          <p:nvPr/>
        </p:nvSpPr>
        <p:spPr>
          <a:xfrm>
            <a:off x="180922" y="1675177"/>
            <a:ext cx="1688947" cy="6186309"/>
          </a:xfrm>
          <a:prstGeom prst="rect">
            <a:avLst/>
          </a:prstGeom>
          <a:noFill/>
        </p:spPr>
        <p:txBody>
          <a:bodyPr wrap="square" rtlCol="0">
            <a:spAutoFit/>
          </a:bodyPr>
          <a:lstStyle/>
          <a:p>
            <a:r>
              <a:rPr lang="en-US" dirty="0"/>
              <a:t>BHF  - practice level data on hypertension</a:t>
            </a:r>
          </a:p>
          <a:p>
            <a:endParaRPr lang="en-US" dirty="0"/>
          </a:p>
          <a:p>
            <a:r>
              <a:rPr lang="en-US" dirty="0"/>
              <a:t>Use this to know your numbers at practice level in comparison to your CCG and England</a:t>
            </a:r>
          </a:p>
          <a:p>
            <a:endParaRPr lang="en-US" dirty="0"/>
          </a:p>
          <a:p>
            <a:r>
              <a:rPr lang="en-US" dirty="0"/>
              <a:t>For your local practice data, please contact:</a:t>
            </a:r>
          </a:p>
          <a:p>
            <a:r>
              <a:rPr lang="en-US" dirty="0">
                <a:hlinkClick r:id="rId4"/>
              </a:rPr>
              <a:t>HSITeam@bhf.org.uk</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1405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00A786-6C3D-9F4B-80C0-3CF084953725}"/>
              </a:ext>
            </a:extLst>
          </p:cNvPr>
          <p:cNvSpPr txBox="1"/>
          <p:nvPr/>
        </p:nvSpPr>
        <p:spPr>
          <a:xfrm>
            <a:off x="146213" y="1743749"/>
            <a:ext cx="1688947" cy="5078313"/>
          </a:xfrm>
          <a:prstGeom prst="rect">
            <a:avLst/>
          </a:prstGeom>
          <a:noFill/>
        </p:spPr>
        <p:txBody>
          <a:bodyPr wrap="square" rtlCol="0">
            <a:spAutoFit/>
          </a:bodyPr>
          <a:lstStyle/>
          <a:p>
            <a:r>
              <a:rPr lang="en-US" dirty="0"/>
              <a:t>Includes prompts and easy steps that practice staff can take to improve detection and management </a:t>
            </a:r>
          </a:p>
          <a:p>
            <a:endParaRPr lang="en-US" dirty="0"/>
          </a:p>
          <a:p>
            <a:r>
              <a:rPr lang="en-US" dirty="0"/>
              <a:t>For your local practice data please contact:</a:t>
            </a:r>
          </a:p>
          <a:p>
            <a:r>
              <a:rPr lang="en-US" dirty="0">
                <a:hlinkClick r:id="rId3"/>
              </a:rPr>
              <a:t>HSITeam@bhf.org.uk</a:t>
            </a:r>
            <a:endParaRPr lang="en-US" dirty="0"/>
          </a:p>
          <a:p>
            <a:endParaRPr lang="en-US" dirty="0"/>
          </a:p>
          <a:p>
            <a:endParaRPr lang="en-US" dirty="0"/>
          </a:p>
          <a:p>
            <a:endParaRPr lang="en-US" dirty="0"/>
          </a:p>
          <a:p>
            <a:endParaRPr lang="en-US" dirty="0"/>
          </a:p>
        </p:txBody>
      </p:sp>
      <p:pic>
        <p:nvPicPr>
          <p:cNvPr id="7" name="Content Placeholder 7">
            <a:extLst>
              <a:ext uri="{FF2B5EF4-FFF2-40B4-BE49-F238E27FC236}">
                <a16:creationId xmlns:a16="http://schemas.microsoft.com/office/drawing/2014/main" id="{3D213713-4A9A-5D4F-AA81-775A7F728FF0}"/>
              </a:ext>
            </a:extLst>
          </p:cNvPr>
          <p:cNvPicPr>
            <a:picLocks noChangeAspect="1"/>
          </p:cNvPicPr>
          <p:nvPr/>
        </p:nvPicPr>
        <p:blipFill>
          <a:blip r:embed="rId4"/>
          <a:stretch>
            <a:fillRect/>
          </a:stretch>
        </p:blipFill>
        <p:spPr>
          <a:xfrm>
            <a:off x="1972639" y="0"/>
            <a:ext cx="10219361" cy="6891346"/>
          </a:xfrm>
          <a:prstGeom prst="rect">
            <a:avLst/>
          </a:prstGeom>
        </p:spPr>
      </p:pic>
    </p:spTree>
    <p:extLst>
      <p:ext uri="{BB962C8B-B14F-4D97-AF65-F5344CB8AC3E}">
        <p14:creationId xmlns:p14="http://schemas.microsoft.com/office/powerpoint/2010/main" val="35135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E441E8-BCDE-49DE-B636-8845A9780E85}"/>
              </a:ext>
            </a:extLst>
          </p:cNvPr>
          <p:cNvSpPr>
            <a:spLocks noGrp="1"/>
          </p:cNvSpPr>
          <p:nvPr>
            <p:ph type="title"/>
          </p:nvPr>
        </p:nvSpPr>
        <p:spPr>
          <a:xfrm>
            <a:off x="839788" y="365125"/>
            <a:ext cx="11199812" cy="1325563"/>
          </a:xfrm>
        </p:spPr>
        <p:txBody>
          <a:bodyPr>
            <a:normAutofit fontScale="90000"/>
          </a:bodyPr>
          <a:lstStyle/>
          <a:p>
            <a:r>
              <a:rPr lang="en-GB" b="1" dirty="0">
                <a:latin typeface="Arial Rounded MT Bold" panose="020F0704030504030204" pitchFamily="34" charset="0"/>
              </a:rPr>
              <a:t>National cardiovascular disease prevention packs</a:t>
            </a:r>
            <a:br>
              <a:rPr lang="en-GB" dirty="0">
                <a:latin typeface="Arial Rounded MT Bold" panose="020F0704030504030204" pitchFamily="34" charset="0"/>
              </a:rPr>
            </a:br>
            <a:endParaRPr lang="en-GB" sz="1600" i="1" dirty="0">
              <a:latin typeface="Arial Rounded MT Bold" panose="020F0704030504030204" pitchFamily="34" charset="0"/>
            </a:endParaRPr>
          </a:p>
        </p:txBody>
      </p:sp>
      <p:sp>
        <p:nvSpPr>
          <p:cNvPr id="13" name="Content Placeholder 12">
            <a:extLst>
              <a:ext uri="{FF2B5EF4-FFF2-40B4-BE49-F238E27FC236}">
                <a16:creationId xmlns:a16="http://schemas.microsoft.com/office/drawing/2014/main" id="{50BB560E-C938-184D-B391-42C207B371BD}"/>
              </a:ext>
            </a:extLst>
          </p:cNvPr>
          <p:cNvSpPr>
            <a:spLocks noGrp="1"/>
          </p:cNvSpPr>
          <p:nvPr>
            <p:ph sz="quarter" idx="4"/>
          </p:nvPr>
        </p:nvSpPr>
        <p:spPr>
          <a:xfrm>
            <a:off x="536574" y="1346709"/>
            <a:ext cx="8021639" cy="5146166"/>
          </a:xfrm>
        </p:spPr>
        <p:txBody>
          <a:bodyPr>
            <a:normAutofit fontScale="70000" lnSpcReduction="20000"/>
          </a:bodyPr>
          <a:lstStyle/>
          <a:p>
            <a:pPr marL="0" indent="0" fontAlgn="base">
              <a:spcBef>
                <a:spcPct val="0"/>
              </a:spcBef>
              <a:spcAft>
                <a:spcPct val="0"/>
              </a:spcAft>
              <a:buNone/>
            </a:pPr>
            <a:r>
              <a:rPr lang="en-GB" dirty="0">
                <a:solidFill>
                  <a:srgbClr val="000000"/>
                </a:solidFill>
                <a:latin typeface="Arial" panose="020B0604020202020204" pitchFamily="34" charset="0"/>
                <a:ea typeface="ヒラギノ角ゴ Pro W3" pitchFamily="84" charset="-128"/>
              </a:rPr>
              <a:t>Developed by </a:t>
            </a:r>
            <a:r>
              <a:rPr lang="en-GB" dirty="0">
                <a:latin typeface="Arial" pitchFamily="84" charset="0"/>
                <a:ea typeface="ヒラギノ角ゴ Pro W3" pitchFamily="84" charset="-128"/>
              </a:rPr>
              <a:t>National Cardiovascular Intelligence Network (NCVIN</a:t>
            </a:r>
            <a:r>
              <a:rPr lang="en-GB" sz="3200" dirty="0">
                <a:latin typeface="Arial" pitchFamily="84" charset="0"/>
                <a:ea typeface="ヒラギノ角ゴ Pro W3" pitchFamily="84" charset="-128"/>
              </a:rPr>
              <a:t>) </a:t>
            </a:r>
            <a:r>
              <a:rPr lang="en-GB" dirty="0">
                <a:solidFill>
                  <a:srgbClr val="000000"/>
                </a:solidFill>
                <a:latin typeface="Arial" panose="020B0604020202020204" pitchFamily="34" charset="0"/>
                <a:ea typeface="ヒラギノ角ゴ Pro W3" pitchFamily="84" charset="-128"/>
              </a:rPr>
              <a:t>as means of supporting the implementation of the national ambitions on the diagnosis and treatment of hypertension, by showing opportunities in CVD prevention. </a:t>
            </a:r>
          </a:p>
          <a:p>
            <a:pPr marL="0" indent="0" fontAlgn="base">
              <a:spcBef>
                <a:spcPct val="0"/>
              </a:spcBef>
              <a:spcAft>
                <a:spcPct val="0"/>
              </a:spcAft>
              <a:buNone/>
            </a:pPr>
            <a:endParaRPr lang="en-GB" dirty="0">
              <a:solidFill>
                <a:srgbClr val="000000"/>
              </a:solidFill>
              <a:latin typeface="Arial" panose="020B0604020202020204" pitchFamily="34" charset="0"/>
              <a:ea typeface="ヒラギノ角ゴ Pro W3" pitchFamily="84" charset="-128"/>
            </a:endParaRPr>
          </a:p>
          <a:p>
            <a:pPr marL="0" indent="0" fontAlgn="base">
              <a:spcBef>
                <a:spcPct val="0"/>
              </a:spcBef>
              <a:spcAft>
                <a:spcPct val="0"/>
              </a:spcAft>
              <a:buNone/>
            </a:pPr>
            <a:r>
              <a:rPr lang="en-GB" dirty="0">
                <a:solidFill>
                  <a:srgbClr val="000000"/>
                </a:solidFill>
                <a:latin typeface="Arial" panose="020B0604020202020204" pitchFamily="34" charset="0"/>
                <a:ea typeface="ヒラギノ角ゴ Pro W3" pitchFamily="84" charset="-128"/>
              </a:rPr>
              <a:t>There are </a:t>
            </a:r>
            <a:r>
              <a:rPr lang="en-GB" dirty="0">
                <a:solidFill>
                  <a:srgbClr val="000000"/>
                </a:solidFill>
                <a:latin typeface="Arial" panose="020B0604020202020204" pitchFamily="34" charset="0"/>
                <a:ea typeface="ヒラギノ角ゴ Pro W3" pitchFamily="84" charset="-128"/>
                <a:hlinkClick r:id="rId3"/>
              </a:rPr>
              <a:t>packs</a:t>
            </a:r>
            <a:r>
              <a:rPr lang="en-GB" dirty="0">
                <a:solidFill>
                  <a:srgbClr val="000000"/>
                </a:solidFill>
                <a:latin typeface="Arial" panose="020B0604020202020204" pitchFamily="34" charset="0"/>
                <a:ea typeface="ヒラギノ角ゴ Pro W3" pitchFamily="84" charset="-128"/>
              </a:rPr>
              <a:t> available for:</a:t>
            </a:r>
          </a:p>
          <a:p>
            <a:pPr marL="0" indent="0" fontAlgn="base">
              <a:spcBef>
                <a:spcPct val="0"/>
              </a:spcBef>
              <a:spcAft>
                <a:spcPct val="0"/>
              </a:spcAft>
              <a:buNone/>
            </a:pPr>
            <a:r>
              <a:rPr lang="en-GB" dirty="0">
                <a:solidFill>
                  <a:srgbClr val="000000"/>
                </a:solidFill>
                <a:latin typeface="Arial" panose="020B0604020202020204" pitchFamily="34" charset="0"/>
                <a:ea typeface="ヒラギノ角ゴ Pro W3" pitchFamily="84" charset="-128"/>
              </a:rPr>
              <a:t>Each ICS/ STP, reporting: ICS/STP, CCG, PCN and practice level information if requested. The packs also contain information on risk factors and NHS Health checks in addition to diagnosis and treatment of Hypertension and AF </a:t>
            </a:r>
          </a:p>
          <a:p>
            <a:pPr marL="0" lvl="0" indent="0" fontAlgn="base">
              <a:spcBef>
                <a:spcPct val="0"/>
              </a:spcBef>
              <a:spcAft>
                <a:spcPct val="0"/>
              </a:spcAft>
              <a:buNone/>
            </a:pPr>
            <a:endParaRPr lang="en-GB" dirty="0">
              <a:solidFill>
                <a:srgbClr val="000000"/>
              </a:solidFill>
              <a:latin typeface="Arial" panose="020B0604020202020204" pitchFamily="34" charset="0"/>
              <a:ea typeface="ヒラギノ角ゴ Pro W3" pitchFamily="84" charset="-128"/>
            </a:endParaRPr>
          </a:p>
          <a:p>
            <a:pPr marL="0" lvl="0" indent="0" fontAlgn="base">
              <a:spcBef>
                <a:spcPct val="0"/>
              </a:spcBef>
              <a:spcAft>
                <a:spcPct val="0"/>
              </a:spcAft>
              <a:buNone/>
            </a:pPr>
            <a:endParaRPr lang="en-GB" dirty="0">
              <a:solidFill>
                <a:srgbClr val="000000"/>
              </a:solidFill>
              <a:latin typeface="Arial" panose="020B0604020202020204" pitchFamily="34" charset="0"/>
              <a:ea typeface="ヒラギノ角ゴ Pro W3" pitchFamily="84" charset="-128"/>
            </a:endParaRPr>
          </a:p>
          <a:p>
            <a:pPr marL="0" lvl="0" indent="0" fontAlgn="base">
              <a:spcBef>
                <a:spcPct val="0"/>
              </a:spcBef>
              <a:spcAft>
                <a:spcPct val="0"/>
              </a:spcAft>
              <a:buNone/>
            </a:pPr>
            <a:r>
              <a:rPr lang="en-GB" b="1" dirty="0">
                <a:solidFill>
                  <a:srgbClr val="000000"/>
                </a:solidFill>
                <a:latin typeface="Arial" panose="020B0604020202020204" pitchFamily="34" charset="0"/>
                <a:ea typeface="ヒラギノ角ゴ Pro W3" pitchFamily="84" charset="-128"/>
              </a:rPr>
              <a:t>How to use the packs </a:t>
            </a:r>
            <a:r>
              <a:rPr lang="en-GB" dirty="0">
                <a:solidFill>
                  <a:srgbClr val="000000"/>
                </a:solidFill>
                <a:latin typeface="Arial" panose="020B0604020202020204" pitchFamily="34" charset="0"/>
                <a:ea typeface="ヒラギノ角ゴ Pro W3" pitchFamily="84" charset="-128"/>
              </a:rPr>
              <a:t>– packs show:</a:t>
            </a:r>
          </a:p>
          <a:p>
            <a:pPr fontAlgn="base">
              <a:spcBef>
                <a:spcPct val="0"/>
              </a:spcBef>
              <a:spcAft>
                <a:spcPct val="0"/>
              </a:spcAft>
            </a:pPr>
            <a:r>
              <a:rPr lang="en-GB" dirty="0">
                <a:solidFill>
                  <a:srgbClr val="000000"/>
                </a:solidFill>
                <a:latin typeface="Arial" panose="020B0604020202020204" pitchFamily="34" charset="0"/>
                <a:ea typeface="ヒラギノ角ゴ Pro W3" pitchFamily="84" charset="-128"/>
              </a:rPr>
              <a:t>How well you are doing in detecting and treating hypertension</a:t>
            </a:r>
          </a:p>
          <a:p>
            <a:pPr fontAlgn="base">
              <a:spcBef>
                <a:spcPct val="0"/>
              </a:spcBef>
              <a:spcAft>
                <a:spcPct val="0"/>
              </a:spcAft>
            </a:pPr>
            <a:r>
              <a:rPr lang="en-GB" dirty="0">
                <a:solidFill>
                  <a:srgbClr val="000000"/>
                </a:solidFill>
                <a:latin typeface="Arial" panose="020B0604020202020204" pitchFamily="34" charset="0"/>
                <a:ea typeface="ヒラギノ角ゴ Pro W3" pitchFamily="84" charset="-128"/>
              </a:rPr>
              <a:t>Your biggest opportunity for improvement</a:t>
            </a:r>
          </a:p>
          <a:p>
            <a:pPr fontAlgn="base">
              <a:spcBef>
                <a:spcPct val="0"/>
              </a:spcBef>
              <a:spcAft>
                <a:spcPct val="0"/>
              </a:spcAft>
            </a:pPr>
            <a:r>
              <a:rPr lang="en-GB" dirty="0">
                <a:solidFill>
                  <a:srgbClr val="000000"/>
                </a:solidFill>
                <a:latin typeface="Arial" panose="020B0604020202020204" pitchFamily="34" charset="0"/>
                <a:ea typeface="ヒラギノ角ゴ Pro W3" pitchFamily="84" charset="-128"/>
              </a:rPr>
              <a:t>Your variation</a:t>
            </a:r>
          </a:p>
          <a:p>
            <a:pPr marL="0" lvl="0" indent="0" fontAlgn="base">
              <a:lnSpc>
                <a:spcPct val="100000"/>
              </a:lnSpc>
              <a:spcBef>
                <a:spcPct val="0"/>
              </a:spcBef>
              <a:spcAft>
                <a:spcPct val="0"/>
              </a:spcAft>
              <a:buClrTx/>
              <a:buNone/>
              <a:defRPr/>
            </a:pPr>
            <a:endParaRPr lang="en-GB" dirty="0">
              <a:solidFill>
                <a:srgbClr val="000000"/>
              </a:solidFill>
              <a:latin typeface="Arial" panose="020B0604020202020204" pitchFamily="34" charset="0"/>
              <a:ea typeface="ヒラギノ角ゴ Pro W3" pitchFamily="84" charset="-128"/>
            </a:endParaRPr>
          </a:p>
          <a:p>
            <a:pPr marL="0" lvl="0" indent="0" fontAlgn="base">
              <a:lnSpc>
                <a:spcPct val="100000"/>
              </a:lnSpc>
              <a:spcBef>
                <a:spcPct val="0"/>
              </a:spcBef>
              <a:spcAft>
                <a:spcPct val="0"/>
              </a:spcAft>
              <a:buClrTx/>
              <a:buNone/>
              <a:defRPr/>
            </a:pPr>
            <a:endParaRPr lang="en-GB" dirty="0">
              <a:solidFill>
                <a:srgbClr val="000000"/>
              </a:solidFill>
              <a:latin typeface="Arial" panose="020B0604020202020204" pitchFamily="34" charset="0"/>
              <a:ea typeface="ヒラギノ角ゴ Pro W3" pitchFamily="84" charset="-128"/>
            </a:endParaRPr>
          </a:p>
          <a:p>
            <a:pPr marL="0" indent="0">
              <a:buNone/>
            </a:pPr>
            <a:endParaRPr lang="en-GB" dirty="0">
              <a:solidFill>
                <a:srgbClr val="000000"/>
              </a:solidFill>
              <a:latin typeface="Arial" panose="020B0604020202020204" pitchFamily="34" charset="0"/>
              <a:ea typeface="ヒラギノ角ゴ Pro W3" pitchFamily="84" charset="-128"/>
            </a:endParaRPr>
          </a:p>
          <a:p>
            <a:pPr marL="0" indent="0">
              <a:buNone/>
            </a:pPr>
            <a:r>
              <a:rPr lang="en-GB" dirty="0">
                <a:solidFill>
                  <a:srgbClr val="000000"/>
                </a:solidFill>
                <a:latin typeface="Arial" panose="020B0604020202020204" pitchFamily="34" charset="0"/>
                <a:ea typeface="ヒラギノ角ゴ Pro W3" pitchFamily="84" charset="-128"/>
              </a:rPr>
              <a:t>Visual examples of the graphs included in the packs follow on the next 3 slides</a:t>
            </a:r>
          </a:p>
        </p:txBody>
      </p:sp>
      <p:pic>
        <p:nvPicPr>
          <p:cNvPr id="3" name="Picture 2">
            <a:hlinkClick r:id="rId3"/>
            <a:extLst>
              <a:ext uri="{FF2B5EF4-FFF2-40B4-BE49-F238E27FC236}">
                <a16:creationId xmlns:a16="http://schemas.microsoft.com/office/drawing/2014/main" id="{5D6FC6F2-537A-494C-BFFE-1B35DB2C2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864" y="1408429"/>
            <a:ext cx="3577736" cy="4101894"/>
          </a:xfrm>
          <a:prstGeom prst="rect">
            <a:avLst/>
          </a:prstGeom>
          <a:ln>
            <a:solidFill>
              <a:schemeClr val="tx1"/>
            </a:solidFill>
          </a:ln>
        </p:spPr>
      </p:pic>
      <p:sp>
        <p:nvSpPr>
          <p:cNvPr id="6" name="TextBox 5">
            <a:extLst>
              <a:ext uri="{FF2B5EF4-FFF2-40B4-BE49-F238E27FC236}">
                <a16:creationId xmlns:a16="http://schemas.microsoft.com/office/drawing/2014/main" id="{1CF13863-215B-AF4E-A153-40ED9480105F}"/>
              </a:ext>
            </a:extLst>
          </p:cNvPr>
          <p:cNvSpPr txBox="1"/>
          <p:nvPr/>
        </p:nvSpPr>
        <p:spPr>
          <a:xfrm>
            <a:off x="536574" y="6430153"/>
            <a:ext cx="11482759" cy="369332"/>
          </a:xfrm>
          <a:prstGeom prst="rect">
            <a:avLst/>
          </a:prstGeom>
          <a:noFill/>
        </p:spPr>
        <p:txBody>
          <a:bodyPr wrap="none" rtlCol="0">
            <a:spAutoFit/>
          </a:bodyPr>
          <a:lstStyle/>
          <a:p>
            <a:r>
              <a:rPr lang="en-GB" dirty="0">
                <a:solidFill>
                  <a:srgbClr val="FF0000"/>
                </a:solidFill>
              </a:rPr>
              <a:t>*Please note the packs contain 2019/20 information and therefore represent a primary care pre-pandemic baseline</a:t>
            </a:r>
          </a:p>
        </p:txBody>
      </p:sp>
      <p:sp>
        <p:nvSpPr>
          <p:cNvPr id="7" name="Right Arrow 6">
            <a:extLst>
              <a:ext uri="{FF2B5EF4-FFF2-40B4-BE49-F238E27FC236}">
                <a16:creationId xmlns:a16="http://schemas.microsoft.com/office/drawing/2014/main" id="{3A36752C-B53E-AC4B-A4EC-109B5B851C70}"/>
              </a:ext>
            </a:extLst>
          </p:cNvPr>
          <p:cNvSpPr/>
          <p:nvPr/>
        </p:nvSpPr>
        <p:spPr>
          <a:xfrm>
            <a:off x="6936885" y="5187676"/>
            <a:ext cx="134302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31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E441E8-BCDE-49DE-B636-8845A9780E85}"/>
              </a:ext>
            </a:extLst>
          </p:cNvPr>
          <p:cNvSpPr>
            <a:spLocks noGrp="1"/>
          </p:cNvSpPr>
          <p:nvPr>
            <p:ph type="title"/>
          </p:nvPr>
        </p:nvSpPr>
        <p:spPr>
          <a:xfrm>
            <a:off x="863746" y="431002"/>
            <a:ext cx="11199812" cy="1325563"/>
          </a:xfrm>
        </p:spPr>
        <p:txBody>
          <a:bodyPr>
            <a:normAutofit fontScale="90000"/>
          </a:bodyPr>
          <a:lstStyle/>
          <a:p>
            <a:r>
              <a:rPr lang="en-GB" b="1" dirty="0">
                <a:latin typeface="Arial Rounded MT Bold" panose="020F0704030504030204" pitchFamily="34" charset="0"/>
              </a:rPr>
              <a:t>Example 1: Are all people we expect to have hypertension diagnosed?</a:t>
            </a:r>
            <a:br>
              <a:rPr lang="en-GB" dirty="0">
                <a:latin typeface="Arial Rounded MT Bold" panose="020F0704030504030204" pitchFamily="34" charset="0"/>
              </a:rPr>
            </a:br>
            <a:endParaRPr lang="en-GB" sz="1600" i="1" dirty="0">
              <a:latin typeface="Arial Rounded MT Bold" panose="020F0704030504030204" pitchFamily="34" charset="0"/>
            </a:endParaRPr>
          </a:p>
        </p:txBody>
      </p:sp>
      <p:sp>
        <p:nvSpPr>
          <p:cNvPr id="19" name="TextBox 18">
            <a:extLst>
              <a:ext uri="{FF2B5EF4-FFF2-40B4-BE49-F238E27FC236}">
                <a16:creationId xmlns:a16="http://schemas.microsoft.com/office/drawing/2014/main" id="{217BE410-94B6-1243-BA6F-3FB1A3D5A89A}"/>
              </a:ext>
            </a:extLst>
          </p:cNvPr>
          <p:cNvSpPr txBox="1"/>
          <p:nvPr/>
        </p:nvSpPr>
        <p:spPr>
          <a:xfrm>
            <a:off x="542809" y="2545346"/>
            <a:ext cx="2608134" cy="3416320"/>
          </a:xfrm>
          <a:prstGeom prst="rect">
            <a:avLst/>
          </a:prstGeom>
          <a:noFill/>
        </p:spPr>
        <p:txBody>
          <a:bodyPr wrap="square" rtlCol="0">
            <a:spAutoFit/>
          </a:bodyPr>
          <a:lstStyle/>
          <a:p>
            <a:r>
              <a:rPr lang="en-US" dirty="0"/>
              <a:t>Illustrates variation in diagnosis </a:t>
            </a:r>
          </a:p>
          <a:p>
            <a:endParaRPr lang="en-US" dirty="0"/>
          </a:p>
          <a:p>
            <a:r>
              <a:rPr lang="en-US" dirty="0"/>
              <a:t>Estimated number required to be diagnosed to meet the national ambition</a:t>
            </a:r>
          </a:p>
          <a:p>
            <a:endParaRPr lang="en-US" dirty="0"/>
          </a:p>
          <a:p>
            <a:r>
              <a:rPr lang="en-US" dirty="0"/>
              <a:t>Identifies good practice or areas for quality improvement</a:t>
            </a:r>
          </a:p>
          <a:p>
            <a:endParaRPr lang="en-US" dirty="0"/>
          </a:p>
        </p:txBody>
      </p:sp>
      <p:sp>
        <p:nvSpPr>
          <p:cNvPr id="20" name="TextBox 19">
            <a:extLst>
              <a:ext uri="{FF2B5EF4-FFF2-40B4-BE49-F238E27FC236}">
                <a16:creationId xmlns:a16="http://schemas.microsoft.com/office/drawing/2014/main" id="{6CC8C260-1B71-844A-A7E3-7E8DB7C6F6D9}"/>
              </a:ext>
            </a:extLst>
          </p:cNvPr>
          <p:cNvSpPr txBox="1"/>
          <p:nvPr/>
        </p:nvSpPr>
        <p:spPr>
          <a:xfrm>
            <a:off x="2629849" y="2443046"/>
            <a:ext cx="2608134" cy="646331"/>
          </a:xfrm>
          <a:prstGeom prst="rect">
            <a:avLst/>
          </a:prstGeom>
          <a:noFill/>
        </p:spPr>
        <p:txBody>
          <a:bodyPr wrap="square" rtlCol="0">
            <a:spAutoFit/>
          </a:bodyPr>
          <a:lstStyle/>
          <a:p>
            <a:endParaRPr lang="en-US" dirty="0"/>
          </a:p>
          <a:p>
            <a:endParaRPr lang="en-US" dirty="0"/>
          </a:p>
        </p:txBody>
      </p:sp>
      <p:sp>
        <p:nvSpPr>
          <p:cNvPr id="21" name="TextBox 20">
            <a:extLst>
              <a:ext uri="{FF2B5EF4-FFF2-40B4-BE49-F238E27FC236}">
                <a16:creationId xmlns:a16="http://schemas.microsoft.com/office/drawing/2014/main" id="{02A52967-5716-D543-A15B-215646E9E056}"/>
              </a:ext>
            </a:extLst>
          </p:cNvPr>
          <p:cNvSpPr txBox="1"/>
          <p:nvPr/>
        </p:nvSpPr>
        <p:spPr>
          <a:xfrm>
            <a:off x="2629849" y="2492431"/>
            <a:ext cx="2608134" cy="646331"/>
          </a:xfrm>
          <a:prstGeom prst="rect">
            <a:avLst/>
          </a:prstGeom>
          <a:noFill/>
        </p:spPr>
        <p:txBody>
          <a:bodyPr wrap="square" rtlCol="0">
            <a:spAutoFit/>
          </a:bodyPr>
          <a:lstStyle/>
          <a:p>
            <a:endParaRPr lang="en-US" dirty="0"/>
          </a:p>
          <a:p>
            <a:endParaRPr lang="en-US" dirty="0"/>
          </a:p>
        </p:txBody>
      </p:sp>
      <p:sp>
        <p:nvSpPr>
          <p:cNvPr id="22" name="TextBox 21">
            <a:extLst>
              <a:ext uri="{FF2B5EF4-FFF2-40B4-BE49-F238E27FC236}">
                <a16:creationId xmlns:a16="http://schemas.microsoft.com/office/drawing/2014/main" id="{7ED75D4B-7DBC-6740-A57C-943641FF3343}"/>
              </a:ext>
            </a:extLst>
          </p:cNvPr>
          <p:cNvSpPr txBox="1"/>
          <p:nvPr/>
        </p:nvSpPr>
        <p:spPr>
          <a:xfrm>
            <a:off x="542809" y="1463266"/>
            <a:ext cx="11199811" cy="646331"/>
          </a:xfrm>
          <a:prstGeom prst="rect">
            <a:avLst/>
          </a:prstGeom>
          <a:noFill/>
        </p:spPr>
        <p:txBody>
          <a:bodyPr wrap="square" rtlCol="0">
            <a:spAutoFit/>
          </a:bodyPr>
          <a:lstStyle/>
          <a:p>
            <a:r>
              <a:rPr lang="en-GB" dirty="0"/>
              <a:t>All packs provide hypertension detection and treatment data.  This is an example STP pack showing for each CCG the number of people to diagnose to meet the national ambition</a:t>
            </a:r>
            <a:endParaRPr lang="en-US" dirty="0"/>
          </a:p>
        </p:txBody>
      </p:sp>
      <p:pic>
        <p:nvPicPr>
          <p:cNvPr id="3" name="Picture 2">
            <a:extLst>
              <a:ext uri="{FF2B5EF4-FFF2-40B4-BE49-F238E27FC236}">
                <a16:creationId xmlns:a16="http://schemas.microsoft.com/office/drawing/2014/main" id="{EEA4FB66-1D07-3145-8ECA-618E8BCBF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156" y="2623315"/>
            <a:ext cx="6886992" cy="4235711"/>
          </a:xfrm>
          <a:prstGeom prst="rect">
            <a:avLst/>
          </a:prstGeom>
        </p:spPr>
      </p:pic>
      <p:grpSp>
        <p:nvGrpSpPr>
          <p:cNvPr id="29" name="Group 28">
            <a:extLst>
              <a:ext uri="{FF2B5EF4-FFF2-40B4-BE49-F238E27FC236}">
                <a16:creationId xmlns:a16="http://schemas.microsoft.com/office/drawing/2014/main" id="{E7611761-EEEE-B14B-A5F0-BABB52C57896}"/>
              </a:ext>
            </a:extLst>
          </p:cNvPr>
          <p:cNvGrpSpPr/>
          <p:nvPr/>
        </p:nvGrpSpPr>
        <p:grpSpPr>
          <a:xfrm>
            <a:off x="5342833" y="2271798"/>
            <a:ext cx="6513370" cy="3756279"/>
            <a:chOff x="3932097" y="579539"/>
            <a:chExt cx="7218763" cy="4276873"/>
          </a:xfrm>
        </p:grpSpPr>
        <p:sp>
          <p:nvSpPr>
            <p:cNvPr id="31" name="Arrow: Down 4">
              <a:extLst>
                <a:ext uri="{FF2B5EF4-FFF2-40B4-BE49-F238E27FC236}">
                  <a16:creationId xmlns:a16="http://schemas.microsoft.com/office/drawing/2014/main" id="{EE8537DF-6BFB-9C44-8922-6398BFE36BA2}"/>
                </a:ext>
              </a:extLst>
            </p:cNvPr>
            <p:cNvSpPr/>
            <p:nvPr/>
          </p:nvSpPr>
          <p:spPr>
            <a:xfrm rot="2787114">
              <a:off x="4701477" y="660460"/>
              <a:ext cx="330628" cy="18693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32" name="TextBox 31">
              <a:extLst>
                <a:ext uri="{FF2B5EF4-FFF2-40B4-BE49-F238E27FC236}">
                  <a16:creationId xmlns:a16="http://schemas.microsoft.com/office/drawing/2014/main" id="{DF9D3AF1-5701-2B4F-9499-EBC0443456D3}"/>
                </a:ext>
              </a:extLst>
            </p:cNvPr>
            <p:cNvSpPr txBox="1"/>
            <p:nvPr/>
          </p:nvSpPr>
          <p:spPr>
            <a:xfrm>
              <a:off x="4475204" y="579539"/>
              <a:ext cx="3241593" cy="338554"/>
            </a:xfrm>
            <a:prstGeom prst="rect">
              <a:avLst/>
            </a:prstGeom>
            <a:noFill/>
          </p:spPr>
          <p:txBody>
            <a:bodyPr wrap="none" rtlCol="0">
              <a:spAutoFit/>
            </a:bodyPr>
            <a:lstStyle/>
            <a:p>
              <a:r>
                <a:rPr lang="en-GB" sz="1600" dirty="0">
                  <a:solidFill>
                    <a:prstClr val="black"/>
                  </a:solidFill>
                </a:rPr>
                <a:t>% of expected number diagnosed</a:t>
              </a:r>
            </a:p>
          </p:txBody>
        </p:sp>
        <p:sp>
          <p:nvSpPr>
            <p:cNvPr id="33" name="Arrow: Down 6">
              <a:extLst>
                <a:ext uri="{FF2B5EF4-FFF2-40B4-BE49-F238E27FC236}">
                  <a16:creationId xmlns:a16="http://schemas.microsoft.com/office/drawing/2014/main" id="{2686D127-BA39-DC43-B36F-2D8480A771F3}"/>
                </a:ext>
              </a:extLst>
            </p:cNvPr>
            <p:cNvSpPr/>
            <p:nvPr/>
          </p:nvSpPr>
          <p:spPr>
            <a:xfrm rot="3491205">
              <a:off x="8147166" y="1808453"/>
              <a:ext cx="289940" cy="211666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34" name="TextBox 33">
              <a:extLst>
                <a:ext uri="{FF2B5EF4-FFF2-40B4-BE49-F238E27FC236}">
                  <a16:creationId xmlns:a16="http://schemas.microsoft.com/office/drawing/2014/main" id="{FEB74AF5-776E-F34E-9578-0129DCF71F90}"/>
                </a:ext>
              </a:extLst>
            </p:cNvPr>
            <p:cNvSpPr txBox="1"/>
            <p:nvPr/>
          </p:nvSpPr>
          <p:spPr>
            <a:xfrm>
              <a:off x="9186686" y="2024844"/>
              <a:ext cx="1816523" cy="584775"/>
            </a:xfrm>
            <a:prstGeom prst="rect">
              <a:avLst/>
            </a:prstGeom>
            <a:noFill/>
          </p:spPr>
          <p:txBody>
            <a:bodyPr wrap="none" rtlCol="0">
              <a:spAutoFit/>
            </a:bodyPr>
            <a:lstStyle/>
            <a:p>
              <a:r>
                <a:rPr lang="en-GB" sz="1600" dirty="0">
                  <a:solidFill>
                    <a:prstClr val="black"/>
                  </a:solidFill>
                </a:rPr>
                <a:t>% left to diagnose</a:t>
              </a:r>
            </a:p>
            <a:p>
              <a:r>
                <a:rPr lang="en-GB" sz="1600" dirty="0">
                  <a:solidFill>
                    <a:prstClr val="black"/>
                  </a:solidFill>
                </a:rPr>
                <a:t> to meet ambition</a:t>
              </a:r>
            </a:p>
          </p:txBody>
        </p:sp>
        <p:sp>
          <p:nvSpPr>
            <p:cNvPr id="35" name="Arrow: Down 8">
              <a:extLst>
                <a:ext uri="{FF2B5EF4-FFF2-40B4-BE49-F238E27FC236}">
                  <a16:creationId xmlns:a16="http://schemas.microsoft.com/office/drawing/2014/main" id="{39688D2C-9123-8540-BA9B-231028E7F46F}"/>
                </a:ext>
              </a:extLst>
            </p:cNvPr>
            <p:cNvSpPr/>
            <p:nvPr/>
          </p:nvSpPr>
          <p:spPr>
            <a:xfrm rot="4070783">
              <a:off x="8744869" y="3112862"/>
              <a:ext cx="194468" cy="120255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36" name="TextBox 35">
              <a:extLst>
                <a:ext uri="{FF2B5EF4-FFF2-40B4-BE49-F238E27FC236}">
                  <a16:creationId xmlns:a16="http://schemas.microsoft.com/office/drawing/2014/main" id="{1D92E620-A63D-C042-8567-D1EA714D24F2}"/>
                </a:ext>
              </a:extLst>
            </p:cNvPr>
            <p:cNvSpPr txBox="1"/>
            <p:nvPr/>
          </p:nvSpPr>
          <p:spPr>
            <a:xfrm>
              <a:off x="9270217" y="2904778"/>
              <a:ext cx="1872629" cy="830997"/>
            </a:xfrm>
            <a:prstGeom prst="rect">
              <a:avLst/>
            </a:prstGeom>
            <a:noFill/>
          </p:spPr>
          <p:txBody>
            <a:bodyPr wrap="none" rtlCol="0">
              <a:spAutoFit/>
            </a:bodyPr>
            <a:lstStyle/>
            <a:p>
              <a:pPr algn="ctr"/>
              <a:r>
                <a:rPr lang="en-GB" sz="1600" dirty="0">
                  <a:solidFill>
                    <a:prstClr val="black"/>
                  </a:solidFill>
                </a:rPr>
                <a:t>Number of people </a:t>
              </a:r>
            </a:p>
            <a:p>
              <a:pPr algn="ctr"/>
              <a:r>
                <a:rPr lang="en-GB" sz="1600" dirty="0">
                  <a:solidFill>
                    <a:prstClr val="black"/>
                  </a:solidFill>
                </a:rPr>
                <a:t>to diagnose to </a:t>
              </a:r>
            </a:p>
            <a:p>
              <a:pPr algn="ctr"/>
              <a:r>
                <a:rPr lang="en-GB" sz="1600" dirty="0">
                  <a:solidFill>
                    <a:prstClr val="black"/>
                  </a:solidFill>
                </a:rPr>
                <a:t>meet ambition</a:t>
              </a:r>
            </a:p>
          </p:txBody>
        </p:sp>
        <p:sp>
          <p:nvSpPr>
            <p:cNvPr id="37" name="Arrow: Right 10">
              <a:extLst>
                <a:ext uri="{FF2B5EF4-FFF2-40B4-BE49-F238E27FC236}">
                  <a16:creationId xmlns:a16="http://schemas.microsoft.com/office/drawing/2014/main" id="{FAF10475-28D8-B24C-A1CB-4976FA5C446B}"/>
                </a:ext>
              </a:extLst>
            </p:cNvPr>
            <p:cNvSpPr/>
            <p:nvPr/>
          </p:nvSpPr>
          <p:spPr>
            <a:xfrm rot="10045873">
              <a:off x="7743056" y="4717805"/>
              <a:ext cx="1528073" cy="138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38" name="TextBox 37">
              <a:extLst>
                <a:ext uri="{FF2B5EF4-FFF2-40B4-BE49-F238E27FC236}">
                  <a16:creationId xmlns:a16="http://schemas.microsoft.com/office/drawing/2014/main" id="{0C29BDCF-6C75-F644-9553-5349A21FC048}"/>
                </a:ext>
              </a:extLst>
            </p:cNvPr>
            <p:cNvSpPr txBox="1"/>
            <p:nvPr/>
          </p:nvSpPr>
          <p:spPr>
            <a:xfrm>
              <a:off x="9270217" y="4266786"/>
              <a:ext cx="1880643" cy="584775"/>
            </a:xfrm>
            <a:prstGeom prst="rect">
              <a:avLst/>
            </a:prstGeom>
            <a:noFill/>
          </p:spPr>
          <p:txBody>
            <a:bodyPr wrap="none" rtlCol="0">
              <a:spAutoFit/>
            </a:bodyPr>
            <a:lstStyle/>
            <a:p>
              <a:r>
                <a:rPr lang="en-GB" sz="1600" dirty="0">
                  <a:solidFill>
                    <a:prstClr val="black"/>
                  </a:solidFill>
                </a:rPr>
                <a:t>Hypertension </a:t>
              </a:r>
            </a:p>
            <a:p>
              <a:r>
                <a:rPr lang="en-GB" sz="1600" dirty="0">
                  <a:solidFill>
                    <a:prstClr val="black"/>
                  </a:solidFill>
                </a:rPr>
                <a:t>diagnosis ambition</a:t>
              </a:r>
            </a:p>
          </p:txBody>
        </p:sp>
      </p:grpSp>
    </p:spTree>
    <p:extLst>
      <p:ext uri="{BB962C8B-B14F-4D97-AF65-F5344CB8AC3E}">
        <p14:creationId xmlns:p14="http://schemas.microsoft.com/office/powerpoint/2010/main" val="246126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CA0686-7AA7-744A-AE5C-1D5E1E267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525" y="2308215"/>
            <a:ext cx="7101076" cy="4503632"/>
          </a:xfrm>
          <a:prstGeom prst="rect">
            <a:avLst/>
          </a:prstGeom>
          <a:ln>
            <a:solidFill>
              <a:schemeClr val="tx1"/>
            </a:solidFill>
          </a:ln>
        </p:spPr>
      </p:pic>
      <p:sp>
        <p:nvSpPr>
          <p:cNvPr id="4" name="Title 3">
            <a:extLst>
              <a:ext uri="{FF2B5EF4-FFF2-40B4-BE49-F238E27FC236}">
                <a16:creationId xmlns:a16="http://schemas.microsoft.com/office/drawing/2014/main" id="{B5E441E8-BCDE-49DE-B636-8845A9780E85}"/>
              </a:ext>
            </a:extLst>
          </p:cNvPr>
          <p:cNvSpPr>
            <a:spLocks noGrp="1"/>
          </p:cNvSpPr>
          <p:nvPr>
            <p:ph type="title"/>
          </p:nvPr>
        </p:nvSpPr>
        <p:spPr>
          <a:xfrm>
            <a:off x="839788" y="365125"/>
            <a:ext cx="11199812" cy="1325563"/>
          </a:xfrm>
        </p:spPr>
        <p:txBody>
          <a:bodyPr>
            <a:normAutofit fontScale="90000"/>
          </a:bodyPr>
          <a:lstStyle/>
          <a:p>
            <a:r>
              <a:rPr lang="en-GB" b="1" dirty="0">
                <a:latin typeface="Arial Rounded MT Bold" panose="020F0704030504030204" pitchFamily="34" charset="0"/>
              </a:rPr>
              <a:t>Example 2: Hypertension diagnosis at GP level</a:t>
            </a:r>
            <a:br>
              <a:rPr lang="en-GB" b="1" dirty="0">
                <a:latin typeface="Arial Rounded MT Bold" panose="020F0704030504030204" pitchFamily="34" charset="0"/>
              </a:rPr>
            </a:br>
            <a:br>
              <a:rPr lang="en-GB" dirty="0">
                <a:latin typeface="Arial Rounded MT Bold" panose="020F0704030504030204" pitchFamily="34" charset="0"/>
              </a:rPr>
            </a:br>
            <a:endParaRPr lang="en-GB" sz="1600" i="1" dirty="0">
              <a:latin typeface="Arial Rounded MT Bold" panose="020F0704030504030204" pitchFamily="34" charset="0"/>
            </a:endParaRPr>
          </a:p>
        </p:txBody>
      </p:sp>
      <p:sp>
        <p:nvSpPr>
          <p:cNvPr id="19" name="TextBox 18">
            <a:extLst>
              <a:ext uri="{FF2B5EF4-FFF2-40B4-BE49-F238E27FC236}">
                <a16:creationId xmlns:a16="http://schemas.microsoft.com/office/drawing/2014/main" id="{217BE410-94B6-1243-BA6F-3FB1A3D5A89A}"/>
              </a:ext>
            </a:extLst>
          </p:cNvPr>
          <p:cNvSpPr txBox="1"/>
          <p:nvPr/>
        </p:nvSpPr>
        <p:spPr>
          <a:xfrm>
            <a:off x="569773" y="2487728"/>
            <a:ext cx="2608134" cy="1477328"/>
          </a:xfrm>
          <a:prstGeom prst="rect">
            <a:avLst/>
          </a:prstGeom>
          <a:noFill/>
        </p:spPr>
        <p:txBody>
          <a:bodyPr wrap="square" rtlCol="0">
            <a:spAutoFit/>
          </a:bodyPr>
          <a:lstStyle/>
          <a:p>
            <a:r>
              <a:rPr lang="en-US" dirty="0"/>
              <a:t>Data available at practice level</a:t>
            </a:r>
          </a:p>
          <a:p>
            <a:endParaRPr lang="en-US" dirty="0"/>
          </a:p>
          <a:p>
            <a:endParaRPr lang="en-US" dirty="0"/>
          </a:p>
          <a:p>
            <a:endParaRPr lang="en-US" dirty="0"/>
          </a:p>
        </p:txBody>
      </p:sp>
      <p:sp>
        <p:nvSpPr>
          <p:cNvPr id="26" name="TextBox 25">
            <a:extLst>
              <a:ext uri="{FF2B5EF4-FFF2-40B4-BE49-F238E27FC236}">
                <a16:creationId xmlns:a16="http://schemas.microsoft.com/office/drawing/2014/main" id="{F9B8FA6A-FC0E-EC48-B0AF-388936B37C93}"/>
              </a:ext>
            </a:extLst>
          </p:cNvPr>
          <p:cNvSpPr txBox="1"/>
          <p:nvPr/>
        </p:nvSpPr>
        <p:spPr>
          <a:xfrm>
            <a:off x="592739" y="1473675"/>
            <a:ext cx="10759473" cy="738664"/>
          </a:xfrm>
          <a:prstGeom prst="rect">
            <a:avLst/>
          </a:prstGeom>
          <a:noFill/>
        </p:spPr>
        <p:txBody>
          <a:bodyPr wrap="square" rtlCol="0">
            <a:spAutoFit/>
          </a:bodyPr>
          <a:lstStyle/>
          <a:p>
            <a:pPr fontAlgn="base">
              <a:spcBef>
                <a:spcPct val="0"/>
              </a:spcBef>
              <a:spcAft>
                <a:spcPct val="0"/>
              </a:spcAft>
              <a:defRPr/>
            </a:pPr>
            <a:r>
              <a:rPr lang="en-GB" dirty="0"/>
              <a:t>There’s also the ability to view the data at practice level – here illustrating large within CCG variation.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itchFamily="84" charset="0"/>
              <a:ea typeface="ヒラギノ角ゴ Pro W3" pitchFamily="84" charset="-128"/>
            </a:endParaRPr>
          </a:p>
        </p:txBody>
      </p:sp>
      <p:grpSp>
        <p:nvGrpSpPr>
          <p:cNvPr id="13" name="Group 12">
            <a:extLst>
              <a:ext uri="{FF2B5EF4-FFF2-40B4-BE49-F238E27FC236}">
                <a16:creationId xmlns:a16="http://schemas.microsoft.com/office/drawing/2014/main" id="{65572346-2A42-ED45-B480-483A40E5437A}"/>
              </a:ext>
            </a:extLst>
          </p:cNvPr>
          <p:cNvGrpSpPr/>
          <p:nvPr/>
        </p:nvGrpSpPr>
        <p:grpSpPr>
          <a:xfrm>
            <a:off x="2169500" y="2909247"/>
            <a:ext cx="9870100" cy="2487603"/>
            <a:chOff x="1587737" y="1861959"/>
            <a:chExt cx="9870100" cy="2487603"/>
          </a:xfrm>
        </p:grpSpPr>
        <p:sp>
          <p:nvSpPr>
            <p:cNvPr id="14" name="Arrow: Right 5">
              <a:extLst>
                <a:ext uri="{FF2B5EF4-FFF2-40B4-BE49-F238E27FC236}">
                  <a16:creationId xmlns:a16="http://schemas.microsoft.com/office/drawing/2014/main" id="{2BF89947-F171-6840-AB78-FFB4440A82E0}"/>
                </a:ext>
              </a:extLst>
            </p:cNvPr>
            <p:cNvSpPr/>
            <p:nvPr/>
          </p:nvSpPr>
          <p:spPr>
            <a:xfrm rot="20150891">
              <a:off x="2371032" y="2844535"/>
              <a:ext cx="2273788" cy="20743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15" name="Arrow: Right 6">
              <a:extLst>
                <a:ext uri="{FF2B5EF4-FFF2-40B4-BE49-F238E27FC236}">
                  <a16:creationId xmlns:a16="http://schemas.microsoft.com/office/drawing/2014/main" id="{799F6973-C3D8-6E44-8CE0-1D964663F06B}"/>
                </a:ext>
              </a:extLst>
            </p:cNvPr>
            <p:cNvSpPr/>
            <p:nvPr/>
          </p:nvSpPr>
          <p:spPr>
            <a:xfrm rot="1996678">
              <a:off x="2290336" y="4159461"/>
              <a:ext cx="2431152" cy="1901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16" name="TextBox 15">
              <a:extLst>
                <a:ext uri="{FF2B5EF4-FFF2-40B4-BE49-F238E27FC236}">
                  <a16:creationId xmlns:a16="http://schemas.microsoft.com/office/drawing/2014/main" id="{24EBA6BE-1E53-6E44-A47F-2BDFC1A4812A}"/>
                </a:ext>
              </a:extLst>
            </p:cNvPr>
            <p:cNvSpPr txBox="1"/>
            <p:nvPr/>
          </p:nvSpPr>
          <p:spPr>
            <a:xfrm>
              <a:off x="1587737" y="3092560"/>
              <a:ext cx="958917" cy="830997"/>
            </a:xfrm>
            <a:prstGeom prst="rect">
              <a:avLst/>
            </a:prstGeom>
            <a:noFill/>
          </p:spPr>
          <p:txBody>
            <a:bodyPr wrap="none" rtlCol="0">
              <a:spAutoFit/>
            </a:bodyPr>
            <a:lstStyle/>
            <a:p>
              <a:r>
                <a:rPr lang="en-GB" sz="1600" dirty="0">
                  <a:solidFill>
                    <a:prstClr val="black"/>
                  </a:solidFill>
                </a:rPr>
                <a:t>Within </a:t>
              </a:r>
            </a:p>
            <a:p>
              <a:r>
                <a:rPr lang="en-GB" sz="1600" dirty="0">
                  <a:solidFill>
                    <a:prstClr val="black"/>
                  </a:solidFill>
                </a:rPr>
                <a:t>CCG </a:t>
              </a:r>
            </a:p>
            <a:p>
              <a:r>
                <a:rPr lang="en-GB" sz="1600" dirty="0">
                  <a:solidFill>
                    <a:prstClr val="black"/>
                  </a:solidFill>
                </a:rPr>
                <a:t>variation</a:t>
              </a:r>
            </a:p>
          </p:txBody>
        </p:sp>
        <p:sp>
          <p:nvSpPr>
            <p:cNvPr id="17" name="Arrow: Right 8">
              <a:extLst>
                <a:ext uri="{FF2B5EF4-FFF2-40B4-BE49-F238E27FC236}">
                  <a16:creationId xmlns:a16="http://schemas.microsoft.com/office/drawing/2014/main" id="{18D79789-980C-DC41-B2EB-884F01CCE3C1}"/>
                </a:ext>
              </a:extLst>
            </p:cNvPr>
            <p:cNvSpPr/>
            <p:nvPr/>
          </p:nvSpPr>
          <p:spPr>
            <a:xfrm rot="9467603">
              <a:off x="8636257" y="2270061"/>
              <a:ext cx="1132371" cy="210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18" name="TextBox 17">
              <a:extLst>
                <a:ext uri="{FF2B5EF4-FFF2-40B4-BE49-F238E27FC236}">
                  <a16:creationId xmlns:a16="http://schemas.microsoft.com/office/drawing/2014/main" id="{0839943A-9083-6C42-A3B2-58F1118D4FFF}"/>
                </a:ext>
              </a:extLst>
            </p:cNvPr>
            <p:cNvSpPr txBox="1"/>
            <p:nvPr/>
          </p:nvSpPr>
          <p:spPr>
            <a:xfrm>
              <a:off x="9710243" y="1861959"/>
              <a:ext cx="1747594" cy="584775"/>
            </a:xfrm>
            <a:prstGeom prst="rect">
              <a:avLst/>
            </a:prstGeom>
            <a:noFill/>
          </p:spPr>
          <p:txBody>
            <a:bodyPr wrap="none" rtlCol="0">
              <a:spAutoFit/>
            </a:bodyPr>
            <a:lstStyle/>
            <a:p>
              <a:r>
                <a:rPr lang="en-GB" sz="1600" dirty="0">
                  <a:solidFill>
                    <a:prstClr val="black"/>
                  </a:solidFill>
                </a:rPr>
                <a:t>High numbers at </a:t>
              </a:r>
            </a:p>
            <a:p>
              <a:r>
                <a:rPr lang="en-GB" sz="1600" dirty="0">
                  <a:solidFill>
                    <a:prstClr val="black"/>
                  </a:solidFill>
                </a:rPr>
                <a:t>GP level</a:t>
              </a:r>
            </a:p>
          </p:txBody>
        </p:sp>
      </p:grpSp>
    </p:spTree>
    <p:extLst>
      <p:ext uri="{BB962C8B-B14F-4D97-AF65-F5344CB8AC3E}">
        <p14:creationId xmlns:p14="http://schemas.microsoft.com/office/powerpoint/2010/main" val="10123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E441E8-BCDE-49DE-B636-8845A9780E85}"/>
              </a:ext>
            </a:extLst>
          </p:cNvPr>
          <p:cNvSpPr>
            <a:spLocks noGrp="1"/>
          </p:cNvSpPr>
          <p:nvPr>
            <p:ph type="title"/>
          </p:nvPr>
        </p:nvSpPr>
        <p:spPr>
          <a:xfrm>
            <a:off x="839788" y="365125"/>
            <a:ext cx="11199812" cy="1325563"/>
          </a:xfrm>
        </p:spPr>
        <p:txBody>
          <a:bodyPr>
            <a:normAutofit fontScale="90000"/>
          </a:bodyPr>
          <a:lstStyle/>
          <a:p>
            <a:r>
              <a:rPr lang="en-GB" b="1" dirty="0">
                <a:latin typeface="Arial Rounded MT Bold" panose="020F0704030504030204" pitchFamily="34" charset="0"/>
              </a:rPr>
              <a:t>Example 3: Within ICS/STP variation</a:t>
            </a:r>
            <a:br>
              <a:rPr lang="en-GB" b="1" dirty="0">
                <a:latin typeface="Arial Rounded MT Bold" panose="020F0704030504030204" pitchFamily="34" charset="0"/>
              </a:rPr>
            </a:br>
            <a:br>
              <a:rPr lang="en-GB" dirty="0">
                <a:latin typeface="Arial Rounded MT Bold" panose="020F0704030504030204" pitchFamily="34" charset="0"/>
              </a:rPr>
            </a:br>
            <a:endParaRPr lang="en-GB" sz="1600" i="1" dirty="0">
              <a:latin typeface="Arial Rounded MT Bold" panose="020F0704030504030204" pitchFamily="34" charset="0"/>
            </a:endParaRPr>
          </a:p>
        </p:txBody>
      </p:sp>
      <p:sp>
        <p:nvSpPr>
          <p:cNvPr id="19" name="TextBox 18">
            <a:extLst>
              <a:ext uri="{FF2B5EF4-FFF2-40B4-BE49-F238E27FC236}">
                <a16:creationId xmlns:a16="http://schemas.microsoft.com/office/drawing/2014/main" id="{217BE410-94B6-1243-BA6F-3FB1A3D5A89A}"/>
              </a:ext>
            </a:extLst>
          </p:cNvPr>
          <p:cNvSpPr txBox="1"/>
          <p:nvPr/>
        </p:nvSpPr>
        <p:spPr>
          <a:xfrm>
            <a:off x="592739" y="2162592"/>
            <a:ext cx="2608134" cy="2308324"/>
          </a:xfrm>
          <a:prstGeom prst="rect">
            <a:avLst/>
          </a:prstGeom>
          <a:noFill/>
        </p:spPr>
        <p:txBody>
          <a:bodyPr wrap="square" rtlCol="0">
            <a:spAutoFit/>
          </a:bodyPr>
          <a:lstStyle/>
          <a:p>
            <a:r>
              <a:rPr lang="en-US" dirty="0"/>
              <a:t>Variation across an ICS/STP</a:t>
            </a:r>
          </a:p>
          <a:p>
            <a:endParaRPr lang="en-US" dirty="0"/>
          </a:p>
          <a:p>
            <a:r>
              <a:rPr lang="en-US" dirty="0"/>
              <a:t>At GP level ICS/STP range: 55.6% to 100%</a:t>
            </a:r>
          </a:p>
          <a:p>
            <a:endParaRPr lang="en-US" dirty="0"/>
          </a:p>
          <a:p>
            <a:endParaRPr lang="en-US" dirty="0"/>
          </a:p>
          <a:p>
            <a:endParaRPr lang="en-US" dirty="0"/>
          </a:p>
        </p:txBody>
      </p:sp>
      <p:sp>
        <p:nvSpPr>
          <p:cNvPr id="26" name="TextBox 25">
            <a:extLst>
              <a:ext uri="{FF2B5EF4-FFF2-40B4-BE49-F238E27FC236}">
                <a16:creationId xmlns:a16="http://schemas.microsoft.com/office/drawing/2014/main" id="{F9B8FA6A-FC0E-EC48-B0AF-388936B37C93}"/>
              </a:ext>
            </a:extLst>
          </p:cNvPr>
          <p:cNvSpPr txBox="1"/>
          <p:nvPr/>
        </p:nvSpPr>
        <p:spPr>
          <a:xfrm>
            <a:off x="592739" y="1092079"/>
            <a:ext cx="4989507" cy="369332"/>
          </a:xfrm>
          <a:prstGeom prst="rect">
            <a:avLst/>
          </a:prstGeom>
          <a:noFill/>
        </p:spPr>
        <p:txBody>
          <a:bodyPr wrap="none" rtlCol="0">
            <a:spAutoFit/>
          </a:bodyPr>
          <a:lstStyle/>
          <a:p>
            <a:pPr fontAlgn="base">
              <a:spcBef>
                <a:spcPct val="0"/>
              </a:spcBef>
              <a:spcAft>
                <a:spcPct val="0"/>
              </a:spcAft>
              <a:defRPr/>
            </a:pPr>
            <a:r>
              <a:rPr kumimoji="0" lang="en-GB"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Large variation within </a:t>
            </a:r>
            <a:r>
              <a:rPr lang="en-GB" dirty="0">
                <a:solidFill>
                  <a:prstClr val="black"/>
                </a:solidFill>
                <a:latin typeface="Arial" pitchFamily="84" charset="0"/>
                <a:ea typeface="ヒラギノ角ゴ Pro W3" pitchFamily="84" charset="-128"/>
              </a:rPr>
              <a:t>ICS/STP</a:t>
            </a:r>
            <a:r>
              <a:rPr kumimoji="0" lang="en-GB" b="0" i="0" u="none" strike="noStrike" kern="1200" cap="none" spc="0" normalizeH="0" baseline="0" noProof="0" dirty="0">
                <a:ln>
                  <a:noFill/>
                </a:ln>
                <a:solidFill>
                  <a:prstClr val="black"/>
                </a:solidFill>
                <a:effectLst/>
                <a:uLnTx/>
                <a:uFillTx/>
                <a:latin typeface="Arial" pitchFamily="84" charset="0"/>
                <a:ea typeface="ヒラギノ角ゴ Pro W3" pitchFamily="84" charset="-128"/>
              </a:rPr>
              <a:t> at practice level</a:t>
            </a:r>
          </a:p>
        </p:txBody>
      </p:sp>
      <p:pic>
        <p:nvPicPr>
          <p:cNvPr id="8" name="Picture 7">
            <a:extLst>
              <a:ext uri="{FF2B5EF4-FFF2-40B4-BE49-F238E27FC236}">
                <a16:creationId xmlns:a16="http://schemas.microsoft.com/office/drawing/2014/main" id="{D7AF9DCD-6CB9-4344-901A-A9D512B75324}"/>
              </a:ext>
            </a:extLst>
          </p:cNvPr>
          <p:cNvPicPr>
            <a:picLocks noChangeAspect="1"/>
          </p:cNvPicPr>
          <p:nvPr/>
        </p:nvPicPr>
        <p:blipFill rotWithShape="1">
          <a:blip r:embed="rId3"/>
          <a:srcRect t="-1" b="9102"/>
          <a:stretch/>
        </p:blipFill>
        <p:spPr>
          <a:xfrm>
            <a:off x="3087492" y="1697363"/>
            <a:ext cx="7653018" cy="4795512"/>
          </a:xfrm>
          <a:prstGeom prst="rect">
            <a:avLst/>
          </a:prstGeom>
          <a:ln>
            <a:solidFill>
              <a:schemeClr val="tx1"/>
            </a:solidFill>
          </a:ln>
        </p:spPr>
      </p:pic>
      <p:sp>
        <p:nvSpPr>
          <p:cNvPr id="9" name="Oval 8">
            <a:extLst>
              <a:ext uri="{FF2B5EF4-FFF2-40B4-BE49-F238E27FC236}">
                <a16:creationId xmlns:a16="http://schemas.microsoft.com/office/drawing/2014/main" id="{CB305AA4-52AB-404A-A27F-F9A30CCC76DE}"/>
              </a:ext>
            </a:extLst>
          </p:cNvPr>
          <p:cNvSpPr/>
          <p:nvPr/>
        </p:nvSpPr>
        <p:spPr>
          <a:xfrm>
            <a:off x="6273766" y="5749871"/>
            <a:ext cx="1819382" cy="508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Tree>
    <p:extLst>
      <p:ext uri="{BB962C8B-B14F-4D97-AF65-F5344CB8AC3E}">
        <p14:creationId xmlns:p14="http://schemas.microsoft.com/office/powerpoint/2010/main" val="352838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341AE795-BA91-4D24-B45B-CA539A558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52A83FC4-8A89-41FD-BA54-8366B8858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A6199AC0-A40F-488D-A09F-9D261CE19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23FA6BAD-3D4C-4041-8990-1843C1A29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2600" y="1"/>
            <a:ext cx="3469774" cy="6858000"/>
          </a:xfrm>
          <a:prstGeom prst="rect">
            <a:avLst/>
          </a:prstGeom>
          <a:solidFill>
            <a:schemeClr val="accent2">
              <a:lumMod val="60000"/>
              <a:lumOff val="40000"/>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Shape 96">
            <a:extLst>
              <a:ext uri="{FF2B5EF4-FFF2-40B4-BE49-F238E27FC236}">
                <a16:creationId xmlns:a16="http://schemas.microsoft.com/office/drawing/2014/main" id="{90C8C773-3A73-476B-9104-33B88EFC0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5211" y="-1788490"/>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 name="Freeform: Shape 98">
            <a:extLst>
              <a:ext uri="{FF2B5EF4-FFF2-40B4-BE49-F238E27FC236}">
                <a16:creationId xmlns:a16="http://schemas.microsoft.com/office/drawing/2014/main" id="{80A9E331-4818-43B4-8F65-A26DCA8F7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45211" y="1712290"/>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CE2A83AC-5E59-4F67-BC19-32E49F8765FC}"/>
              </a:ext>
            </a:extLst>
          </p:cNvPr>
          <p:cNvSpPr>
            <a:spLocks noGrp="1"/>
          </p:cNvSpPr>
          <p:nvPr>
            <p:ph type="subTitle" idx="1"/>
          </p:nvPr>
        </p:nvSpPr>
        <p:spPr>
          <a:xfrm>
            <a:off x="874726" y="1890270"/>
            <a:ext cx="9996473" cy="4188797"/>
          </a:xfrm>
        </p:spPr>
        <p:txBody>
          <a:bodyPr anchor="ctr">
            <a:normAutofit fontScale="77500" lnSpcReduction="20000"/>
          </a:bodyPr>
          <a:lstStyle/>
          <a:p>
            <a:r>
              <a:rPr lang="en-GB" sz="2000" dirty="0">
                <a:solidFill>
                  <a:srgbClr val="FFFFFF"/>
                </a:solidFill>
              </a:rPr>
              <a:t>SUPPORT FOR Health care QUALITY IMPROVEMENT</a:t>
            </a:r>
          </a:p>
          <a:p>
            <a:r>
              <a:rPr lang="en-GB" sz="2000" dirty="0">
                <a:solidFill>
                  <a:srgbClr val="FFFFFF"/>
                </a:solidFill>
              </a:rPr>
              <a:t> </a:t>
            </a:r>
          </a:p>
          <a:p>
            <a:pPr marL="285750" indent="-285750">
              <a:buFont typeface="Arial" panose="020B0604020202020204" pitchFamily="34" charset="0"/>
              <a:buChar char="•"/>
            </a:pPr>
            <a:r>
              <a:rPr lang="en-GB" sz="2000" cap="none" dirty="0">
                <a:solidFill>
                  <a:srgbClr val="FFFFFF"/>
                </a:solidFill>
              </a:rPr>
              <a:t>Hypertension case finding service</a:t>
            </a:r>
          </a:p>
          <a:p>
            <a:endParaRPr lang="en-GB" sz="2000" dirty="0">
              <a:solidFill>
                <a:srgbClr val="FFFFFF"/>
              </a:solidFill>
            </a:endParaRPr>
          </a:p>
          <a:p>
            <a:pPr marL="285750" indent="-285750">
              <a:buFont typeface="Arial" panose="020B0604020202020204" pitchFamily="34" charset="0"/>
              <a:buChar char="•"/>
            </a:pPr>
            <a:r>
              <a:rPr lang="en-GB" sz="2000" dirty="0">
                <a:solidFill>
                  <a:srgbClr val="FFFFFF"/>
                </a:solidFill>
              </a:rPr>
              <a:t>NICE </a:t>
            </a:r>
            <a:r>
              <a:rPr lang="en-GB" sz="2000" cap="none" dirty="0">
                <a:solidFill>
                  <a:srgbClr val="FFFFFF"/>
                </a:solidFill>
              </a:rPr>
              <a:t>Hypertension in adults quality standard (QS28)</a:t>
            </a:r>
          </a:p>
          <a:p>
            <a:endParaRPr lang="en-GB" sz="2000" cap="none" dirty="0">
              <a:solidFill>
                <a:srgbClr val="FFFFFF"/>
              </a:solidFill>
            </a:endParaRPr>
          </a:p>
          <a:p>
            <a:pPr marL="285750" indent="-285750">
              <a:buFont typeface="Arial" panose="020B0604020202020204" pitchFamily="34" charset="0"/>
              <a:buChar char="•"/>
            </a:pPr>
            <a:r>
              <a:rPr lang="en-GB" sz="2000" cap="none" dirty="0">
                <a:solidFill>
                  <a:srgbClr val="FFFFFF"/>
                </a:solidFill>
              </a:rPr>
              <a:t>CVD Prevent</a:t>
            </a:r>
          </a:p>
          <a:p>
            <a:endParaRPr lang="en-GB" sz="2000" cap="none" dirty="0">
              <a:solidFill>
                <a:srgbClr val="FFFFFF"/>
              </a:solidFill>
            </a:endParaRPr>
          </a:p>
          <a:p>
            <a:pPr marL="285750" indent="-285750">
              <a:buFont typeface="Arial" panose="020B0604020202020204" pitchFamily="34" charset="0"/>
              <a:buChar char="•"/>
            </a:pPr>
            <a:r>
              <a:rPr lang="en-GB" sz="2000" cap="none" dirty="0">
                <a:solidFill>
                  <a:srgbClr val="FFFFFF"/>
                </a:solidFill>
              </a:rPr>
              <a:t>UCL partners proactive care frameworks</a:t>
            </a:r>
          </a:p>
          <a:p>
            <a:endParaRPr lang="en-GB" sz="2000" cap="none" dirty="0">
              <a:solidFill>
                <a:srgbClr val="FFFFFF"/>
              </a:solidFill>
            </a:endParaRPr>
          </a:p>
          <a:p>
            <a:pPr marL="285750" indent="-285750">
              <a:buFont typeface="Arial" panose="020B0604020202020204" pitchFamily="34" charset="0"/>
              <a:buChar char="•"/>
            </a:pPr>
            <a:r>
              <a:rPr lang="en-GB" sz="2000" cap="none" dirty="0">
                <a:solidFill>
                  <a:srgbClr val="FFFFFF"/>
                </a:solidFill>
              </a:rPr>
              <a:t>Core20PLUS5</a:t>
            </a:r>
          </a:p>
        </p:txBody>
      </p:sp>
    </p:spTree>
    <p:extLst>
      <p:ext uri="{BB962C8B-B14F-4D97-AF65-F5344CB8AC3E}">
        <p14:creationId xmlns:p14="http://schemas.microsoft.com/office/powerpoint/2010/main" val="442330503"/>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21464</TotalTime>
  <Words>2357</Words>
  <Application>Microsoft Macintosh PowerPoint</Application>
  <PresentationFormat>Widescreen</PresentationFormat>
  <Paragraphs>221</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Nova Light</vt:lpstr>
      <vt:lpstr>Arial Rounded MT Bold</vt:lpstr>
      <vt:lpstr>Calibri</vt:lpstr>
      <vt:lpstr>Elephant</vt:lpstr>
      <vt:lpstr>inherit</vt:lpstr>
      <vt:lpstr>Lato</vt:lpstr>
      <vt:lpstr>Symbol</vt:lpstr>
      <vt:lpstr>Times</vt:lpstr>
      <vt:lpstr>ModOverlayVTI</vt:lpstr>
      <vt:lpstr>Hypertension Quality Improvement Resource  - Visual Summary</vt:lpstr>
      <vt:lpstr>Welcome </vt:lpstr>
      <vt:lpstr> </vt:lpstr>
      <vt:lpstr>PowerPoint Presentation</vt:lpstr>
      <vt:lpstr>National cardiovascular disease prevention packs </vt:lpstr>
      <vt:lpstr>Example 1: Are all people we expect to have hypertension diagnosed? </vt:lpstr>
      <vt:lpstr>Example 2: Hypertension diagnosis at GP level  </vt:lpstr>
      <vt:lpstr>Example 3: Within ICS/STP variation  </vt:lpstr>
      <vt:lpstr>PowerPoint Presentation</vt:lpstr>
      <vt:lpstr>Support for quality improvement </vt:lpstr>
      <vt:lpstr>PowerPoint Presentation</vt:lpstr>
      <vt:lpstr>Good practice examples </vt:lpstr>
      <vt:lpstr>PowerPoint Presentation</vt:lpstr>
      <vt:lpstr>Workforce development </vt:lpstr>
      <vt:lpstr>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Midlands CVD Prevention Network</dc:title>
  <dc:creator>Abigail X Smith</dc:creator>
  <cp:lastModifiedBy>Jo McCormack</cp:lastModifiedBy>
  <cp:revision>137</cp:revision>
  <cp:lastPrinted>2021-11-08T09:53:15Z</cp:lastPrinted>
  <dcterms:created xsi:type="dcterms:W3CDTF">2021-06-14T13:24:37Z</dcterms:created>
  <dcterms:modified xsi:type="dcterms:W3CDTF">2022-02-08T08:21:59Z</dcterms:modified>
</cp:coreProperties>
</file>