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98" r:id="rId3"/>
    <p:sldId id="663" r:id="rId4"/>
    <p:sldId id="2145706779" r:id="rId5"/>
    <p:sldId id="299" r:id="rId6"/>
    <p:sldId id="662" r:id="rId7"/>
    <p:sldId id="294" r:id="rId8"/>
    <p:sldId id="296" r:id="rId9"/>
    <p:sldId id="281" r:id="rId10"/>
    <p:sldId id="274" r:id="rId11"/>
    <p:sldId id="2145706780" r:id="rId12"/>
    <p:sldId id="276" r:id="rId13"/>
    <p:sldId id="6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BE4C4-D4D3-4662-AB8F-4A562D8569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9A76CEC-64FF-4913-89B7-7019EBD7F5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FDE67E-F2B1-4B94-A529-B5E927541190}"/>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5" name="Footer Placeholder 4">
            <a:extLst>
              <a:ext uri="{FF2B5EF4-FFF2-40B4-BE49-F238E27FC236}">
                <a16:creationId xmlns:a16="http://schemas.microsoft.com/office/drawing/2014/main" id="{8C4BED77-039B-4D85-93DD-C3D8743736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E910C2-35E9-4FE2-8FB2-86548F1BCFC2}"/>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4286873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29B46-0062-4BF9-81C3-844F2D6161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C45EE8-2D2D-45D3-9CB6-04DEE47EB1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028A82-5A6F-4D65-80FB-6EC11E4B5E57}"/>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5" name="Footer Placeholder 4">
            <a:extLst>
              <a:ext uri="{FF2B5EF4-FFF2-40B4-BE49-F238E27FC236}">
                <a16:creationId xmlns:a16="http://schemas.microsoft.com/office/drawing/2014/main" id="{BFC3D202-81AF-45C5-B8F5-2B643E740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CBCB41-211E-49E7-80C1-9283C468D05B}"/>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3636435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F47146-6BEC-4D6E-8101-C139797CC8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2480EB-96FE-48F9-AC27-D01EC6F3FE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FB7A26-5899-4521-B052-4D1045EA28F6}"/>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5" name="Footer Placeholder 4">
            <a:extLst>
              <a:ext uri="{FF2B5EF4-FFF2-40B4-BE49-F238E27FC236}">
                <a16:creationId xmlns:a16="http://schemas.microsoft.com/office/drawing/2014/main" id="{1D4A11F0-8F1B-4979-A4E0-4CA490E429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43D110-FDD1-4E14-B97D-5288D5BD37D6}"/>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160739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2983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4E9-9242-465A-8B99-A94C467E37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202842-E8C5-4376-A3E7-A160F7B378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F29E3C-10CA-466C-AC13-57B1D114FB3B}"/>
              </a:ext>
            </a:extLst>
          </p:cNvPr>
          <p:cNvSpPr>
            <a:spLocks noGrp="1"/>
          </p:cNvSpPr>
          <p:nvPr>
            <p:ph type="dt" sz="half" idx="10"/>
          </p:nvPr>
        </p:nvSpPr>
        <p:spPr/>
        <p:txBody>
          <a:bodyPr/>
          <a:lstStyle/>
          <a:p>
            <a:fld id="{B61BEF0D-F0BB-DE4B-95CE-6DB70DBA9567}" type="datetimeFigureOut">
              <a:rPr lang="en-US" smtClean="0"/>
              <a:pPr/>
              <a:t>5/4/2021</a:t>
            </a:fld>
            <a:endParaRPr lang="en-US" dirty="0"/>
          </a:p>
        </p:txBody>
      </p:sp>
      <p:sp>
        <p:nvSpPr>
          <p:cNvPr id="5" name="Footer Placeholder 4">
            <a:extLst>
              <a:ext uri="{FF2B5EF4-FFF2-40B4-BE49-F238E27FC236}">
                <a16:creationId xmlns:a16="http://schemas.microsoft.com/office/drawing/2014/main" id="{DC0B8581-897C-4B4D-A6E7-5DC760931B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A23D3F-0213-4496-8449-66379351B79D}"/>
              </a:ext>
            </a:extLst>
          </p:cNvPr>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descr="A picture containing clipart&#10;&#10;Description generated with very high confidence">
            <a:extLst>
              <a:ext uri="{FF2B5EF4-FFF2-40B4-BE49-F238E27FC236}">
                <a16:creationId xmlns:a16="http://schemas.microsoft.com/office/drawing/2014/main" id="{68992D8E-5BC4-4A93-9FDE-FA67F7860B0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7665EF17-2D79-4C43-A154-7EAA0C12D51A}"/>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36AF56D8-E950-4A07-8208-259C7AC7668C}"/>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2895135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C521-28BF-4087-8597-AEDD0F542C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9B6A90-7A35-4622-8F90-9A45EE914D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E56468-9DB2-48E2-B701-7E5B548B2CC6}"/>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5" name="Footer Placeholder 4">
            <a:extLst>
              <a:ext uri="{FF2B5EF4-FFF2-40B4-BE49-F238E27FC236}">
                <a16:creationId xmlns:a16="http://schemas.microsoft.com/office/drawing/2014/main" id="{3567C4DB-8F62-4D8E-8FD9-79E42644D8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CC95ED-8F25-4B60-A21C-D648C98E0BF7}"/>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342247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39106-2B60-41A1-9259-B569B9A91A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89E70A-790A-454E-9EED-F2C64A8235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C4A8FB-3671-424D-A78D-7558CDB88C29}"/>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5" name="Footer Placeholder 4">
            <a:extLst>
              <a:ext uri="{FF2B5EF4-FFF2-40B4-BE49-F238E27FC236}">
                <a16:creationId xmlns:a16="http://schemas.microsoft.com/office/drawing/2014/main" id="{160B3F23-F5C2-4526-BDB5-0D88640306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31C3B4-4C3B-4CAE-9ABB-B79AC0D3D640}"/>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3236674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5ECED-337A-48E4-85F3-0DFAC6568A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B387EE-CD30-42FB-B723-ED63FD582A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34C8D5A-7616-473A-B8C5-A52372F871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8F50FE-CDFC-4FC3-8540-C9A344407BB7}"/>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6" name="Footer Placeholder 5">
            <a:extLst>
              <a:ext uri="{FF2B5EF4-FFF2-40B4-BE49-F238E27FC236}">
                <a16:creationId xmlns:a16="http://schemas.microsoft.com/office/drawing/2014/main" id="{4B1C869F-205C-4835-84A5-039AABCAFD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B7D26D-63C0-4AA2-83F4-AF96870E5C2F}"/>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3271076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5589-7479-44A2-B64B-D6E1EA5EE8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40B004-4F61-40DA-824F-BB0AF5132B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59839D-F755-4405-8CC9-30893158E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0E1D3E-CFA2-406F-B1C3-7D65E95B7B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40EC7E-732B-4D92-84AE-7BD584E7A5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C37F4F-A2C0-4AB8-8C54-F20CE2D6BE78}"/>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8" name="Footer Placeholder 7">
            <a:extLst>
              <a:ext uri="{FF2B5EF4-FFF2-40B4-BE49-F238E27FC236}">
                <a16:creationId xmlns:a16="http://schemas.microsoft.com/office/drawing/2014/main" id="{8D256D5F-0852-4590-BF94-908D8A7ECD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DDD40E-99CF-4117-8C8C-7C27AF952C4B}"/>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214386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5400-0178-4A1B-AAC7-9F721CD3AF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9179576-8A65-42F9-ADD8-51217687FE9D}"/>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4" name="Footer Placeholder 3">
            <a:extLst>
              <a:ext uri="{FF2B5EF4-FFF2-40B4-BE49-F238E27FC236}">
                <a16:creationId xmlns:a16="http://schemas.microsoft.com/office/drawing/2014/main" id="{4F39C59B-CEFC-447B-9F10-69BBAE3F04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9FB105-16C1-44F2-9B67-EDFF3093A90B}"/>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878064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FF63C1-2D86-432C-8086-14BF0CB5A44C}"/>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3" name="Footer Placeholder 2">
            <a:extLst>
              <a:ext uri="{FF2B5EF4-FFF2-40B4-BE49-F238E27FC236}">
                <a16:creationId xmlns:a16="http://schemas.microsoft.com/office/drawing/2014/main" id="{34D08BA4-8160-4045-A4A6-28094ED4ED4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D1F519B-0DB0-43C0-8275-AE31B73B5C00}"/>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99825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7BF8-7EA9-4DD1-90C5-A6145EF957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38DBAC-D9A3-48B0-B370-3A7091A10E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1657AD-4C71-4E41-97D6-CD1A5C835F62}"/>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5" name="Footer Placeholder 4">
            <a:extLst>
              <a:ext uri="{FF2B5EF4-FFF2-40B4-BE49-F238E27FC236}">
                <a16:creationId xmlns:a16="http://schemas.microsoft.com/office/drawing/2014/main" id="{F1C0ED81-4CF1-4E75-858E-0E98120D5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BD4849-9012-4A89-966B-45104CA79614}"/>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23465320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CFC33-9463-4DEB-9758-3C6544AF9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45AFF0-A6FB-47A4-A929-D3A15EECD7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D7C224-8D1B-4618-A52F-53726099E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6DD2FB-54CB-4DDD-8911-15993D6C75D8}"/>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6" name="Footer Placeholder 5">
            <a:extLst>
              <a:ext uri="{FF2B5EF4-FFF2-40B4-BE49-F238E27FC236}">
                <a16:creationId xmlns:a16="http://schemas.microsoft.com/office/drawing/2014/main" id="{D67B404C-CFF8-45E4-85F0-EC1A85556F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1CC72D-6ED7-42E1-BD69-E53BB96CC0E9}"/>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3683069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29F4-49DE-4431-AE44-B55D3285BE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D041291-7724-4620-B9B7-7F72FFEFB9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D78D0D-2E09-4CBD-BB44-DC1022DD6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93BCA5-238A-482B-9692-B545636CDE4E}"/>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6" name="Footer Placeholder 5">
            <a:extLst>
              <a:ext uri="{FF2B5EF4-FFF2-40B4-BE49-F238E27FC236}">
                <a16:creationId xmlns:a16="http://schemas.microsoft.com/office/drawing/2014/main" id="{C7F952B4-56CE-40D1-99D7-7DCA434C24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EAD8BB-F8CB-484D-9CF9-8A597F8CBFEB}"/>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2611383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2124-A6C3-4A1A-8F78-91BA7394EC2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65B3C7-50DF-4E06-AA54-ACDFD345AD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3E51F7-77D6-443D-B2E6-1F86C223979D}"/>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5" name="Footer Placeholder 4">
            <a:extLst>
              <a:ext uri="{FF2B5EF4-FFF2-40B4-BE49-F238E27FC236}">
                <a16:creationId xmlns:a16="http://schemas.microsoft.com/office/drawing/2014/main" id="{B3D21C53-A9AC-4F7A-B0FE-9AE351901F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494350-A65F-440F-AB68-2B3E3238448D}"/>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23300354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8E26D1-0FBB-4D3B-ACAB-BCE3541CCB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29BD08-5AAE-46E4-959F-CCA26CF1E2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AF95AA-E4CE-4D08-9283-07C85B9A5633}"/>
              </a:ext>
            </a:extLst>
          </p:cNvPr>
          <p:cNvSpPr>
            <a:spLocks noGrp="1"/>
          </p:cNvSpPr>
          <p:nvPr>
            <p:ph type="dt" sz="half" idx="10"/>
          </p:nvPr>
        </p:nvSpPr>
        <p:spPr/>
        <p:txBody>
          <a:bodyPr/>
          <a:lstStyle/>
          <a:p>
            <a:fld id="{4FCD3CFA-4DDC-43FC-968A-540737FDA836}" type="datetimeFigureOut">
              <a:rPr lang="en-GB" smtClean="0"/>
              <a:t>04/05/2021</a:t>
            </a:fld>
            <a:endParaRPr lang="en-GB" dirty="0"/>
          </a:p>
        </p:txBody>
      </p:sp>
      <p:sp>
        <p:nvSpPr>
          <p:cNvPr id="5" name="Footer Placeholder 4">
            <a:extLst>
              <a:ext uri="{FF2B5EF4-FFF2-40B4-BE49-F238E27FC236}">
                <a16:creationId xmlns:a16="http://schemas.microsoft.com/office/drawing/2014/main" id="{C7209611-43AB-44F9-9217-AC8FA8CE62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6B8117-FCD3-4AC3-A6F1-8E06CF739745}"/>
              </a:ext>
            </a:extLst>
          </p:cNvPr>
          <p:cNvSpPr>
            <a:spLocks noGrp="1"/>
          </p:cNvSpPr>
          <p:nvPr>
            <p:ph type="sldNum" sz="quarter" idx="12"/>
          </p:nvPr>
        </p:nvSpPr>
        <p:spPr/>
        <p:txBody>
          <a:bodyPr/>
          <a:lstStyle/>
          <a:p>
            <a:fld id="{950FC886-343C-4B72-AFE6-F0497CBE7873}" type="slidenum">
              <a:rPr lang="en-GB" smtClean="0"/>
              <a:t>‹#›</a:t>
            </a:fld>
            <a:endParaRPr lang="en-GB"/>
          </a:p>
        </p:txBody>
      </p:sp>
    </p:spTree>
    <p:extLst>
      <p:ext uri="{BB962C8B-B14F-4D97-AF65-F5344CB8AC3E}">
        <p14:creationId xmlns:p14="http://schemas.microsoft.com/office/powerpoint/2010/main" val="14661407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1529052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DCC-A2DB-4BEF-B0F3-4AC8262919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D58C71-7DEC-45E2-93F9-EA5C77F090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B6C722-645F-4B71-A837-A5A6EA4531E6}"/>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5" name="Footer Placeholder 4">
            <a:extLst>
              <a:ext uri="{FF2B5EF4-FFF2-40B4-BE49-F238E27FC236}">
                <a16:creationId xmlns:a16="http://schemas.microsoft.com/office/drawing/2014/main" id="{297736FC-45C0-4352-A313-F821DFC7A7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EFDD93-D8FB-4F87-A8C2-F6EF2EC566BE}"/>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106937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54B87-F122-4D24-8695-E48B45913B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660065-84EE-499C-B84A-8CEA7CDA21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5885E2C-84B5-41A7-AFD7-784923F285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2DCF38-4FB6-4AAD-86ED-ECD686664102}"/>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6" name="Footer Placeholder 5">
            <a:extLst>
              <a:ext uri="{FF2B5EF4-FFF2-40B4-BE49-F238E27FC236}">
                <a16:creationId xmlns:a16="http://schemas.microsoft.com/office/drawing/2014/main" id="{88101F16-E1BA-44C7-A70E-BBA248711E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D438C0-4583-4FD4-8A44-24B9A68DC6FB}"/>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710333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C68E-24A8-41DF-BAD6-F15A173B801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AC0761-45AE-4FFB-9C93-A72A2CA51F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F965D1-F717-4C83-8F85-912C078F5D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238C750-20FB-4236-9D70-EF3E1CE972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A8649D-8371-436B-863D-F076038B4E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22CF9CB-CEC4-4A1C-8BD2-E2C7DE1B8F42}"/>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8" name="Footer Placeholder 7">
            <a:extLst>
              <a:ext uri="{FF2B5EF4-FFF2-40B4-BE49-F238E27FC236}">
                <a16:creationId xmlns:a16="http://schemas.microsoft.com/office/drawing/2014/main" id="{DAE34891-D82B-495E-AE48-BE4DB99F682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213BE6-F516-474C-ABC2-5CDF6011A360}"/>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214207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B24C4-A678-4D9E-85F7-F0B01B47258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E224EC-2373-40D1-9B50-1C9E839BF49F}"/>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4" name="Footer Placeholder 3">
            <a:extLst>
              <a:ext uri="{FF2B5EF4-FFF2-40B4-BE49-F238E27FC236}">
                <a16:creationId xmlns:a16="http://schemas.microsoft.com/office/drawing/2014/main" id="{B91C3CED-63F3-4F63-A890-1E4FFBB655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744C34-663F-4821-AEFD-7C195C578BF9}"/>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82829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0F7D42-97E0-487A-9610-08ED409C79A2}"/>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3" name="Footer Placeholder 2">
            <a:extLst>
              <a:ext uri="{FF2B5EF4-FFF2-40B4-BE49-F238E27FC236}">
                <a16:creationId xmlns:a16="http://schemas.microsoft.com/office/drawing/2014/main" id="{DF69E475-1195-456E-8AA3-DFC2D7EB3A0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437D55-8088-44AC-AC1F-64DFBCF5B373}"/>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925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D9A4B-F685-4E22-A466-CA12A465D3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58978C-231F-4339-AF92-5928A9FABB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F3DFD2-CC1C-4E5E-A738-4E39BBE340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544A1-6D70-4D9F-A2ED-3F4107C21527}"/>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6" name="Footer Placeholder 5">
            <a:extLst>
              <a:ext uri="{FF2B5EF4-FFF2-40B4-BE49-F238E27FC236}">
                <a16:creationId xmlns:a16="http://schemas.microsoft.com/office/drawing/2014/main" id="{A72B8F56-C68B-417C-89B7-080F52E1D7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C5462E-573A-4DF9-9F4B-F9D23E78A675}"/>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82489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4458-AAA5-46DB-BAB1-8876851AD2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D7417F-1FFE-4DD9-89CD-0EA4CEFBE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37DBE86-7763-423B-9857-5C3833E4B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4F70C-D323-4DCB-B2CC-FB3643028B0B}"/>
              </a:ext>
            </a:extLst>
          </p:cNvPr>
          <p:cNvSpPr>
            <a:spLocks noGrp="1"/>
          </p:cNvSpPr>
          <p:nvPr>
            <p:ph type="dt" sz="half" idx="10"/>
          </p:nvPr>
        </p:nvSpPr>
        <p:spPr/>
        <p:txBody>
          <a:bodyPr/>
          <a:lstStyle/>
          <a:p>
            <a:fld id="{994A71C5-378C-4C9A-A23E-DD1309FFA4A7}" type="datetimeFigureOut">
              <a:rPr lang="en-GB" smtClean="0"/>
              <a:t>04/05/2021</a:t>
            </a:fld>
            <a:endParaRPr lang="en-GB"/>
          </a:p>
        </p:txBody>
      </p:sp>
      <p:sp>
        <p:nvSpPr>
          <p:cNvPr id="6" name="Footer Placeholder 5">
            <a:extLst>
              <a:ext uri="{FF2B5EF4-FFF2-40B4-BE49-F238E27FC236}">
                <a16:creationId xmlns:a16="http://schemas.microsoft.com/office/drawing/2014/main" id="{18C65EF6-978F-4B75-9A21-5A9FD4210B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DA61B9-C847-4424-9934-1E0CFFA803D0}"/>
              </a:ext>
            </a:extLst>
          </p:cNvPr>
          <p:cNvSpPr>
            <a:spLocks noGrp="1"/>
          </p:cNvSpPr>
          <p:nvPr>
            <p:ph type="sldNum" sz="quarter" idx="12"/>
          </p:nvPr>
        </p:nvSpPr>
        <p:spPr/>
        <p:txBody>
          <a:bodyPr/>
          <a:lstStyle/>
          <a:p>
            <a:fld id="{86498437-3183-4FD4-AF28-DBB0A6B8452A}" type="slidenum">
              <a:rPr lang="en-GB" smtClean="0"/>
              <a:t>‹#›</a:t>
            </a:fld>
            <a:endParaRPr lang="en-GB"/>
          </a:p>
        </p:txBody>
      </p:sp>
    </p:spTree>
    <p:extLst>
      <p:ext uri="{BB962C8B-B14F-4D97-AF65-F5344CB8AC3E}">
        <p14:creationId xmlns:p14="http://schemas.microsoft.com/office/powerpoint/2010/main" val="478456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419AA4-91EF-45C5-AB4A-F94976BEFB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837161-860D-4640-BC5A-23A1322F99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109638-143E-475D-A63C-A83E188C06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A71C5-378C-4C9A-A23E-DD1309FFA4A7}" type="datetimeFigureOut">
              <a:rPr lang="en-GB" smtClean="0"/>
              <a:t>04/05/2021</a:t>
            </a:fld>
            <a:endParaRPr lang="en-GB"/>
          </a:p>
        </p:txBody>
      </p:sp>
      <p:sp>
        <p:nvSpPr>
          <p:cNvPr id="5" name="Footer Placeholder 4">
            <a:extLst>
              <a:ext uri="{FF2B5EF4-FFF2-40B4-BE49-F238E27FC236}">
                <a16:creationId xmlns:a16="http://schemas.microsoft.com/office/drawing/2014/main" id="{BFDEEF2F-A597-46D4-92F9-6CDE4E3540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01F518-27D5-4846-B40C-1382108960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98437-3183-4FD4-AF28-DBB0A6B8452A}" type="slidenum">
              <a:rPr lang="en-GB" smtClean="0"/>
              <a:t>‹#›</a:t>
            </a:fld>
            <a:endParaRPr lang="en-GB"/>
          </a:p>
        </p:txBody>
      </p:sp>
    </p:spTree>
    <p:extLst>
      <p:ext uri="{BB962C8B-B14F-4D97-AF65-F5344CB8AC3E}">
        <p14:creationId xmlns:p14="http://schemas.microsoft.com/office/powerpoint/2010/main" val="363501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DA4576-2CFC-4895-B576-DF8F5617F1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74BB24-CF0C-479F-8DB2-D44319891F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C0B34D-61FE-4EB9-8887-2A09A5AFA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04/05/2021</a:t>
            </a:fld>
            <a:endParaRPr lang="en-GB" dirty="0"/>
          </a:p>
        </p:txBody>
      </p:sp>
      <p:sp>
        <p:nvSpPr>
          <p:cNvPr id="5" name="Footer Placeholder 4">
            <a:extLst>
              <a:ext uri="{FF2B5EF4-FFF2-40B4-BE49-F238E27FC236}">
                <a16:creationId xmlns:a16="http://schemas.microsoft.com/office/drawing/2014/main" id="{453989DA-E1F7-4CCB-A9A6-DB5B2DBACC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6E1E57D-5C8E-4060-832C-AF7C703023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907058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hyperlink" Target="https://humannhealth.com/how-to-take-care-of-your-eyes-while-using-a-pc/371/" TargetMode="External"/><Relationship Id="rId7" Type="http://schemas.openxmlformats.org/officeDocument/2006/relationships/hyperlink" Target="http://minstrelinhibernation.blogspot.com/2010/03/girls-are-complicated-think-again.html" TargetMode="External"/><Relationship Id="rId2" Type="http://schemas.openxmlformats.org/officeDocument/2006/relationships/image" Target="../media/image7.jpg"/><Relationship Id="rId1" Type="http://schemas.openxmlformats.org/officeDocument/2006/relationships/slideLayout" Target="../slideLayouts/slideLayout12.xml"/><Relationship Id="rId6" Type="http://schemas.openxmlformats.org/officeDocument/2006/relationships/image" Target="../media/image9.jpg"/><Relationship Id="rId5" Type="http://schemas.openxmlformats.org/officeDocument/2006/relationships/hyperlink" Target="http://www.publicdomainpictures.net/view-image.php?image=40388" TargetMode="External"/><Relationship Id="rId4" Type="http://schemas.openxmlformats.org/officeDocument/2006/relationships/image" Target="../media/image8.jpg"/><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Hayley.moore@nhs.net" TargetMode="Externa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hyperlink" Target="https://www.england.nhs.uk/urgent-emergency-care/nhs-111/next-steps-for-nhs-111/" TargetMode="Externa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hyperlink" Target="https://psnc.org.uk/our-news/psnc-launches-gp-cpcs-animation/"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AD465E-4E55-4FCF-841C-345747373C6E}"/>
              </a:ext>
            </a:extLst>
          </p:cNvPr>
          <p:cNvSpPr>
            <a:spLocks noGrp="1"/>
          </p:cNvSpPr>
          <p:nvPr>
            <p:ph type="ctrTitle"/>
          </p:nvPr>
        </p:nvSpPr>
        <p:spPr>
          <a:xfrm>
            <a:off x="854765" y="1713776"/>
            <a:ext cx="9871850" cy="2464819"/>
          </a:xfrm>
        </p:spPr>
        <p:txBody>
          <a:bodyPr>
            <a:noAutofit/>
          </a:bodyPr>
          <a:lstStyle/>
          <a:p>
            <a:r>
              <a:rPr lang="en-GB" sz="3200" b="1" dirty="0">
                <a:solidFill>
                  <a:schemeClr val="accent1">
                    <a:lumMod val="75000"/>
                  </a:schemeClr>
                </a:solidFill>
                <a:latin typeface="Arial" panose="020B0604020202020204" pitchFamily="34" charset="0"/>
                <a:cs typeface="Arial" panose="020B0604020202020204" pitchFamily="34" charset="0"/>
              </a:rPr>
              <a:t>General Practice Referral to Community Pharmacist Consultation Service (GP-CPCS)  Midlands Implementation Plan  </a:t>
            </a:r>
            <a:endParaRPr lang="en-GB" sz="32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7842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45410-64D3-43F4-B4C4-A9B1BB7030D5}"/>
              </a:ext>
            </a:extLst>
          </p:cNvPr>
          <p:cNvSpPr>
            <a:spLocks noGrp="1"/>
          </p:cNvSpPr>
          <p:nvPr>
            <p:ph type="title"/>
          </p:nvPr>
        </p:nvSpPr>
        <p:spPr>
          <a:xfrm>
            <a:off x="385011" y="182881"/>
            <a:ext cx="7963859" cy="770020"/>
          </a:xfrm>
        </p:spPr>
        <p:txBody>
          <a:bodyPr>
            <a:normAutofit fontScale="90000"/>
          </a:bodyPr>
          <a:lstStyle/>
          <a:p>
            <a:r>
              <a:rPr lang="en-GB" dirty="0">
                <a:solidFill>
                  <a:schemeClr val="accent1">
                    <a:lumMod val="75000"/>
                  </a:schemeClr>
                </a:solidFill>
              </a:rPr>
              <a:t>Potential outcomes from the consultation with the pharmacist</a:t>
            </a:r>
          </a:p>
        </p:txBody>
      </p:sp>
      <p:pic>
        <p:nvPicPr>
          <p:cNvPr id="5" name="Picture 4" descr="A person sitting at a desk in front of a car&#10;&#10;Description automatically generated">
            <a:extLst>
              <a:ext uri="{FF2B5EF4-FFF2-40B4-BE49-F238E27FC236}">
                <a16:creationId xmlns:a16="http://schemas.microsoft.com/office/drawing/2014/main" id="{A3476EF7-B5B4-403D-A52D-648E1A4B416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81381" y="2829139"/>
            <a:ext cx="1538547" cy="1420613"/>
          </a:xfrm>
          <a:prstGeom prst="rect">
            <a:avLst/>
          </a:prstGeom>
        </p:spPr>
      </p:pic>
      <p:grpSp>
        <p:nvGrpSpPr>
          <p:cNvPr id="23" name="Group 22">
            <a:extLst>
              <a:ext uri="{FF2B5EF4-FFF2-40B4-BE49-F238E27FC236}">
                <a16:creationId xmlns:a16="http://schemas.microsoft.com/office/drawing/2014/main" id="{E8F04ABA-25B3-4F41-AFA0-5E500BDF2DC8}"/>
              </a:ext>
            </a:extLst>
          </p:cNvPr>
          <p:cNvGrpSpPr/>
          <p:nvPr/>
        </p:nvGrpSpPr>
        <p:grpSpPr>
          <a:xfrm>
            <a:off x="5196946" y="1238884"/>
            <a:ext cx="1583411" cy="1432308"/>
            <a:chOff x="4645634" y="299877"/>
            <a:chExt cx="1444993" cy="2764800"/>
          </a:xfrm>
        </p:grpSpPr>
        <p:sp>
          <p:nvSpPr>
            <p:cNvPr id="24" name="Rectangle: Rounded Corners 23">
              <a:extLst>
                <a:ext uri="{FF2B5EF4-FFF2-40B4-BE49-F238E27FC236}">
                  <a16:creationId xmlns:a16="http://schemas.microsoft.com/office/drawing/2014/main" id="{E63289E4-2C12-4EB2-A1E9-4DBCFB9B8C15}"/>
                </a:ext>
              </a:extLst>
            </p:cNvPr>
            <p:cNvSpPr/>
            <p:nvPr/>
          </p:nvSpPr>
          <p:spPr>
            <a:xfrm>
              <a:off x="4645634" y="299877"/>
              <a:ext cx="1444993" cy="27648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ctangle: Rounded Corners 4">
              <a:extLst>
                <a:ext uri="{FF2B5EF4-FFF2-40B4-BE49-F238E27FC236}">
                  <a16:creationId xmlns:a16="http://schemas.microsoft.com/office/drawing/2014/main" id="{A560B71F-4124-49B6-8813-1A11BD72733D}"/>
                </a:ext>
              </a:extLst>
            </p:cNvPr>
            <p:cNvSpPr txBox="1"/>
            <p:nvPr/>
          </p:nvSpPr>
          <p:spPr>
            <a:xfrm>
              <a:off x="4645634" y="299877"/>
              <a:ext cx="1444993" cy="57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99568" rIns="99568" bIns="53340" numCol="1" spcCol="1270" anchor="t" anchorCtr="0">
              <a:noAutofit/>
            </a:bodyPr>
            <a:lstStyle/>
            <a:p>
              <a:pPr marL="0" marR="0" lvl="0" indent="0" algn="l" defTabSz="6223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Advice + Referred on to Another NHS service</a:t>
              </a:r>
            </a:p>
          </p:txBody>
        </p:sp>
      </p:grpSp>
      <p:grpSp>
        <p:nvGrpSpPr>
          <p:cNvPr id="26" name="Group 25">
            <a:extLst>
              <a:ext uri="{FF2B5EF4-FFF2-40B4-BE49-F238E27FC236}">
                <a16:creationId xmlns:a16="http://schemas.microsoft.com/office/drawing/2014/main" id="{3AC197F4-59FF-4F0C-95F8-EF7332862A39}"/>
              </a:ext>
            </a:extLst>
          </p:cNvPr>
          <p:cNvGrpSpPr/>
          <p:nvPr/>
        </p:nvGrpSpPr>
        <p:grpSpPr>
          <a:xfrm>
            <a:off x="2830055" y="1238884"/>
            <a:ext cx="1656764" cy="1432308"/>
            <a:chOff x="4645634" y="299877"/>
            <a:chExt cx="1444993" cy="2764800"/>
          </a:xfrm>
        </p:grpSpPr>
        <p:sp>
          <p:nvSpPr>
            <p:cNvPr id="27" name="Rectangle: Rounded Corners 26">
              <a:extLst>
                <a:ext uri="{FF2B5EF4-FFF2-40B4-BE49-F238E27FC236}">
                  <a16:creationId xmlns:a16="http://schemas.microsoft.com/office/drawing/2014/main" id="{B2D854DB-811F-431D-BFDF-08AA6E179BA1}"/>
                </a:ext>
              </a:extLst>
            </p:cNvPr>
            <p:cNvSpPr/>
            <p:nvPr/>
          </p:nvSpPr>
          <p:spPr>
            <a:xfrm>
              <a:off x="4645634" y="299877"/>
              <a:ext cx="1444993" cy="27648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ectangle: Rounded Corners 4">
              <a:extLst>
                <a:ext uri="{FF2B5EF4-FFF2-40B4-BE49-F238E27FC236}">
                  <a16:creationId xmlns:a16="http://schemas.microsoft.com/office/drawing/2014/main" id="{AC9937EB-BD96-4820-BDD9-037CDEC39569}"/>
                </a:ext>
              </a:extLst>
            </p:cNvPr>
            <p:cNvSpPr txBox="1"/>
            <p:nvPr/>
          </p:nvSpPr>
          <p:spPr>
            <a:xfrm>
              <a:off x="4645634" y="299877"/>
              <a:ext cx="1444993" cy="57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99568" rIns="99568" bIns="53340" numCol="1" spcCol="127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Advice + Sale of an Over The Counter (OTC) Product</a:t>
              </a:r>
            </a:p>
          </p:txBody>
        </p:sp>
      </p:grpSp>
      <p:grpSp>
        <p:nvGrpSpPr>
          <p:cNvPr id="29" name="Group 28">
            <a:extLst>
              <a:ext uri="{FF2B5EF4-FFF2-40B4-BE49-F238E27FC236}">
                <a16:creationId xmlns:a16="http://schemas.microsoft.com/office/drawing/2014/main" id="{1C260C3C-D593-47B9-8236-CA89804D1264}"/>
              </a:ext>
            </a:extLst>
          </p:cNvPr>
          <p:cNvGrpSpPr/>
          <p:nvPr/>
        </p:nvGrpSpPr>
        <p:grpSpPr>
          <a:xfrm>
            <a:off x="581382" y="1250875"/>
            <a:ext cx="1538546" cy="1432308"/>
            <a:chOff x="4645634" y="299877"/>
            <a:chExt cx="1444993" cy="2764800"/>
          </a:xfrm>
        </p:grpSpPr>
        <p:sp>
          <p:nvSpPr>
            <p:cNvPr id="30" name="Rectangle: Rounded Corners 29">
              <a:extLst>
                <a:ext uri="{FF2B5EF4-FFF2-40B4-BE49-F238E27FC236}">
                  <a16:creationId xmlns:a16="http://schemas.microsoft.com/office/drawing/2014/main" id="{D1D2F199-F844-46CD-B9A6-C0B2F6267CC6}"/>
                </a:ext>
              </a:extLst>
            </p:cNvPr>
            <p:cNvSpPr/>
            <p:nvPr/>
          </p:nvSpPr>
          <p:spPr>
            <a:xfrm>
              <a:off x="4645634" y="299877"/>
              <a:ext cx="1444993" cy="27648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ectangle: Rounded Corners 4">
              <a:extLst>
                <a:ext uri="{FF2B5EF4-FFF2-40B4-BE49-F238E27FC236}">
                  <a16:creationId xmlns:a16="http://schemas.microsoft.com/office/drawing/2014/main" id="{323113B0-5463-465A-B7BF-BED5C7DCE971}"/>
                </a:ext>
              </a:extLst>
            </p:cNvPr>
            <p:cNvSpPr txBox="1"/>
            <p:nvPr/>
          </p:nvSpPr>
          <p:spPr>
            <a:xfrm>
              <a:off x="4645634" y="299877"/>
              <a:ext cx="1444993" cy="57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99568" rIns="99568" bIns="53340" numCol="1" spcCol="1270" anchor="t" anchorCtr="0">
              <a:noAutofit/>
            </a:bodyPr>
            <a:lstStyle/>
            <a:p>
              <a:pPr marL="0" marR="0" lvl="0" indent="0" algn="ctr" defTabSz="6223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Advice only</a:t>
              </a:r>
            </a:p>
          </p:txBody>
        </p:sp>
      </p:grpSp>
      <p:grpSp>
        <p:nvGrpSpPr>
          <p:cNvPr id="32" name="Group 31">
            <a:extLst>
              <a:ext uri="{FF2B5EF4-FFF2-40B4-BE49-F238E27FC236}">
                <a16:creationId xmlns:a16="http://schemas.microsoft.com/office/drawing/2014/main" id="{3F3D2D54-1500-4359-A490-772F7C3BEF50}"/>
              </a:ext>
            </a:extLst>
          </p:cNvPr>
          <p:cNvGrpSpPr/>
          <p:nvPr/>
        </p:nvGrpSpPr>
        <p:grpSpPr>
          <a:xfrm>
            <a:off x="497217" y="4484511"/>
            <a:ext cx="1795519" cy="2190607"/>
            <a:chOff x="4645634" y="299877"/>
            <a:chExt cx="1444993" cy="2764800"/>
          </a:xfrm>
        </p:grpSpPr>
        <p:sp>
          <p:nvSpPr>
            <p:cNvPr id="33" name="Rectangle: Rounded Corners 32">
              <a:extLst>
                <a:ext uri="{FF2B5EF4-FFF2-40B4-BE49-F238E27FC236}">
                  <a16:creationId xmlns:a16="http://schemas.microsoft.com/office/drawing/2014/main" id="{53B0D5C4-859D-4415-9C96-366FCBEE32B5}"/>
                </a:ext>
              </a:extLst>
            </p:cNvPr>
            <p:cNvSpPr/>
            <p:nvPr/>
          </p:nvSpPr>
          <p:spPr>
            <a:xfrm>
              <a:off x="4645634" y="299877"/>
              <a:ext cx="1444993" cy="27648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ectangle: Rounded Corners 4">
              <a:extLst>
                <a:ext uri="{FF2B5EF4-FFF2-40B4-BE49-F238E27FC236}">
                  <a16:creationId xmlns:a16="http://schemas.microsoft.com/office/drawing/2014/main" id="{0A9A08D5-825D-48FB-BAD2-E18162D8DE86}"/>
                </a:ext>
              </a:extLst>
            </p:cNvPr>
            <p:cNvSpPr txBox="1"/>
            <p:nvPr/>
          </p:nvSpPr>
          <p:spPr>
            <a:xfrm>
              <a:off x="4645634" y="299877"/>
              <a:ext cx="1444993" cy="57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99568" rIns="99568" bIns="53340" numCol="1" spcCol="127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Adult with sleep difficulties - during consultation patient explains recently started working shifts or new mother and discussion with pharmacist leads to appropriate advice.  All consultations end with “if”. </a:t>
              </a:r>
            </a:p>
          </p:txBody>
        </p:sp>
      </p:grpSp>
      <p:grpSp>
        <p:nvGrpSpPr>
          <p:cNvPr id="35" name="Group 34">
            <a:extLst>
              <a:ext uri="{FF2B5EF4-FFF2-40B4-BE49-F238E27FC236}">
                <a16:creationId xmlns:a16="http://schemas.microsoft.com/office/drawing/2014/main" id="{C5D85F1A-5EFE-4CC9-927B-C23342EC0222}"/>
              </a:ext>
            </a:extLst>
          </p:cNvPr>
          <p:cNvGrpSpPr/>
          <p:nvPr/>
        </p:nvGrpSpPr>
        <p:grpSpPr>
          <a:xfrm>
            <a:off x="2830053" y="4370984"/>
            <a:ext cx="1711355" cy="2237186"/>
            <a:chOff x="4645634" y="238288"/>
            <a:chExt cx="1444994" cy="2764800"/>
          </a:xfrm>
        </p:grpSpPr>
        <p:sp>
          <p:nvSpPr>
            <p:cNvPr id="36" name="Rectangle: Rounded Corners 35">
              <a:extLst>
                <a:ext uri="{FF2B5EF4-FFF2-40B4-BE49-F238E27FC236}">
                  <a16:creationId xmlns:a16="http://schemas.microsoft.com/office/drawing/2014/main" id="{13004DD6-6E5A-4208-997F-91CB8C714D45}"/>
                </a:ext>
              </a:extLst>
            </p:cNvPr>
            <p:cNvSpPr/>
            <p:nvPr/>
          </p:nvSpPr>
          <p:spPr>
            <a:xfrm>
              <a:off x="4645635" y="238288"/>
              <a:ext cx="1444993" cy="27648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Rectangle: Rounded Corners 4">
              <a:extLst>
                <a:ext uri="{FF2B5EF4-FFF2-40B4-BE49-F238E27FC236}">
                  <a16:creationId xmlns:a16="http://schemas.microsoft.com/office/drawing/2014/main" id="{98F677B4-2B51-4C71-AA4B-4D26F67636D3}"/>
                </a:ext>
              </a:extLst>
            </p:cNvPr>
            <p:cNvSpPr txBox="1"/>
            <p:nvPr/>
          </p:nvSpPr>
          <p:spPr>
            <a:xfrm>
              <a:off x="4645634" y="299877"/>
              <a:ext cx="1444993" cy="57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99568" rIns="99568" bIns="53340" numCol="1" spcCol="127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Adult with headache - during consultation pharmacist eliminates red flags and identifies it as a tension headache. Pharmacist provides self care advice and suggests the patient buys paracetamol. </a:t>
              </a:r>
            </a:p>
          </p:txBody>
        </p:sp>
      </p:grpSp>
      <p:grpSp>
        <p:nvGrpSpPr>
          <p:cNvPr id="38" name="Group 37">
            <a:extLst>
              <a:ext uri="{FF2B5EF4-FFF2-40B4-BE49-F238E27FC236}">
                <a16:creationId xmlns:a16="http://schemas.microsoft.com/office/drawing/2014/main" id="{EBC26F9A-04A0-4062-94F6-625E100F9F62}"/>
              </a:ext>
            </a:extLst>
          </p:cNvPr>
          <p:cNvGrpSpPr/>
          <p:nvPr/>
        </p:nvGrpSpPr>
        <p:grpSpPr>
          <a:xfrm>
            <a:off x="5252814" y="4440682"/>
            <a:ext cx="1607765" cy="2237186"/>
            <a:chOff x="4645634" y="299877"/>
            <a:chExt cx="1444993" cy="2764800"/>
          </a:xfrm>
        </p:grpSpPr>
        <p:sp>
          <p:nvSpPr>
            <p:cNvPr id="39" name="Rectangle: Rounded Corners 38">
              <a:extLst>
                <a:ext uri="{FF2B5EF4-FFF2-40B4-BE49-F238E27FC236}">
                  <a16:creationId xmlns:a16="http://schemas.microsoft.com/office/drawing/2014/main" id="{AF6DC0C0-ACC9-4964-A31E-8040F6C7D23F}"/>
                </a:ext>
              </a:extLst>
            </p:cNvPr>
            <p:cNvSpPr/>
            <p:nvPr/>
          </p:nvSpPr>
          <p:spPr>
            <a:xfrm>
              <a:off x="4645634" y="299877"/>
              <a:ext cx="1444993" cy="27648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Rectangle: Rounded Corners 4">
              <a:extLst>
                <a:ext uri="{FF2B5EF4-FFF2-40B4-BE49-F238E27FC236}">
                  <a16:creationId xmlns:a16="http://schemas.microsoft.com/office/drawing/2014/main" id="{6E31FDD3-0682-4A77-A5BF-916797467E11}"/>
                </a:ext>
              </a:extLst>
            </p:cNvPr>
            <p:cNvSpPr txBox="1"/>
            <p:nvPr/>
          </p:nvSpPr>
          <p:spPr>
            <a:xfrm>
              <a:off x="4645634" y="299877"/>
              <a:ext cx="1444993" cy="57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99568" rIns="99568" bIns="53340" numCol="1" spcCol="1270" anchor="t" anchorCtr="0">
              <a:noAutofit/>
            </a:bodyPr>
            <a:lstStyle/>
            <a:p>
              <a:pPr lvl="0">
                <a:defRPr/>
              </a:pPr>
              <a:r>
                <a:rPr lang="en-GB" sz="1200" dirty="0">
                  <a:solidFill>
                    <a:prstClr val="white"/>
                  </a:solidFill>
                  <a:latin typeface="Arial" panose="020B0604020202020204" pitchFamily="34" charset="0"/>
                  <a:cs typeface="Arial" panose="020B0604020202020204" pitchFamily="34" charset="0"/>
                </a:rPr>
                <a:t>Female between 16 and 65 with a simple urinary tract infection- </a:t>
              </a:r>
              <a:r>
                <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during consultation the pharmacist uses the Extended Care PGD.</a:t>
              </a:r>
            </a:p>
          </p:txBody>
        </p:sp>
      </p:grpSp>
      <p:grpSp>
        <p:nvGrpSpPr>
          <p:cNvPr id="43" name="Group 42">
            <a:extLst>
              <a:ext uri="{FF2B5EF4-FFF2-40B4-BE49-F238E27FC236}">
                <a16:creationId xmlns:a16="http://schemas.microsoft.com/office/drawing/2014/main" id="{BB3A860D-D1EF-4578-B8A5-C05C3E5A907F}"/>
              </a:ext>
            </a:extLst>
          </p:cNvPr>
          <p:cNvGrpSpPr/>
          <p:nvPr/>
        </p:nvGrpSpPr>
        <p:grpSpPr>
          <a:xfrm>
            <a:off x="7628903" y="1224981"/>
            <a:ext cx="1662663" cy="1432308"/>
            <a:chOff x="4645634" y="299877"/>
            <a:chExt cx="1444993" cy="2764800"/>
          </a:xfrm>
        </p:grpSpPr>
        <p:sp>
          <p:nvSpPr>
            <p:cNvPr id="44" name="Rectangle: Rounded Corners 43">
              <a:extLst>
                <a:ext uri="{FF2B5EF4-FFF2-40B4-BE49-F238E27FC236}">
                  <a16:creationId xmlns:a16="http://schemas.microsoft.com/office/drawing/2014/main" id="{B7524BC9-D4CA-4D02-BCAD-86C702F67F18}"/>
                </a:ext>
              </a:extLst>
            </p:cNvPr>
            <p:cNvSpPr/>
            <p:nvPr/>
          </p:nvSpPr>
          <p:spPr>
            <a:xfrm>
              <a:off x="4645634" y="299877"/>
              <a:ext cx="1444993" cy="27648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ectangle: Rounded Corners 4">
              <a:extLst>
                <a:ext uri="{FF2B5EF4-FFF2-40B4-BE49-F238E27FC236}">
                  <a16:creationId xmlns:a16="http://schemas.microsoft.com/office/drawing/2014/main" id="{C58976F9-5B83-4850-BFA6-C649502209BE}"/>
                </a:ext>
              </a:extLst>
            </p:cNvPr>
            <p:cNvSpPr txBox="1"/>
            <p:nvPr/>
          </p:nvSpPr>
          <p:spPr>
            <a:xfrm>
              <a:off x="4645634" y="299877"/>
              <a:ext cx="1444993" cy="57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99568" rIns="99568" bIns="53340" numCol="1" spcCol="127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Advice + Signpost</a:t>
              </a:r>
            </a:p>
          </p:txBody>
        </p:sp>
      </p:grpSp>
      <p:sp>
        <p:nvSpPr>
          <p:cNvPr id="47" name="Rectangle: Rounded Corners 46">
            <a:extLst>
              <a:ext uri="{FF2B5EF4-FFF2-40B4-BE49-F238E27FC236}">
                <a16:creationId xmlns:a16="http://schemas.microsoft.com/office/drawing/2014/main" id="{CCE899B0-C808-4557-AE9D-A104D7CA40C0}"/>
              </a:ext>
            </a:extLst>
          </p:cNvPr>
          <p:cNvSpPr/>
          <p:nvPr/>
        </p:nvSpPr>
        <p:spPr>
          <a:xfrm>
            <a:off x="7628903" y="4413465"/>
            <a:ext cx="1827701" cy="22371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TextBox 47">
            <a:extLst>
              <a:ext uri="{FF2B5EF4-FFF2-40B4-BE49-F238E27FC236}">
                <a16:creationId xmlns:a16="http://schemas.microsoft.com/office/drawing/2014/main" id="{19A08776-DE90-4FAF-8B5B-6389195725EB}"/>
              </a:ext>
            </a:extLst>
          </p:cNvPr>
          <p:cNvSpPr txBox="1"/>
          <p:nvPr/>
        </p:nvSpPr>
        <p:spPr>
          <a:xfrm>
            <a:off x="7720559" y="4484512"/>
            <a:ext cx="1827701" cy="22236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5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Patient with lower back pain - during consultation pharmacist eliminates red flags and provides self-care advice to patient. Patient advised that if it doesn't resolve then they may need to see a physiotherapist and explain how to access physio services in their </a:t>
            </a:r>
            <a:r>
              <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local area.</a:t>
            </a:r>
          </a:p>
        </p:txBody>
      </p:sp>
      <p:pic>
        <p:nvPicPr>
          <p:cNvPr id="50" name="Picture 49" descr="A close up of a logo&#10;&#10;Description automatically generated">
            <a:extLst>
              <a:ext uri="{FF2B5EF4-FFF2-40B4-BE49-F238E27FC236}">
                <a16:creationId xmlns:a16="http://schemas.microsoft.com/office/drawing/2014/main" id="{70D4B0C2-ABC4-46DF-81D1-1814AA2FF7BE}"/>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753019" y="2821002"/>
            <a:ext cx="1538547" cy="1428750"/>
          </a:xfrm>
          <a:prstGeom prst="rect">
            <a:avLst/>
          </a:prstGeom>
        </p:spPr>
      </p:pic>
      <p:grpSp>
        <p:nvGrpSpPr>
          <p:cNvPr id="51" name="Group 50">
            <a:extLst>
              <a:ext uri="{FF2B5EF4-FFF2-40B4-BE49-F238E27FC236}">
                <a16:creationId xmlns:a16="http://schemas.microsoft.com/office/drawing/2014/main" id="{574A0B09-AAB1-46DD-B49E-A5911177FF63}"/>
              </a:ext>
            </a:extLst>
          </p:cNvPr>
          <p:cNvGrpSpPr/>
          <p:nvPr/>
        </p:nvGrpSpPr>
        <p:grpSpPr>
          <a:xfrm>
            <a:off x="9821714" y="1219022"/>
            <a:ext cx="1562559" cy="1432308"/>
            <a:chOff x="9288067" y="276090"/>
            <a:chExt cx="1444993" cy="2764800"/>
          </a:xfrm>
        </p:grpSpPr>
        <p:sp>
          <p:nvSpPr>
            <p:cNvPr id="52" name="Rectangle: Rounded Corners 51">
              <a:extLst>
                <a:ext uri="{FF2B5EF4-FFF2-40B4-BE49-F238E27FC236}">
                  <a16:creationId xmlns:a16="http://schemas.microsoft.com/office/drawing/2014/main" id="{6CC65B44-A0BA-4BDC-8A10-CE50F54F0FDB}"/>
                </a:ext>
              </a:extLst>
            </p:cNvPr>
            <p:cNvSpPr/>
            <p:nvPr/>
          </p:nvSpPr>
          <p:spPr>
            <a:xfrm>
              <a:off x="9288067" y="276090"/>
              <a:ext cx="1444993" cy="27648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Rectangle: Rounded Corners 4">
              <a:extLst>
                <a:ext uri="{FF2B5EF4-FFF2-40B4-BE49-F238E27FC236}">
                  <a16:creationId xmlns:a16="http://schemas.microsoft.com/office/drawing/2014/main" id="{073A5521-5E48-4C44-87CE-EC8C33800A92}"/>
                </a:ext>
              </a:extLst>
            </p:cNvPr>
            <p:cNvSpPr txBox="1"/>
            <p:nvPr/>
          </p:nvSpPr>
          <p:spPr>
            <a:xfrm>
              <a:off x="9288067" y="276090"/>
              <a:ext cx="1444993" cy="57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99568" rIns="99568" bIns="53340" numCol="1" spcCol="1270" anchor="t" anchorCtr="0">
              <a:noAutofit/>
            </a:bodyPr>
            <a:lstStyle/>
            <a:p>
              <a:pPr marL="0" marR="0" lvl="0" indent="0" algn="l" defTabSz="622300" rtl="0" eaLnBrk="1" fontAlgn="auto" latinLnBrk="0" hangingPunct="1">
                <a:lnSpc>
                  <a:spcPct val="90000"/>
                </a:lnSpc>
                <a:spcBef>
                  <a:spcPct val="0"/>
                </a:spcBef>
                <a:spcAft>
                  <a:spcPct val="3500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Advice + Refer</a:t>
              </a:r>
            </a:p>
          </p:txBody>
        </p:sp>
      </p:grpSp>
      <p:sp>
        <p:nvSpPr>
          <p:cNvPr id="56" name="Rectangle: Rounded Corners 55">
            <a:extLst>
              <a:ext uri="{FF2B5EF4-FFF2-40B4-BE49-F238E27FC236}">
                <a16:creationId xmlns:a16="http://schemas.microsoft.com/office/drawing/2014/main" id="{37744F4E-EF3F-4AE3-A5A4-2B00997581DE}"/>
              </a:ext>
            </a:extLst>
          </p:cNvPr>
          <p:cNvSpPr/>
          <p:nvPr/>
        </p:nvSpPr>
        <p:spPr>
          <a:xfrm>
            <a:off x="9867082" y="4413464"/>
            <a:ext cx="1827701" cy="226440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8" name="Rectangle 57">
            <a:extLst>
              <a:ext uri="{FF2B5EF4-FFF2-40B4-BE49-F238E27FC236}">
                <a16:creationId xmlns:a16="http://schemas.microsoft.com/office/drawing/2014/main" id="{9B32437C-38F5-4F0B-8EB4-E1F516A45246}"/>
              </a:ext>
            </a:extLst>
          </p:cNvPr>
          <p:cNvSpPr/>
          <p:nvPr/>
        </p:nvSpPr>
        <p:spPr>
          <a:xfrm>
            <a:off x="9983429" y="4484512"/>
            <a:ext cx="1711354" cy="212365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Young adult male with headache but during consultation explains they received a blow to the head during boxing training the day before. Pharmacist contacts GP practice using the agreed number to refer the patient back to them</a:t>
            </a:r>
            <a:r>
              <a:rPr kumimoji="0" lang="en-GB" sz="11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a:r>
          </a:p>
        </p:txBody>
      </p:sp>
      <p:pic>
        <p:nvPicPr>
          <p:cNvPr id="60" name="Picture 59" descr="A picture containing drawing&#10;&#10;Description automatically generated">
            <a:extLst>
              <a:ext uri="{FF2B5EF4-FFF2-40B4-BE49-F238E27FC236}">
                <a16:creationId xmlns:a16="http://schemas.microsoft.com/office/drawing/2014/main" id="{AAEB051B-79FB-4E02-BDE8-4BF653A5CA4A}"/>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9925261" y="2722377"/>
            <a:ext cx="1562559" cy="1535513"/>
          </a:xfrm>
          <a:prstGeom prst="rect">
            <a:avLst/>
          </a:prstGeom>
        </p:spPr>
      </p:pic>
      <p:pic>
        <p:nvPicPr>
          <p:cNvPr id="4" name="Picture 3" descr="A picture containing person, indoor&#10;&#10;Description automatically generated">
            <a:extLst>
              <a:ext uri="{FF2B5EF4-FFF2-40B4-BE49-F238E27FC236}">
                <a16:creationId xmlns:a16="http://schemas.microsoft.com/office/drawing/2014/main" id="{83144A18-1942-4EA8-A20D-DC301109A4AA}"/>
              </a:ext>
            </a:extLst>
          </p:cNvPr>
          <p:cNvPicPr>
            <a:picLocks noChangeAspect="1"/>
          </p:cNvPicPr>
          <p:nvPr/>
        </p:nvPicPr>
        <p:blipFill>
          <a:blip r:embed="rId8"/>
          <a:stretch>
            <a:fillRect/>
          </a:stretch>
        </p:blipFill>
        <p:spPr>
          <a:xfrm>
            <a:off x="2768848" y="2836513"/>
            <a:ext cx="1734801" cy="1357670"/>
          </a:xfrm>
          <a:prstGeom prst="rect">
            <a:avLst/>
          </a:prstGeom>
        </p:spPr>
      </p:pic>
      <p:pic>
        <p:nvPicPr>
          <p:cNvPr id="3" name="Picture 2">
            <a:extLst>
              <a:ext uri="{FF2B5EF4-FFF2-40B4-BE49-F238E27FC236}">
                <a16:creationId xmlns:a16="http://schemas.microsoft.com/office/drawing/2014/main" id="{62B6CBFB-BE00-47F8-94B7-40B86FA7E0F8}"/>
              </a:ext>
            </a:extLst>
          </p:cNvPr>
          <p:cNvPicPr>
            <a:picLocks noChangeAspect="1"/>
          </p:cNvPicPr>
          <p:nvPr/>
        </p:nvPicPr>
        <p:blipFill>
          <a:blip r:embed="rId9"/>
          <a:stretch>
            <a:fillRect/>
          </a:stretch>
        </p:blipFill>
        <p:spPr>
          <a:xfrm>
            <a:off x="5300403" y="2834587"/>
            <a:ext cx="1538547" cy="1359595"/>
          </a:xfrm>
          <a:prstGeom prst="rect">
            <a:avLst/>
          </a:prstGeom>
        </p:spPr>
      </p:pic>
    </p:spTree>
    <p:extLst>
      <p:ext uri="{BB962C8B-B14F-4D97-AF65-F5344CB8AC3E}">
        <p14:creationId xmlns:p14="http://schemas.microsoft.com/office/powerpoint/2010/main" val="552270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A84C-2774-4963-B2E9-77E2BCEE0459}"/>
              </a:ext>
            </a:extLst>
          </p:cNvPr>
          <p:cNvSpPr>
            <a:spLocks noGrp="1"/>
          </p:cNvSpPr>
          <p:nvPr>
            <p:ph type="title"/>
          </p:nvPr>
        </p:nvSpPr>
        <p:spPr>
          <a:xfrm>
            <a:off x="775251" y="609062"/>
            <a:ext cx="10641498" cy="611649"/>
          </a:xfrm>
        </p:spPr>
        <p:txBody>
          <a:bodyPr>
            <a:normAutofit/>
          </a:bodyPr>
          <a:lstStyle/>
          <a:p>
            <a:r>
              <a:rPr lang="en-GB" sz="3200" dirty="0"/>
              <a:t>Next steps for STP’s, CCG’s and General Practices</a:t>
            </a:r>
          </a:p>
        </p:txBody>
      </p:sp>
      <p:sp>
        <p:nvSpPr>
          <p:cNvPr id="3" name="Content Placeholder 2">
            <a:extLst>
              <a:ext uri="{FF2B5EF4-FFF2-40B4-BE49-F238E27FC236}">
                <a16:creationId xmlns:a16="http://schemas.microsoft.com/office/drawing/2014/main" id="{AC1E781C-513D-47AF-9B19-5177B4CD2A90}"/>
              </a:ext>
            </a:extLst>
          </p:cNvPr>
          <p:cNvSpPr>
            <a:spLocks noGrp="1"/>
          </p:cNvSpPr>
          <p:nvPr>
            <p:ph sz="quarter" idx="10"/>
          </p:nvPr>
        </p:nvSpPr>
        <p:spPr>
          <a:xfrm>
            <a:off x="781878" y="1137684"/>
            <a:ext cx="10641498" cy="5380074"/>
          </a:xfrm>
          <a:solidFill>
            <a:schemeClr val="accent1">
              <a:lumMod val="20000"/>
              <a:lumOff val="80000"/>
            </a:schemeClr>
          </a:solidFill>
        </p:spPr>
        <p:txBody>
          <a:bodyPr>
            <a:normAutofit/>
          </a:bodyPr>
          <a:lstStyle/>
          <a:p>
            <a:pPr marL="0" indent="0">
              <a:buNone/>
            </a:pPr>
            <a:endParaRPr lang="en-GB" sz="1800" dirty="0"/>
          </a:p>
          <a:p>
            <a:pPr marL="0" indent="0">
              <a:buNone/>
            </a:pPr>
            <a:r>
              <a:rPr lang="en-GB" sz="1600" b="1" dirty="0">
                <a:solidFill>
                  <a:schemeClr val="accent1">
                    <a:lumMod val="75000"/>
                  </a:schemeClr>
                </a:solidFill>
              </a:rPr>
              <a:t>The Midlands GP Referral to CPCS team will provide an implementation pack including all required templates and guides to help and support PCN’s to get started.</a:t>
            </a:r>
          </a:p>
          <a:p>
            <a:pPr marL="0" indent="0">
              <a:buNone/>
            </a:pPr>
            <a:r>
              <a:rPr lang="en-GB" sz="1600" dirty="0"/>
              <a:t>Further actions include:</a:t>
            </a:r>
          </a:p>
          <a:p>
            <a:r>
              <a:rPr lang="en-GB" sz="1600" dirty="0"/>
              <a:t>STP’s to create a local roll-out plan to include when each PCN will be going live with GP-CPCS referrals.</a:t>
            </a:r>
          </a:p>
          <a:p>
            <a:r>
              <a:rPr lang="en-GB" sz="1600" dirty="0"/>
              <a:t>Collectively (ideally across a STP or PCN) agree how referrals will be sent electronically i.e. NHS Mail</a:t>
            </a:r>
          </a:p>
          <a:p>
            <a:r>
              <a:rPr lang="en-GB" sz="1600" dirty="0"/>
              <a:t>Agree who will import the referral template into the GP clinical system i.e. local CSU to make available in clinical database reporting units and publish to all STP sites.</a:t>
            </a:r>
          </a:p>
          <a:p>
            <a:r>
              <a:rPr lang="en-GB" sz="1600" dirty="0"/>
              <a:t>Virtual Outcomes training modules and clips for GP practice teams are available and can be watched in a group or individually. Links will be provided as part of the implementation pack. </a:t>
            </a:r>
          </a:p>
          <a:p>
            <a:r>
              <a:rPr lang="en-GB" sz="1600" dirty="0"/>
              <a:t>Agree the care navigation process to be used when patients request an appointment for one of the minor illnesses (usually the same as care navigation for practice clinicians) </a:t>
            </a:r>
          </a:p>
          <a:p>
            <a:r>
              <a:rPr lang="en-GB" sz="1600" dirty="0"/>
              <a:t>Agree how you want community pharmacists to contact practices when they have a patient who needs to be referred back to a GP (approx. 1 in 10 referrals and we ask that the community pharmacist calls the practice on a back office line and not to ask the patient to call again)</a:t>
            </a:r>
          </a:p>
          <a:p>
            <a:r>
              <a:rPr lang="en-GB" sz="1600" dirty="0"/>
              <a:t>Name a main point of contact at the General Practice so that any teething issues can be resolved easily</a:t>
            </a:r>
          </a:p>
          <a:p>
            <a:r>
              <a:rPr lang="en-GB" sz="1600" dirty="0"/>
              <a:t>Agree when the PCN will review the progress of the service (after week 1, month 1 etc) and identify the attendees (GPs, PCN Clinical Pharmacist, Community Pharmacists)</a:t>
            </a:r>
          </a:p>
        </p:txBody>
      </p:sp>
    </p:spTree>
    <p:extLst>
      <p:ext uri="{BB962C8B-B14F-4D97-AF65-F5344CB8AC3E}">
        <p14:creationId xmlns:p14="http://schemas.microsoft.com/office/powerpoint/2010/main" val="2289687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A9F081-D910-49EB-8B74-91C132B5E861}"/>
              </a:ext>
            </a:extLst>
          </p:cNvPr>
          <p:cNvSpPr txBox="1">
            <a:spLocks/>
          </p:cNvSpPr>
          <p:nvPr/>
        </p:nvSpPr>
        <p:spPr>
          <a:xfrm>
            <a:off x="441598" y="344930"/>
            <a:ext cx="7764887" cy="434570"/>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dirty="0">
                <a:solidFill>
                  <a:schemeClr val="accent1">
                    <a:lumMod val="75000"/>
                  </a:schemeClr>
                </a:solidFill>
              </a:rPr>
              <a:t>Summary</a:t>
            </a:r>
          </a:p>
        </p:txBody>
      </p:sp>
      <p:sp>
        <p:nvSpPr>
          <p:cNvPr id="9" name="Rectangle 8">
            <a:extLst>
              <a:ext uri="{FF2B5EF4-FFF2-40B4-BE49-F238E27FC236}">
                <a16:creationId xmlns:a16="http://schemas.microsoft.com/office/drawing/2014/main" id="{E96D3313-02B4-4CEC-AA98-76929973DF52}"/>
              </a:ext>
            </a:extLst>
          </p:cNvPr>
          <p:cNvSpPr/>
          <p:nvPr/>
        </p:nvSpPr>
        <p:spPr>
          <a:xfrm>
            <a:off x="405855" y="996476"/>
            <a:ext cx="11380289" cy="4801314"/>
          </a:xfrm>
          <a:prstGeom prst="rect">
            <a:avLst/>
          </a:prstGeom>
          <a:solidFill>
            <a:schemeClr val="accent1">
              <a:lumMod val="20000"/>
              <a:lumOff val="80000"/>
            </a:schemeClr>
          </a:solidFill>
        </p:spPr>
        <p:txBody>
          <a:bodyPr wrap="square">
            <a:spAutoFit/>
          </a:bodyPr>
          <a:lstStyle/>
          <a:p>
            <a:pPr marL="285750" indent="-285750">
              <a:buFont typeface="Arial" panose="020B0604020202020204" pitchFamily="34" charset="0"/>
              <a:buChar char="•"/>
            </a:pPr>
            <a:r>
              <a:rPr lang="en-GB"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Good access</a:t>
            </a:r>
            <a:r>
              <a:rPr lang="en-GB"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 </a:t>
            </a:r>
            <a:r>
              <a:rPr lang="en-GB" dirty="0">
                <a:latin typeface="Arial" panose="020B0604020202020204" pitchFamily="34" charset="0"/>
                <a:ea typeface="Calibri" panose="020F0502020204030204" pitchFamily="34" charset="0"/>
                <a:cs typeface="Arial" panose="020B0604020202020204" pitchFamily="34" charset="0"/>
              </a:rPr>
              <a:t>is not just about patients being booked to into see a healthcare professional, but about ensuring patients are gaining access to the right person or service, at the right time, in the right place and providing the right care.  In achieving this, the focus must be equally on supporting patients to access services quickly when they are acutely ill, as well as providing continuity of care. </a:t>
            </a:r>
          </a:p>
          <a:p>
            <a:endParaRPr lang="en-GB"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Access models should seek to address health inequalities</a:t>
            </a:r>
            <a:r>
              <a:rPr lang="en-GB" dirty="0">
                <a:latin typeface="Arial" panose="020B0604020202020204" pitchFamily="34" charset="0"/>
                <a:ea typeface="Calibri" panose="020F0502020204030204" pitchFamily="34" charset="0"/>
                <a:cs typeface="Arial" panose="020B0604020202020204" pitchFamily="34" charset="0"/>
              </a:rPr>
              <a:t>, specifically those that may be exacerbated by new ways of operating and delivering primary care.  While COVID-19 changes may have improved access for some, they will have made access worse for other groups.</a:t>
            </a:r>
          </a:p>
          <a:p>
            <a:pPr marL="285750" indent="-285750">
              <a:buFont typeface="Arial" panose="020B0604020202020204" pitchFamily="34" charset="0"/>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Implementation</a:t>
            </a:r>
            <a:r>
              <a:rPr lang="en-GB" dirty="0">
                <a:latin typeface="Arial" panose="020B0604020202020204" pitchFamily="34" charset="0"/>
                <a:ea typeface="Calibri" panose="020F0502020204030204" pitchFamily="34" charset="0"/>
                <a:cs typeface="Arial" panose="020B0604020202020204" pitchFamily="34" charset="0"/>
              </a:rPr>
              <a:t> of the General Practice Referral to Community Pharmacist Consultation Service pathway is being locally led but nationally supported, regional integration leads will be your first port of call for this support and will share national learning and insight from our pilots to help support implementation.</a:t>
            </a:r>
          </a:p>
          <a:p>
            <a:pPr marL="285750" indent="-285750">
              <a:buFont typeface="Arial" panose="020B0604020202020204" pitchFamily="34" charset="0"/>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PCN/Clinical Pharmacists </a:t>
            </a:r>
            <a:r>
              <a:rPr lang="en-GB" dirty="0">
                <a:latin typeface="Arial" panose="020B0604020202020204" pitchFamily="34" charset="0"/>
                <a:ea typeface="Calibri" panose="020F0502020204030204" pitchFamily="34" charset="0"/>
                <a:cs typeface="Arial" panose="020B0604020202020204" pitchFamily="34" charset="0"/>
              </a:rPr>
              <a:t>are ideally placed to support the GP referral pathway into CPCS.</a:t>
            </a:r>
          </a:p>
          <a:p>
            <a:pPr marL="285750" indent="-285750">
              <a:buFont typeface="Arial" panose="020B0604020202020204" pitchFamily="34" charset="0"/>
              <a:buChar char="•"/>
            </a:pPr>
            <a:endParaRPr lang="en-GB"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PCN led governance </a:t>
            </a:r>
            <a:r>
              <a:rPr lang="en-GB" dirty="0">
                <a:latin typeface="Arial" panose="020B0604020202020204" pitchFamily="34" charset="0"/>
                <a:ea typeface="Calibri" panose="020F0502020204030204" pitchFamily="34" charset="0"/>
                <a:cs typeface="Arial" panose="020B0604020202020204" pitchFamily="34" charset="0"/>
              </a:rPr>
              <a:t>arrangements should be reviewed and amended where appropriate to accommodate the GP referral pathway in line with local discussions.</a:t>
            </a:r>
          </a:p>
        </p:txBody>
      </p:sp>
      <p:sp>
        <p:nvSpPr>
          <p:cNvPr id="6" name="Footer Placeholder 3">
            <a:extLst>
              <a:ext uri="{FF2B5EF4-FFF2-40B4-BE49-F238E27FC236}">
                <a16:creationId xmlns:a16="http://schemas.microsoft.com/office/drawing/2014/main" id="{4E49BC97-8C5A-47AF-BD4D-779EDA648303}"/>
              </a:ext>
            </a:extLst>
          </p:cNvPr>
          <p:cNvSpPr>
            <a:spLocks noGrp="1"/>
          </p:cNvSpPr>
          <p:nvPr>
            <p:ph type="ftr" sz="quarter" idx="3"/>
          </p:nvPr>
        </p:nvSpPr>
        <p:spPr>
          <a:xfrm>
            <a:off x="920902" y="6333440"/>
            <a:ext cx="7630885" cy="365125"/>
          </a:xfrm>
        </p:spPr>
        <p:txBody>
          <a:bodyPr/>
          <a:lstStyle/>
          <a:p>
            <a:r>
              <a:rPr lang="en-GB" dirty="0"/>
              <a:t>GP referral pathway to NHS CPCS</a:t>
            </a:r>
          </a:p>
        </p:txBody>
      </p:sp>
    </p:spTree>
    <p:extLst>
      <p:ext uri="{BB962C8B-B14F-4D97-AF65-F5344CB8AC3E}">
        <p14:creationId xmlns:p14="http://schemas.microsoft.com/office/powerpoint/2010/main" val="77325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4F80C3-3777-4D5A-AEA7-271A04F84733}"/>
              </a:ext>
            </a:extLst>
          </p:cNvPr>
          <p:cNvSpPr>
            <a:spLocks noGrp="1"/>
          </p:cNvSpPr>
          <p:nvPr>
            <p:ph sz="quarter" idx="10"/>
          </p:nvPr>
        </p:nvSpPr>
        <p:spPr>
          <a:xfrm>
            <a:off x="209724" y="951721"/>
            <a:ext cx="11733459" cy="5796000"/>
          </a:xfrm>
          <a:solidFill>
            <a:schemeClr val="accent1">
              <a:lumMod val="40000"/>
              <a:lumOff val="60000"/>
            </a:schemeClr>
          </a:solidFill>
        </p:spPr>
        <p:txBody>
          <a:bodyPr>
            <a:normAutofit fontScale="40000" lnSpcReduction="20000"/>
          </a:bodyPr>
          <a:lstStyle/>
          <a:p>
            <a:pPr marL="0" lvl="0" indent="0">
              <a:buNone/>
            </a:pPr>
            <a:endParaRPr lang="en-GB" sz="4800" b="1" dirty="0"/>
          </a:p>
          <a:p>
            <a:pPr marL="0" lvl="0" indent="0">
              <a:buNone/>
            </a:pPr>
            <a:r>
              <a:rPr lang="en-GB" sz="4000" b="1" dirty="0"/>
              <a:t>What is the General Practice Referral to Community Pharmacist Consultation Service (CPCS)? </a:t>
            </a:r>
          </a:p>
          <a:p>
            <a:r>
              <a:rPr lang="en-GB" sz="4000" dirty="0"/>
              <a:t>The NHS Community Pharmacist Consultation Service (NHS CPCS) is a community pharmacist led clinical service which is well established in community pharmacy across England and has been managing referrals for minor illness conditions from 111 since October 2019. </a:t>
            </a:r>
          </a:p>
          <a:p>
            <a:r>
              <a:rPr lang="en-GB" sz="4000" dirty="0"/>
              <a:t>There were various pilots across the country involving referrals from General Practice into CPCS (GPCPCS). </a:t>
            </a:r>
          </a:p>
          <a:p>
            <a:r>
              <a:rPr lang="en-GB" sz="4000" dirty="0"/>
              <a:t>Building on the success of the pilots, from 1</a:t>
            </a:r>
            <a:r>
              <a:rPr lang="en-GB" sz="4000" baseline="30000" dirty="0"/>
              <a:t>st</a:t>
            </a:r>
            <a:r>
              <a:rPr lang="en-GB" sz="4000" dirty="0"/>
              <a:t> November 2020, General Practice referral into CPCS became a national service. Regional teams have been requested to roll out a “soft launch” of the service with a phased implementation working with PCNs who are keen to be early adopters.</a:t>
            </a:r>
          </a:p>
          <a:p>
            <a:pPr>
              <a:spcAft>
                <a:spcPts val="0"/>
              </a:spcAft>
            </a:pPr>
            <a:r>
              <a:rPr lang="en-GB" sz="4000" dirty="0"/>
              <a:t>In The Midlands Region there are </a:t>
            </a:r>
            <a:r>
              <a:rPr lang="en-GB" sz="4000" b="1" dirty="0">
                <a:ea typeface="Calibri" panose="020F0502020204030204" pitchFamily="34" charset="0"/>
              </a:rPr>
              <a:t>57</a:t>
            </a:r>
            <a:r>
              <a:rPr lang="en-GB" sz="4000" dirty="0">
                <a:ea typeface="Calibri" panose="020F0502020204030204" pitchFamily="34" charset="0"/>
              </a:rPr>
              <a:t> GP Practices live and referring through GP CPCS and </a:t>
            </a:r>
            <a:r>
              <a:rPr lang="en-GB" sz="4000" b="1" dirty="0">
                <a:ea typeface="Calibri" panose="020F0502020204030204" pitchFamily="34" charset="0"/>
              </a:rPr>
              <a:t>155</a:t>
            </a:r>
            <a:r>
              <a:rPr lang="en-GB" sz="4000" dirty="0">
                <a:ea typeface="Calibri" panose="020F0502020204030204" pitchFamily="34" charset="0"/>
              </a:rPr>
              <a:t> GP Practices engaged for implementation. Data will be shared with the ICS named GP-CPCS Leads.</a:t>
            </a:r>
            <a:endParaRPr lang="en-GB" sz="4000" dirty="0"/>
          </a:p>
          <a:p>
            <a:r>
              <a:rPr lang="en-GB" sz="4000" dirty="0"/>
              <a:t>PCNs will be the driving force for implementing and governing the GP referrals into CPCS. A key factor for successful delivery of this new service will be good working relationships between the NHSE&amp;I programme team, ICS Leads, PCN Access Leads, PCN Clinical Directors, PCN Clinical Pharmacists, PCN Community Pharmacy Leads and LPCs/LMCs. </a:t>
            </a:r>
          </a:p>
          <a:p>
            <a:r>
              <a:rPr lang="en-GB" sz="4000" dirty="0"/>
              <a:t>Midlands region implementation team:</a:t>
            </a:r>
          </a:p>
          <a:p>
            <a:pPr lvl="1"/>
            <a:r>
              <a:rPr lang="en-GB" sz="4000" dirty="0"/>
              <a:t>Jackie Buxton – Pharmacy Integration Lead (Midlands region)/Chief Officer, Derbyshire Local Pharmaceutical Committee (LPC)</a:t>
            </a:r>
          </a:p>
          <a:p>
            <a:pPr lvl="1"/>
            <a:r>
              <a:rPr lang="en-GB" sz="4000" dirty="0"/>
              <a:t>Amanda Alamanos – Senior Transformation Manager (NHSE/I Midlands Region), GP CPCS Regional Implementation Lead</a:t>
            </a:r>
          </a:p>
          <a:p>
            <a:pPr lvl="1"/>
            <a:r>
              <a:rPr lang="en-GB" sz="4000" dirty="0"/>
              <a:t>Hayley Moore – Transformation Manager (NHSE/I Midlands Region), GP CPCS Programme Manager </a:t>
            </a:r>
            <a:r>
              <a:rPr lang="en-GB" sz="4000" dirty="0">
                <a:hlinkClick r:id="rId2"/>
              </a:rPr>
              <a:t>Hayley.moore@nhs.net</a:t>
            </a:r>
            <a:r>
              <a:rPr lang="en-GB" sz="4000" dirty="0"/>
              <a:t> </a:t>
            </a:r>
          </a:p>
          <a:p>
            <a:pPr lvl="1"/>
            <a:r>
              <a:rPr lang="en-GB" sz="4000" dirty="0"/>
              <a:t>LPN Chairs – Pallavi </a:t>
            </a:r>
            <a:r>
              <a:rPr lang="en-GB" sz="4000" dirty="0" err="1"/>
              <a:t>Dawdi</a:t>
            </a:r>
            <a:r>
              <a:rPr lang="en-GB" sz="4000" dirty="0"/>
              <a:t>, Satyan Kotecha and Samantha Travis.</a:t>
            </a:r>
          </a:p>
          <a:p>
            <a:pPr marL="457200" lvl="1" indent="0">
              <a:buNone/>
            </a:pPr>
            <a:endParaRPr lang="en-GB" sz="4000" dirty="0"/>
          </a:p>
          <a:p>
            <a:pPr marL="457200" lvl="1" indent="0">
              <a:buNone/>
            </a:pPr>
            <a:r>
              <a:rPr lang="en-GB" sz="4800" dirty="0"/>
              <a:t> </a:t>
            </a:r>
          </a:p>
          <a:p>
            <a:pPr marL="0" lvl="0" indent="0">
              <a:buNone/>
            </a:pPr>
            <a:endParaRPr lang="en-GB" sz="3200" b="1" dirty="0"/>
          </a:p>
          <a:p>
            <a:pPr marL="0" lvl="0" indent="0">
              <a:buNone/>
            </a:pPr>
            <a:endParaRPr lang="en-GB" b="1" dirty="0"/>
          </a:p>
          <a:p>
            <a:pPr marL="0" lvl="0" indent="0">
              <a:buNone/>
            </a:pPr>
            <a:endParaRPr lang="en-GB" sz="3200" b="1" dirty="0"/>
          </a:p>
        </p:txBody>
      </p:sp>
    </p:spTree>
    <p:extLst>
      <p:ext uri="{BB962C8B-B14F-4D97-AF65-F5344CB8AC3E}">
        <p14:creationId xmlns:p14="http://schemas.microsoft.com/office/powerpoint/2010/main" val="3598379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4F80C3-3777-4D5A-AEA7-271A04F84733}"/>
              </a:ext>
            </a:extLst>
          </p:cNvPr>
          <p:cNvSpPr>
            <a:spLocks noGrp="1"/>
          </p:cNvSpPr>
          <p:nvPr>
            <p:ph sz="quarter" idx="10"/>
          </p:nvPr>
        </p:nvSpPr>
        <p:spPr>
          <a:xfrm>
            <a:off x="209724" y="951721"/>
            <a:ext cx="11677475" cy="5796000"/>
          </a:xfrm>
          <a:solidFill>
            <a:schemeClr val="accent1">
              <a:lumMod val="40000"/>
              <a:lumOff val="60000"/>
            </a:schemeClr>
          </a:solidFill>
        </p:spPr>
        <p:txBody>
          <a:bodyPr>
            <a:normAutofit fontScale="40000" lnSpcReduction="20000"/>
          </a:bodyPr>
          <a:lstStyle/>
          <a:p>
            <a:pPr marL="0" lvl="0" indent="0">
              <a:buNone/>
            </a:pPr>
            <a:r>
              <a:rPr lang="en-GB" sz="4000" b="1" dirty="0"/>
              <a:t>Benefits of the service:</a:t>
            </a:r>
          </a:p>
          <a:p>
            <a:pPr>
              <a:lnSpc>
                <a:spcPct val="120000"/>
              </a:lnSpc>
            </a:pPr>
            <a:r>
              <a:rPr lang="en-US" sz="4000" dirty="0"/>
              <a:t>GP referrals into CPCS is one of several improvement measures available to improve access and one of the easiest to implement. </a:t>
            </a:r>
          </a:p>
          <a:p>
            <a:pPr>
              <a:lnSpc>
                <a:spcPct val="120000"/>
              </a:lnSpc>
            </a:pPr>
            <a:r>
              <a:rPr lang="en-GB" sz="4000" dirty="0"/>
              <a:t>GP CPCS helps to free up practice capacity to see higher acuity patients, as well as from secondary care and </a:t>
            </a:r>
            <a:r>
              <a:rPr lang="en-GB" sz="4000" u="sng" dirty="0">
                <a:hlinkClick r:id="rId2"/>
              </a:rPr>
              <a:t>111 First</a:t>
            </a:r>
            <a:r>
              <a:rPr lang="en-GB" sz="4000" dirty="0"/>
              <a:t>. It will also build the platform for longer-term relationships between the pharmacy and general practice professions.</a:t>
            </a:r>
          </a:p>
          <a:p>
            <a:pPr>
              <a:lnSpc>
                <a:spcPct val="120000"/>
              </a:lnSpc>
            </a:pPr>
            <a:r>
              <a:rPr lang="en-GB" sz="4000" dirty="0"/>
              <a:t>GP Practices can refer patients directly in to Community Pharmacists </a:t>
            </a:r>
            <a:r>
              <a:rPr lang="en-GB" sz="4000" spc="10" dirty="0"/>
              <a:t>in </a:t>
            </a:r>
            <a:r>
              <a:rPr lang="en-GB" sz="4000" spc="20" dirty="0"/>
              <a:t>a way </a:t>
            </a:r>
            <a:r>
              <a:rPr lang="en-GB" sz="4000" spc="15" dirty="0"/>
              <a:t>that </a:t>
            </a:r>
            <a:r>
              <a:rPr lang="en-GB" sz="4000" spc="10" dirty="0"/>
              <a:t>is </a:t>
            </a:r>
            <a:r>
              <a:rPr lang="en-GB" sz="4000" spc="35" dirty="0"/>
              <a:t>convenient, </a:t>
            </a:r>
            <a:r>
              <a:rPr lang="en-GB" sz="4000" spc="15" dirty="0"/>
              <a:t>safe </a:t>
            </a:r>
            <a:r>
              <a:rPr lang="en-GB" sz="4000" spc="95" dirty="0"/>
              <a:t>and</a:t>
            </a:r>
            <a:r>
              <a:rPr lang="en-GB" sz="4000" spc="-110" dirty="0"/>
              <a:t> </a:t>
            </a:r>
            <a:r>
              <a:rPr lang="en-GB" sz="4000" spc="30" dirty="0"/>
              <a:t>effective.</a:t>
            </a:r>
          </a:p>
          <a:p>
            <a:pPr>
              <a:lnSpc>
                <a:spcPct val="120000"/>
              </a:lnSpc>
            </a:pPr>
            <a:r>
              <a:rPr lang="en-GB" sz="4000" spc="25" dirty="0"/>
              <a:t>6% </a:t>
            </a:r>
            <a:r>
              <a:rPr lang="en-GB" sz="4000" spc="15" dirty="0"/>
              <a:t>- </a:t>
            </a:r>
            <a:r>
              <a:rPr lang="en-GB" sz="4000" spc="25" dirty="0"/>
              <a:t>8% </a:t>
            </a:r>
            <a:r>
              <a:rPr lang="en-GB" sz="4000" spc="10" dirty="0"/>
              <a:t>of all </a:t>
            </a:r>
            <a:r>
              <a:rPr lang="en-GB" sz="4000" spc="20" dirty="0"/>
              <a:t>GP &amp; Nurse </a:t>
            </a:r>
            <a:r>
              <a:rPr lang="en-GB" sz="4000" spc="15" dirty="0"/>
              <a:t>consultations </a:t>
            </a:r>
            <a:r>
              <a:rPr lang="en-GB" sz="4000" spc="95" dirty="0"/>
              <a:t>can </a:t>
            </a:r>
            <a:r>
              <a:rPr lang="en-GB" sz="4000" spc="135" dirty="0"/>
              <a:t>be </a:t>
            </a:r>
            <a:r>
              <a:rPr lang="en-GB" sz="4000" spc="15" dirty="0"/>
              <a:t>safely </a:t>
            </a:r>
            <a:r>
              <a:rPr lang="en-GB" sz="4000" spc="30" dirty="0"/>
              <a:t>transferred </a:t>
            </a:r>
            <a:r>
              <a:rPr lang="en-GB" sz="4000" spc="15" dirty="0"/>
              <a:t>to </a:t>
            </a:r>
            <a:r>
              <a:rPr lang="en-GB" sz="4000" spc="-385" dirty="0"/>
              <a:t> </a:t>
            </a:r>
            <a:r>
              <a:rPr lang="en-GB" sz="4000" spc="20" dirty="0"/>
              <a:t>a c</a:t>
            </a:r>
            <a:r>
              <a:rPr lang="en-GB" sz="4000" spc="45" dirty="0"/>
              <a:t>ommunity </a:t>
            </a:r>
            <a:r>
              <a:rPr lang="en-GB" sz="4000" spc="35" dirty="0"/>
              <a:t>pharmacist. </a:t>
            </a:r>
            <a:r>
              <a:rPr lang="en-GB" sz="4000" spc="15" dirty="0"/>
              <a:t>This equates to referring </a:t>
            </a:r>
            <a:r>
              <a:rPr lang="en-GB" sz="4000" spc="20" dirty="0"/>
              <a:t>up </a:t>
            </a:r>
            <a:r>
              <a:rPr lang="en-GB" sz="4000" spc="15" dirty="0"/>
              <a:t>to </a:t>
            </a:r>
            <a:r>
              <a:rPr lang="en-GB" sz="4000" spc="20" dirty="0"/>
              <a:t>55 GP practice </a:t>
            </a:r>
            <a:r>
              <a:rPr lang="en-GB" sz="4000" spc="15" dirty="0"/>
              <a:t>appointments per practice </a:t>
            </a:r>
            <a:r>
              <a:rPr lang="en-GB" sz="4000" spc="20" dirty="0"/>
              <a:t>each week </a:t>
            </a:r>
            <a:r>
              <a:rPr lang="en-GB" sz="4000" spc="15" dirty="0"/>
              <a:t>to</a:t>
            </a:r>
            <a:r>
              <a:rPr lang="en-GB" sz="4000" spc="-35" dirty="0"/>
              <a:t> </a:t>
            </a:r>
            <a:r>
              <a:rPr lang="en-GB" sz="4000" spc="35" dirty="0"/>
              <a:t>pharmacists.</a:t>
            </a:r>
            <a:endParaRPr lang="en-GB" sz="4000" dirty="0"/>
          </a:p>
          <a:p>
            <a:pPr>
              <a:lnSpc>
                <a:spcPct val="120000"/>
              </a:lnSpc>
            </a:pPr>
            <a:r>
              <a:rPr lang="en-GB" sz="4000" spc="-60" dirty="0"/>
              <a:t>The </a:t>
            </a:r>
            <a:r>
              <a:rPr lang="en-GB" sz="4000" spc="60" dirty="0"/>
              <a:t>scheme </a:t>
            </a:r>
            <a:r>
              <a:rPr lang="en-GB" sz="4000" spc="15" dirty="0"/>
              <a:t>supports patients to self-manage </a:t>
            </a:r>
            <a:r>
              <a:rPr lang="en-GB" sz="4000" spc="10" dirty="0"/>
              <a:t>their </a:t>
            </a:r>
            <a:r>
              <a:rPr lang="en-GB" sz="4000" spc="15" dirty="0"/>
              <a:t>health </a:t>
            </a:r>
            <a:r>
              <a:rPr lang="en-GB" sz="4000" dirty="0"/>
              <a:t>more </a:t>
            </a:r>
            <a:r>
              <a:rPr lang="en-GB" sz="4000" spc="25" dirty="0"/>
              <a:t>effectively </a:t>
            </a:r>
            <a:r>
              <a:rPr lang="en-GB" sz="4000" spc="15" dirty="0"/>
              <a:t>with the </a:t>
            </a:r>
            <a:r>
              <a:rPr lang="en-GB" sz="4000" spc="95" dirty="0"/>
              <a:t>support </a:t>
            </a:r>
            <a:r>
              <a:rPr lang="en-GB" sz="4000" spc="15" dirty="0"/>
              <a:t>of </a:t>
            </a:r>
            <a:r>
              <a:rPr lang="en-GB" sz="4000" spc="45" dirty="0"/>
              <a:t>community</a:t>
            </a:r>
            <a:r>
              <a:rPr lang="en-GB" sz="4000" spc="-105" dirty="0"/>
              <a:t> </a:t>
            </a:r>
            <a:r>
              <a:rPr lang="en-GB" sz="4000" spc="60" dirty="0"/>
              <a:t>pharmacists.</a:t>
            </a:r>
          </a:p>
          <a:p>
            <a:pPr>
              <a:lnSpc>
                <a:spcPct val="120000"/>
              </a:lnSpc>
            </a:pPr>
            <a:r>
              <a:rPr lang="en-GB" sz="4000" spc="15" dirty="0"/>
              <a:t>Support </a:t>
            </a:r>
            <a:r>
              <a:rPr lang="en-GB" sz="4000" spc="10" dirty="0"/>
              <a:t>will </a:t>
            </a:r>
            <a:r>
              <a:rPr lang="en-GB" sz="4000" spc="135" dirty="0"/>
              <a:t>be </a:t>
            </a:r>
            <a:r>
              <a:rPr lang="en-GB" sz="4000" spc="25" dirty="0"/>
              <a:t>offered </a:t>
            </a:r>
            <a:r>
              <a:rPr lang="en-GB" sz="4000" spc="15" dirty="0"/>
              <a:t>at </a:t>
            </a:r>
            <a:r>
              <a:rPr lang="en-GB" sz="4000" spc="20" dirty="0"/>
              <a:t>a </a:t>
            </a:r>
            <a:r>
              <a:rPr lang="en-GB" sz="4000" spc="60" dirty="0"/>
              <a:t>local </a:t>
            </a:r>
            <a:r>
              <a:rPr lang="en-GB" sz="4000" spc="25" dirty="0"/>
              <a:t>PCN </a:t>
            </a:r>
            <a:r>
              <a:rPr lang="en-GB" sz="4000" spc="10" dirty="0"/>
              <a:t>footprint level </a:t>
            </a:r>
            <a:r>
              <a:rPr lang="en-GB" sz="4000" spc="15" dirty="0"/>
              <a:t>to </a:t>
            </a:r>
            <a:r>
              <a:rPr lang="en-GB" sz="4000" spc="70" dirty="0"/>
              <a:t>provide </a:t>
            </a:r>
            <a:r>
              <a:rPr lang="en-GB" sz="4000" spc="15" dirty="0"/>
              <a:t>consistency across networks </a:t>
            </a:r>
            <a:r>
              <a:rPr lang="en-GB" sz="4000" spc="95" dirty="0"/>
              <a:t>and </a:t>
            </a:r>
            <a:r>
              <a:rPr lang="en-GB" sz="4000" spc="15" dirty="0"/>
              <a:t>to </a:t>
            </a:r>
            <a:r>
              <a:rPr lang="en-GB" sz="4000" spc="10" dirty="0"/>
              <a:t>facilitate links </a:t>
            </a:r>
            <a:r>
              <a:rPr lang="en-GB" sz="4000" spc="15" dirty="0"/>
              <a:t>with the </a:t>
            </a:r>
            <a:r>
              <a:rPr lang="en-GB" sz="4000" spc="70" dirty="0"/>
              <a:t>pharmacies </a:t>
            </a:r>
            <a:r>
              <a:rPr lang="en-GB" sz="4000" spc="15" dirty="0"/>
              <a:t>within the</a:t>
            </a:r>
            <a:r>
              <a:rPr lang="en-GB" sz="4000" dirty="0"/>
              <a:t> </a:t>
            </a:r>
            <a:r>
              <a:rPr lang="en-GB" sz="4000" spc="15" dirty="0"/>
              <a:t>networks.</a:t>
            </a:r>
          </a:p>
          <a:p>
            <a:pPr>
              <a:lnSpc>
                <a:spcPct val="120000"/>
              </a:lnSpc>
            </a:pPr>
            <a:r>
              <a:rPr lang="en-GB" sz="4000" spc="15" dirty="0"/>
              <a:t>GP Practices that have implemented GP CPCS have seen a reduction in repeat calls, DNA’s, secondary care activity and having to turn away patients because appointment ledgers are full.</a:t>
            </a:r>
          </a:p>
          <a:p>
            <a:pPr>
              <a:lnSpc>
                <a:spcPct val="120000"/>
              </a:lnSpc>
            </a:pPr>
            <a:r>
              <a:rPr lang="en-GB" sz="4000" spc="15" dirty="0"/>
              <a:t>GP Practices that have been referring to CPCS have also seen an improvement in the number of LD AHC’s, LTC consultations and much more.</a:t>
            </a:r>
          </a:p>
          <a:p>
            <a:pPr marL="457200" lvl="1" indent="0">
              <a:buNone/>
            </a:pPr>
            <a:endParaRPr lang="en-GB" sz="4000" dirty="0"/>
          </a:p>
          <a:p>
            <a:pPr marL="457200" lvl="1" indent="0">
              <a:buNone/>
            </a:pPr>
            <a:r>
              <a:rPr lang="en-GB" sz="4800" dirty="0"/>
              <a:t> </a:t>
            </a:r>
          </a:p>
          <a:p>
            <a:pPr marL="0" lvl="0" indent="0">
              <a:buNone/>
            </a:pPr>
            <a:endParaRPr lang="en-GB" sz="3200" b="1" dirty="0"/>
          </a:p>
          <a:p>
            <a:pPr marL="0" lvl="0" indent="0">
              <a:buNone/>
            </a:pPr>
            <a:endParaRPr lang="en-GB" b="1" dirty="0"/>
          </a:p>
          <a:p>
            <a:pPr marL="0" lvl="0" indent="0">
              <a:buNone/>
            </a:pPr>
            <a:endParaRPr lang="en-GB" sz="3200" b="1" dirty="0"/>
          </a:p>
        </p:txBody>
      </p:sp>
    </p:spTree>
    <p:extLst>
      <p:ext uri="{BB962C8B-B14F-4D97-AF65-F5344CB8AC3E}">
        <p14:creationId xmlns:p14="http://schemas.microsoft.com/office/powerpoint/2010/main" val="422420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AD465E-4E55-4FCF-841C-345747373C6E}"/>
              </a:ext>
            </a:extLst>
          </p:cNvPr>
          <p:cNvSpPr>
            <a:spLocks noGrp="1"/>
          </p:cNvSpPr>
          <p:nvPr>
            <p:ph type="ctrTitle"/>
          </p:nvPr>
        </p:nvSpPr>
        <p:spPr>
          <a:xfrm>
            <a:off x="854765" y="1222311"/>
            <a:ext cx="9871850" cy="3284376"/>
          </a:xfrm>
        </p:spPr>
        <p:txBody>
          <a:bodyPr>
            <a:noAutofit/>
          </a:bodyPr>
          <a:lstStyle/>
          <a:p>
            <a:r>
              <a:rPr lang="en-GB" sz="3200" dirty="0">
                <a:solidFill>
                  <a:schemeClr val="accent1">
                    <a:lumMod val="75000"/>
                  </a:schemeClr>
                </a:solidFill>
                <a:latin typeface="Arial" panose="020B0604020202020204" pitchFamily="34" charset="0"/>
                <a:cs typeface="Arial" panose="020B0604020202020204" pitchFamily="34" charset="0"/>
              </a:rPr>
              <a:t>PSNC Animation</a:t>
            </a:r>
            <a:br>
              <a:rPr lang="en-GB" sz="3200" dirty="0">
                <a:solidFill>
                  <a:schemeClr val="accent1">
                    <a:lumMod val="75000"/>
                  </a:schemeClr>
                </a:solidFill>
                <a:latin typeface="Arial" panose="020B0604020202020204" pitchFamily="34" charset="0"/>
                <a:cs typeface="Arial" panose="020B0604020202020204" pitchFamily="34" charset="0"/>
              </a:rPr>
            </a:br>
            <a:r>
              <a:rPr lang="en-GB" sz="3200" dirty="0">
                <a:solidFill>
                  <a:schemeClr val="accent1">
                    <a:lumMod val="75000"/>
                  </a:schemeClr>
                </a:solidFill>
                <a:latin typeface="Arial" panose="020B0604020202020204" pitchFamily="34" charset="0"/>
                <a:cs typeface="Arial" panose="020B0604020202020204" pitchFamily="34" charset="0"/>
              </a:rPr>
              <a:t> </a:t>
            </a:r>
            <a:br>
              <a:rPr lang="en-GB" sz="3200" dirty="0">
                <a:solidFill>
                  <a:schemeClr val="accent1">
                    <a:lumMod val="75000"/>
                  </a:schemeClr>
                </a:solidFill>
                <a:latin typeface="Arial" panose="020B0604020202020204" pitchFamily="34" charset="0"/>
                <a:cs typeface="Arial" panose="020B0604020202020204" pitchFamily="34" charset="0"/>
              </a:rPr>
            </a:br>
            <a:r>
              <a:rPr lang="en-GB" sz="2400" u="sng" dirty="0">
                <a:latin typeface="Arial" panose="020B0604020202020204" pitchFamily="34" charset="0"/>
                <a:cs typeface="Arial" panose="020B0604020202020204" pitchFamily="34" charset="0"/>
                <a:hlinkClick r:id="rId2"/>
              </a:rPr>
              <a:t>Link To Animation</a:t>
            </a:r>
            <a:br>
              <a:rPr lang="en-GB" dirty="0"/>
            </a:br>
            <a:endParaRPr lang="en-GB" sz="32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70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DF71-0F7D-45D0-8CAE-3326AD83E606}"/>
              </a:ext>
            </a:extLst>
          </p:cNvPr>
          <p:cNvSpPr>
            <a:spLocks noGrp="1"/>
          </p:cNvSpPr>
          <p:nvPr>
            <p:ph type="ctrTitle"/>
          </p:nvPr>
        </p:nvSpPr>
        <p:spPr>
          <a:xfrm>
            <a:off x="606490" y="338591"/>
            <a:ext cx="10061510" cy="575808"/>
          </a:xfrm>
        </p:spPr>
        <p:txBody>
          <a:bodyPr>
            <a:normAutofit/>
          </a:bodyPr>
          <a:lstStyle/>
          <a:p>
            <a:r>
              <a:rPr lang="en-GB" sz="3200" dirty="0">
                <a:solidFill>
                  <a:schemeClr val="accent1">
                    <a:lumMod val="75000"/>
                  </a:schemeClr>
                </a:solidFill>
                <a:latin typeface="Arial" panose="020B0604020202020204" pitchFamily="34" charset="0"/>
                <a:cs typeface="Arial" panose="020B0604020202020204" pitchFamily="34" charset="0"/>
              </a:rPr>
              <a:t>MOU’s That Support GP-CPCS Implementation:</a:t>
            </a:r>
            <a:endParaRPr lang="en-GB" sz="3200" dirty="0"/>
          </a:p>
        </p:txBody>
      </p:sp>
      <p:sp>
        <p:nvSpPr>
          <p:cNvPr id="3" name="Subtitle 2">
            <a:extLst>
              <a:ext uri="{FF2B5EF4-FFF2-40B4-BE49-F238E27FC236}">
                <a16:creationId xmlns:a16="http://schemas.microsoft.com/office/drawing/2014/main" id="{00863CE7-BFE8-4BEE-A01A-DE6A56ABFB49}"/>
              </a:ext>
            </a:extLst>
          </p:cNvPr>
          <p:cNvSpPr>
            <a:spLocks noGrp="1"/>
          </p:cNvSpPr>
          <p:nvPr>
            <p:ph type="subTitle" idx="1"/>
          </p:nvPr>
        </p:nvSpPr>
        <p:spPr>
          <a:xfrm>
            <a:off x="606490" y="989045"/>
            <a:ext cx="11159412" cy="4721290"/>
          </a:xfrm>
          <a:solidFill>
            <a:schemeClr val="accent1">
              <a:lumMod val="20000"/>
              <a:lumOff val="80000"/>
            </a:schemeClr>
          </a:solidFill>
        </p:spPr>
        <p:txBody>
          <a:bodyPr>
            <a:normAutofit fontScale="62500" lnSpcReduction="20000"/>
          </a:bodyPr>
          <a:lstStyle/>
          <a:p>
            <a:pPr algn="l"/>
            <a:endParaRPr lang="en-GB" sz="1900" b="1" dirty="0">
              <a:solidFill>
                <a:schemeClr val="accent1">
                  <a:lumMod val="75000"/>
                </a:schemeClr>
              </a:solidFill>
              <a:latin typeface="Arial" panose="020B0604020202020204" pitchFamily="34" charset="0"/>
              <a:cs typeface="Arial" panose="020B0604020202020204" pitchFamily="34" charset="0"/>
            </a:endParaRPr>
          </a:p>
          <a:p>
            <a:pPr algn="l"/>
            <a:r>
              <a:rPr lang="en-GB" sz="1900" b="1" dirty="0">
                <a:solidFill>
                  <a:schemeClr val="accent1">
                    <a:lumMod val="75000"/>
                  </a:schemeClr>
                </a:solidFill>
                <a:latin typeface="Arial" panose="020B0604020202020204" pitchFamily="34" charset="0"/>
                <a:cs typeface="Arial" panose="020B0604020202020204" pitchFamily="34" charset="0"/>
              </a:rPr>
              <a:t>Access Improvement Programme Funding MOU:</a:t>
            </a:r>
            <a:br>
              <a:rPr lang="en-GB" sz="1900" dirty="0">
                <a:solidFill>
                  <a:schemeClr val="accent1">
                    <a:lumMod val="75000"/>
                  </a:schemeClr>
                </a:solidFill>
                <a:latin typeface="Arial" panose="020B0604020202020204" pitchFamily="34" charset="0"/>
                <a:cs typeface="Arial" panose="020B0604020202020204" pitchFamily="34" charset="0"/>
              </a:rPr>
            </a:b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rPr>
              <a:t>The programme will help practices/PCNs to: </a:t>
            </a:r>
            <a:br>
              <a:rPr lang="en-GB" sz="1900" dirty="0">
                <a:latin typeface="Arial" panose="020B0604020202020204" pitchFamily="34" charset="0"/>
                <a:cs typeface="Arial" panose="020B0604020202020204" pitchFamily="34" charset="0"/>
              </a:rPr>
            </a:b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rPr>
              <a:t>• Better understand and manage their demand. </a:t>
            </a:r>
            <a:br>
              <a:rPr lang="en-GB" sz="1900" dirty="0">
                <a:latin typeface="Arial" panose="020B0604020202020204" pitchFamily="34" charset="0"/>
                <a:cs typeface="Arial" panose="020B0604020202020204" pitchFamily="34" charset="0"/>
              </a:rPr>
            </a:b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rPr>
              <a:t>• Make optimal use of the workforce, including new PCN-based roles.</a:t>
            </a: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rPr>
              <a:t> </a:t>
            </a: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rPr>
              <a:t>• Implement new pathways and processes to optimise the benefits, safety and patient experience of total triage and new consultation types. </a:t>
            </a:r>
            <a:br>
              <a:rPr lang="en-GB" sz="1900" dirty="0">
                <a:latin typeface="Arial" panose="020B0604020202020204" pitchFamily="34" charset="0"/>
                <a:cs typeface="Arial" panose="020B0604020202020204" pitchFamily="34" charset="0"/>
              </a:rPr>
            </a:b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rPr>
              <a:t>• </a:t>
            </a:r>
            <a:r>
              <a:rPr lang="en-GB" sz="1900" dirty="0">
                <a:highlight>
                  <a:srgbClr val="FFFF00"/>
                </a:highlight>
                <a:latin typeface="Arial" panose="020B0604020202020204" pitchFamily="34" charset="0"/>
                <a:cs typeface="Arial" panose="020B0604020202020204" pitchFamily="34" charset="0"/>
              </a:rPr>
              <a:t>Strengthen and expand collaborative approaches to access such as referral into community pharmacy</a:t>
            </a:r>
            <a:r>
              <a:rPr lang="en-GB" sz="1900" dirty="0">
                <a:latin typeface="Arial" panose="020B0604020202020204" pitchFamily="34" charset="0"/>
                <a:cs typeface="Arial" panose="020B0604020202020204" pitchFamily="34" charset="0"/>
              </a:rPr>
              <a:t>, PCN-based hubs and collaborations with the voluntary sector and community services. </a:t>
            </a:r>
            <a:br>
              <a:rPr lang="en-GB" sz="1900" dirty="0">
                <a:latin typeface="Arial" panose="020B0604020202020204" pitchFamily="34" charset="0"/>
                <a:cs typeface="Arial" panose="020B0604020202020204" pitchFamily="34" charset="0"/>
              </a:rPr>
            </a:br>
            <a:br>
              <a:rPr lang="en-GB" sz="1900" dirty="0">
                <a:latin typeface="Arial" panose="020B0604020202020204" pitchFamily="34" charset="0"/>
                <a:cs typeface="Arial" panose="020B0604020202020204" pitchFamily="34" charset="0"/>
              </a:rPr>
            </a:br>
            <a:r>
              <a:rPr lang="en-GB" sz="1900" dirty="0">
                <a:latin typeface="Arial" panose="020B0604020202020204" pitchFamily="34" charset="0"/>
                <a:cs typeface="Arial" panose="020B0604020202020204" pitchFamily="34" charset="0"/>
              </a:rPr>
              <a:t>• To implement change and measure impact.</a:t>
            </a:r>
          </a:p>
          <a:p>
            <a:pPr algn="l"/>
            <a:endParaRPr lang="en-GB" sz="1900" dirty="0">
              <a:latin typeface="Arial" panose="020B0604020202020204" pitchFamily="34" charset="0"/>
              <a:cs typeface="Arial" panose="020B0604020202020204" pitchFamily="34" charset="0"/>
            </a:endParaRPr>
          </a:p>
          <a:p>
            <a:pPr algn="l"/>
            <a:r>
              <a:rPr lang="en-GB" sz="1900" b="1" dirty="0">
                <a:solidFill>
                  <a:schemeClr val="accent1">
                    <a:lumMod val="75000"/>
                  </a:schemeClr>
                </a:solidFill>
                <a:latin typeface="Arial" panose="020B0604020202020204" pitchFamily="34" charset="0"/>
                <a:cs typeface="Arial" panose="020B0604020202020204" pitchFamily="34" charset="0"/>
              </a:rPr>
              <a:t>General Practice Referral to Community Pharmacist (GP-CPCS) Funding</a:t>
            </a:r>
          </a:p>
          <a:p>
            <a:pPr marL="342900" lvl="0" indent="-342900" algn="l">
              <a:buFont typeface="Arial" panose="020B0604020202020204" pitchFamily="34" charset="0"/>
              <a:buChar char="•"/>
            </a:pPr>
            <a:r>
              <a:rPr lang="en-GB" sz="1900" dirty="0">
                <a:latin typeface="Arial" panose="020B0604020202020204" pitchFamily="34" charset="0"/>
                <a:cs typeface="Arial" panose="020B0604020202020204" pitchFamily="34" charset="0"/>
              </a:rPr>
              <a:t>Allocated funds must relate to work undertaken in 20/21. </a:t>
            </a:r>
          </a:p>
          <a:p>
            <a:pPr marL="342900" lvl="0" indent="-342900" algn="l">
              <a:buFont typeface="Arial" panose="020B0604020202020204" pitchFamily="34" charset="0"/>
              <a:buChar char="•"/>
            </a:pPr>
            <a:r>
              <a:rPr lang="en-GB" sz="1900" dirty="0">
                <a:latin typeface="Arial" panose="020B0604020202020204" pitchFamily="34" charset="0"/>
                <a:cs typeface="Arial" panose="020B0604020202020204" pitchFamily="34" charset="0"/>
              </a:rPr>
              <a:t>Funds must only be used for the implementation of the GP-CPCS. </a:t>
            </a:r>
          </a:p>
          <a:p>
            <a:pPr marL="342900" lvl="0" indent="-342900" algn="l">
              <a:buFont typeface="Arial" panose="020B0604020202020204" pitchFamily="34" charset="0"/>
              <a:buChar char="•"/>
            </a:pPr>
            <a:r>
              <a:rPr lang="en-GB" sz="1900" dirty="0">
                <a:latin typeface="Arial" panose="020B0604020202020204" pitchFamily="34" charset="0"/>
                <a:cs typeface="Arial" panose="020B0604020202020204" pitchFamily="34" charset="0"/>
              </a:rPr>
              <a:t>Funds must have been used to promote and engage with practices in preparation for participation in the programme in 2021/22.</a:t>
            </a:r>
          </a:p>
          <a:p>
            <a:pPr marL="342900" lvl="0" indent="-342900" algn="l">
              <a:buFont typeface="Arial" panose="020B0604020202020204" pitchFamily="34" charset="0"/>
              <a:buChar char="•"/>
            </a:pPr>
            <a:r>
              <a:rPr lang="en-GB" sz="1900" dirty="0">
                <a:latin typeface="Arial" panose="020B0604020202020204" pitchFamily="34" charset="0"/>
                <a:cs typeface="Arial" panose="020B0604020202020204" pitchFamily="34" charset="0"/>
              </a:rPr>
              <a:t>Funds may have been used to engage with local CSUs to establish an ICS wide referral route</a:t>
            </a:r>
          </a:p>
          <a:p>
            <a:pPr marL="342900" lvl="0" indent="-342900" algn="l">
              <a:buFont typeface="Arial" panose="020B0604020202020204" pitchFamily="34" charset="0"/>
              <a:buChar char="•"/>
            </a:pPr>
            <a:r>
              <a:rPr lang="en-GB" sz="1900" dirty="0">
                <a:latin typeface="Arial" panose="020B0604020202020204" pitchFamily="34" charset="0"/>
                <a:cs typeface="Arial" panose="020B0604020202020204" pitchFamily="34" charset="0"/>
              </a:rPr>
              <a:t>Funds may have been used to run local events with PCNs and GP Practices about GP-CPCS implementation </a:t>
            </a:r>
          </a:p>
          <a:p>
            <a:pPr marL="342900" lvl="0" indent="-342900" algn="l">
              <a:buFont typeface="Arial" panose="020B0604020202020204" pitchFamily="34" charset="0"/>
              <a:buChar char="•"/>
            </a:pPr>
            <a:r>
              <a:rPr lang="en-GB" sz="1900" dirty="0">
                <a:latin typeface="Arial" panose="020B0604020202020204" pitchFamily="34" charset="0"/>
                <a:cs typeface="Arial" panose="020B0604020202020204" pitchFamily="34" charset="0"/>
              </a:rPr>
              <a:t>Funds may have been used for a designated ICS GP-CPCS Lead </a:t>
            </a:r>
          </a:p>
          <a:p>
            <a:pPr marL="342900" lvl="0" indent="-342900" algn="l">
              <a:buFont typeface="Arial" panose="020B0604020202020204" pitchFamily="34" charset="0"/>
              <a:buChar char="•"/>
            </a:pPr>
            <a:r>
              <a:rPr lang="en-GB" sz="1900" dirty="0">
                <a:latin typeface="Arial" panose="020B0604020202020204" pitchFamily="34" charset="0"/>
                <a:cs typeface="Arial" panose="020B0604020202020204" pitchFamily="34" charset="0"/>
              </a:rPr>
              <a:t>Funds must not be spent on capital. </a:t>
            </a:r>
          </a:p>
          <a:p>
            <a:pPr marL="342900" lvl="0" indent="-342900" algn="l">
              <a:buFont typeface="Arial" panose="020B0604020202020204" pitchFamily="34" charset="0"/>
              <a:buChar char="•"/>
            </a:pPr>
            <a:r>
              <a:rPr lang="en-GB" sz="1900" dirty="0">
                <a:latin typeface="Arial" panose="020B0604020202020204" pitchFamily="34" charset="0"/>
                <a:cs typeface="Arial" panose="020B0604020202020204" pitchFamily="34" charset="0"/>
              </a:rPr>
              <a:t>The lead CCG will act as host for the funds on behalf of the PCNs. </a:t>
            </a:r>
          </a:p>
          <a:p>
            <a:pPr algn="l"/>
            <a:endParaRPr lang="en-GB" sz="1600" dirty="0">
              <a:solidFill>
                <a:schemeClr val="accent1">
                  <a:lumMod val="75000"/>
                </a:schemeClr>
              </a:solidFill>
              <a:latin typeface="Arial" panose="020B0604020202020204" pitchFamily="34" charset="0"/>
              <a:cs typeface="Arial" panose="020B0604020202020204" pitchFamily="34" charset="0"/>
            </a:endParaRPr>
          </a:p>
          <a:p>
            <a:pPr algn="l"/>
            <a:endParaRPr lang="en-GB" sz="1600" dirty="0"/>
          </a:p>
        </p:txBody>
      </p:sp>
    </p:spTree>
    <p:extLst>
      <p:ext uri="{BB962C8B-B14F-4D97-AF65-F5344CB8AC3E}">
        <p14:creationId xmlns:p14="http://schemas.microsoft.com/office/powerpoint/2010/main" val="348391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Group 146">
            <a:extLst>
              <a:ext uri="{FF2B5EF4-FFF2-40B4-BE49-F238E27FC236}">
                <a16:creationId xmlns:a16="http://schemas.microsoft.com/office/drawing/2014/main" id="{D8AE2B30-F52C-4B35-A67E-62FFCEBF48DE}"/>
              </a:ext>
            </a:extLst>
          </p:cNvPr>
          <p:cNvGrpSpPr/>
          <p:nvPr/>
        </p:nvGrpSpPr>
        <p:grpSpPr>
          <a:xfrm>
            <a:off x="354623" y="891102"/>
            <a:ext cx="11482754" cy="5468815"/>
            <a:chOff x="365849" y="1154526"/>
            <a:chExt cx="11070496" cy="5548134"/>
          </a:xfrm>
        </p:grpSpPr>
        <p:pic>
          <p:nvPicPr>
            <p:cNvPr id="146" name="Picture 145">
              <a:extLst>
                <a:ext uri="{FF2B5EF4-FFF2-40B4-BE49-F238E27FC236}">
                  <a16:creationId xmlns:a16="http://schemas.microsoft.com/office/drawing/2014/main" id="{34770017-549C-4F66-A092-173037414FC9}"/>
                </a:ext>
              </a:extLst>
            </p:cNvPr>
            <p:cNvPicPr>
              <a:picLocks noChangeAspect="1"/>
            </p:cNvPicPr>
            <p:nvPr/>
          </p:nvPicPr>
          <p:blipFill rotWithShape="1">
            <a:blip r:embed="rId2"/>
            <a:srcRect l="-1" r="369"/>
            <a:stretch/>
          </p:blipFill>
          <p:spPr>
            <a:xfrm>
              <a:off x="365849" y="1154526"/>
              <a:ext cx="11070496" cy="5548134"/>
            </a:xfrm>
            <a:prstGeom prst="rect">
              <a:avLst/>
            </a:prstGeom>
          </p:spPr>
        </p:pic>
        <p:grpSp>
          <p:nvGrpSpPr>
            <p:cNvPr id="138" name="Group 137">
              <a:extLst>
                <a:ext uri="{FF2B5EF4-FFF2-40B4-BE49-F238E27FC236}">
                  <a16:creationId xmlns:a16="http://schemas.microsoft.com/office/drawing/2014/main" id="{A964E603-C80D-428C-935F-E27D787D046A}"/>
                </a:ext>
              </a:extLst>
            </p:cNvPr>
            <p:cNvGrpSpPr/>
            <p:nvPr/>
          </p:nvGrpSpPr>
          <p:grpSpPr>
            <a:xfrm>
              <a:off x="518927" y="1292281"/>
              <a:ext cx="10779703" cy="5378461"/>
              <a:chOff x="1025610" y="438663"/>
              <a:chExt cx="10268467" cy="5492554"/>
            </a:xfrm>
          </p:grpSpPr>
          <p:grpSp>
            <p:nvGrpSpPr>
              <p:cNvPr id="23" name="Group 22">
                <a:extLst>
                  <a:ext uri="{FF2B5EF4-FFF2-40B4-BE49-F238E27FC236}">
                    <a16:creationId xmlns:a16="http://schemas.microsoft.com/office/drawing/2014/main" id="{795FFC00-DBE1-47A7-A5D2-D510644315D6}"/>
                  </a:ext>
                </a:extLst>
              </p:cNvPr>
              <p:cNvGrpSpPr/>
              <p:nvPr/>
            </p:nvGrpSpPr>
            <p:grpSpPr>
              <a:xfrm>
                <a:off x="1025610" y="438663"/>
                <a:ext cx="10268466" cy="461321"/>
                <a:chOff x="1025610" y="438663"/>
                <a:chExt cx="10268466" cy="461321"/>
              </a:xfrm>
              <a:solidFill>
                <a:schemeClr val="bg1"/>
              </a:solidFill>
            </p:grpSpPr>
            <p:sp>
              <p:nvSpPr>
                <p:cNvPr id="21" name="Rectangle 20">
                  <a:extLst>
                    <a:ext uri="{FF2B5EF4-FFF2-40B4-BE49-F238E27FC236}">
                      <a16:creationId xmlns:a16="http://schemas.microsoft.com/office/drawing/2014/main" id="{6F795308-6834-4665-8085-E4423A1024F0}"/>
                    </a:ext>
                  </a:extLst>
                </p:cNvPr>
                <p:cNvSpPr/>
                <p:nvPr/>
              </p:nvSpPr>
              <p:spPr>
                <a:xfrm>
                  <a:off x="1025611" y="726989"/>
                  <a:ext cx="10268465" cy="17299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p>
              </p:txBody>
            </p:sp>
            <p:sp>
              <p:nvSpPr>
                <p:cNvPr id="22" name="Rectangle 21">
                  <a:extLst>
                    <a:ext uri="{FF2B5EF4-FFF2-40B4-BE49-F238E27FC236}">
                      <a16:creationId xmlns:a16="http://schemas.microsoft.com/office/drawing/2014/main" id="{DC9C177F-176D-4263-8E46-1C8DBECDFA1C}"/>
                    </a:ext>
                  </a:extLst>
                </p:cNvPr>
                <p:cNvSpPr/>
                <p:nvPr/>
              </p:nvSpPr>
              <p:spPr>
                <a:xfrm>
                  <a:off x="1025610" y="438663"/>
                  <a:ext cx="10268465" cy="288325"/>
                </a:xfrm>
                <a:prstGeom prst="rect">
                  <a:avLst/>
                </a:prstGeom>
                <a:solidFill>
                  <a:schemeClr val="bg2"/>
                </a:solidFill>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r>
                    <a:rPr lang="en-GB" sz="1600" b="1" dirty="0">
                      <a:solidFill>
                        <a:schemeClr val="tx1"/>
                      </a:solidFill>
                    </a:rPr>
                    <a:t>General Practice Referral to CPCS – Process</a:t>
                  </a:r>
                </a:p>
              </p:txBody>
            </p:sp>
          </p:grpSp>
          <p:cxnSp>
            <p:nvCxnSpPr>
              <p:cNvPr id="46" name="Straight Arrow Connector 45">
                <a:extLst>
                  <a:ext uri="{FF2B5EF4-FFF2-40B4-BE49-F238E27FC236}">
                    <a16:creationId xmlns:a16="http://schemas.microsoft.com/office/drawing/2014/main" id="{69357DDF-AEE9-4620-8FF6-88507EDB868B}"/>
                  </a:ext>
                </a:extLst>
              </p:cNvPr>
              <p:cNvCxnSpPr>
                <a:cxnSpLocks/>
              </p:cNvCxnSpPr>
              <p:nvPr/>
            </p:nvCxnSpPr>
            <p:spPr>
              <a:xfrm>
                <a:off x="2496447" y="1328174"/>
                <a:ext cx="214987" cy="44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A9BC7E3-68B3-42DC-B5C6-12A8FE2A6531}"/>
                  </a:ext>
                </a:extLst>
              </p:cNvPr>
              <p:cNvCxnSpPr/>
              <p:nvPr/>
            </p:nvCxnSpPr>
            <p:spPr>
              <a:xfrm>
                <a:off x="3437808" y="1339841"/>
                <a:ext cx="214987" cy="44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8B725509-64CD-4B1C-8762-9BB0CA3FB94C}"/>
                  </a:ext>
                </a:extLst>
              </p:cNvPr>
              <p:cNvCxnSpPr>
                <a:cxnSpLocks/>
                <a:stCxn id="19" idx="3"/>
              </p:cNvCxnSpPr>
              <p:nvPr/>
            </p:nvCxnSpPr>
            <p:spPr>
              <a:xfrm>
                <a:off x="4532540" y="1313122"/>
                <a:ext cx="1725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FA4237F2-2E06-449A-9952-BADB12E446D3}"/>
                  </a:ext>
                </a:extLst>
              </p:cNvPr>
              <p:cNvCxnSpPr>
                <a:cxnSpLocks/>
              </p:cNvCxnSpPr>
              <p:nvPr/>
            </p:nvCxnSpPr>
            <p:spPr>
              <a:xfrm>
                <a:off x="10280124" y="1354689"/>
                <a:ext cx="161377" cy="22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4E51393-573F-44F2-9308-8ABF78C53C34}"/>
                  </a:ext>
                </a:extLst>
              </p:cNvPr>
              <p:cNvCxnSpPr>
                <a:cxnSpLocks/>
              </p:cNvCxnSpPr>
              <p:nvPr/>
            </p:nvCxnSpPr>
            <p:spPr>
              <a:xfrm flipV="1">
                <a:off x="5518424" y="3908807"/>
                <a:ext cx="163239" cy="78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8F78DE03-AA97-470F-AEC3-B9557D119006}"/>
                  </a:ext>
                </a:extLst>
              </p:cNvPr>
              <p:cNvCxnSpPr>
                <a:cxnSpLocks/>
              </p:cNvCxnSpPr>
              <p:nvPr/>
            </p:nvCxnSpPr>
            <p:spPr>
              <a:xfrm>
                <a:off x="6528532" y="3907402"/>
                <a:ext cx="176076" cy="44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59CA0A6-4D4E-4E8E-A7F5-E96F74DE1FA1}"/>
                  </a:ext>
                </a:extLst>
              </p:cNvPr>
              <p:cNvCxnSpPr>
                <a:cxnSpLocks/>
                <a:endCxn id="33" idx="1"/>
              </p:cNvCxnSpPr>
              <p:nvPr/>
            </p:nvCxnSpPr>
            <p:spPr>
              <a:xfrm>
                <a:off x="7740397" y="4095848"/>
                <a:ext cx="298317" cy="44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1FD4DB9D-2325-4B06-ADAD-E1BC5FD8CC89}"/>
                  </a:ext>
                </a:extLst>
              </p:cNvPr>
              <p:cNvCxnSpPr>
                <a:cxnSpLocks/>
              </p:cNvCxnSpPr>
              <p:nvPr/>
            </p:nvCxnSpPr>
            <p:spPr>
              <a:xfrm flipV="1">
                <a:off x="8583316" y="1976726"/>
                <a:ext cx="0" cy="16703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440154E0-2C04-41D1-A63C-B9E95424E1FC}"/>
                  </a:ext>
                </a:extLst>
              </p:cNvPr>
              <p:cNvGrpSpPr/>
              <p:nvPr/>
            </p:nvGrpSpPr>
            <p:grpSpPr>
              <a:xfrm>
                <a:off x="1617684" y="1035541"/>
                <a:ext cx="9517261" cy="4680281"/>
                <a:chOff x="1617684" y="1035541"/>
                <a:chExt cx="9517261" cy="4680281"/>
              </a:xfrm>
            </p:grpSpPr>
            <p:grpSp>
              <p:nvGrpSpPr>
                <p:cNvPr id="93" name="Group 92">
                  <a:extLst>
                    <a:ext uri="{FF2B5EF4-FFF2-40B4-BE49-F238E27FC236}">
                      <a16:creationId xmlns:a16="http://schemas.microsoft.com/office/drawing/2014/main" id="{A3B365F9-CAB1-401A-94F3-3B43F5F2769F}"/>
                    </a:ext>
                  </a:extLst>
                </p:cNvPr>
                <p:cNvGrpSpPr/>
                <p:nvPr/>
              </p:nvGrpSpPr>
              <p:grpSpPr>
                <a:xfrm>
                  <a:off x="1617684" y="1035541"/>
                  <a:ext cx="9517261" cy="4680281"/>
                  <a:chOff x="1617684" y="1035541"/>
                  <a:chExt cx="9517261" cy="4680281"/>
                </a:xfrm>
              </p:grpSpPr>
              <p:grpSp>
                <p:nvGrpSpPr>
                  <p:cNvPr id="44" name="Group 43">
                    <a:extLst>
                      <a:ext uri="{FF2B5EF4-FFF2-40B4-BE49-F238E27FC236}">
                        <a16:creationId xmlns:a16="http://schemas.microsoft.com/office/drawing/2014/main" id="{710CA9AA-E05C-42BF-BABE-741EAA5C5A2A}"/>
                      </a:ext>
                    </a:extLst>
                  </p:cNvPr>
                  <p:cNvGrpSpPr/>
                  <p:nvPr/>
                </p:nvGrpSpPr>
                <p:grpSpPr>
                  <a:xfrm>
                    <a:off x="1617684" y="1035541"/>
                    <a:ext cx="9517261" cy="4680281"/>
                    <a:chOff x="1669449" y="1043375"/>
                    <a:chExt cx="9517261" cy="4680281"/>
                  </a:xfrm>
                </p:grpSpPr>
                <p:grpSp>
                  <p:nvGrpSpPr>
                    <p:cNvPr id="42" name="Group 41">
                      <a:extLst>
                        <a:ext uri="{FF2B5EF4-FFF2-40B4-BE49-F238E27FC236}">
                          <a16:creationId xmlns:a16="http://schemas.microsoft.com/office/drawing/2014/main" id="{2CB359AD-33B2-48ED-92C0-08FB4D8D9EEF}"/>
                        </a:ext>
                      </a:extLst>
                    </p:cNvPr>
                    <p:cNvGrpSpPr/>
                    <p:nvPr/>
                  </p:nvGrpSpPr>
                  <p:grpSpPr>
                    <a:xfrm>
                      <a:off x="1669449" y="1728813"/>
                      <a:ext cx="3108710" cy="454620"/>
                      <a:chOff x="1669449" y="1728813"/>
                      <a:chExt cx="3108710" cy="454620"/>
                    </a:xfrm>
                  </p:grpSpPr>
                  <p:sp>
                    <p:nvSpPr>
                      <p:cNvPr id="24" name="Rectangle 23">
                        <a:extLst>
                          <a:ext uri="{FF2B5EF4-FFF2-40B4-BE49-F238E27FC236}">
                            <a16:creationId xmlns:a16="http://schemas.microsoft.com/office/drawing/2014/main" id="{CA3B7BD5-3046-41E7-9B7A-33EDC058890B}"/>
                          </a:ext>
                        </a:extLst>
                      </p:cNvPr>
                      <p:cNvSpPr/>
                      <p:nvPr/>
                    </p:nvSpPr>
                    <p:spPr>
                      <a:xfrm>
                        <a:off x="1669449" y="1741538"/>
                        <a:ext cx="963827" cy="357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Call, Walk-in or Online</a:t>
                        </a:r>
                      </a:p>
                    </p:txBody>
                  </p:sp>
                  <p:sp>
                    <p:nvSpPr>
                      <p:cNvPr id="25" name="Rectangle 24">
                        <a:extLst>
                          <a:ext uri="{FF2B5EF4-FFF2-40B4-BE49-F238E27FC236}">
                            <a16:creationId xmlns:a16="http://schemas.microsoft.com/office/drawing/2014/main" id="{B196AC5C-F868-4C9D-996E-E41E8E22FB51}"/>
                          </a:ext>
                        </a:extLst>
                      </p:cNvPr>
                      <p:cNvSpPr/>
                      <p:nvPr/>
                    </p:nvSpPr>
                    <p:spPr>
                      <a:xfrm>
                        <a:off x="2625072" y="1759062"/>
                        <a:ext cx="963827" cy="357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Locally agreed minor ailment identification process </a:t>
                        </a:r>
                      </a:p>
                    </p:txBody>
                  </p:sp>
                  <p:sp>
                    <p:nvSpPr>
                      <p:cNvPr id="26" name="Rectangle 25">
                        <a:extLst>
                          <a:ext uri="{FF2B5EF4-FFF2-40B4-BE49-F238E27FC236}">
                            <a16:creationId xmlns:a16="http://schemas.microsoft.com/office/drawing/2014/main" id="{247FAB39-1A95-478E-A1EE-6418108C224B}"/>
                          </a:ext>
                        </a:extLst>
                      </p:cNvPr>
                      <p:cNvSpPr/>
                      <p:nvPr/>
                    </p:nvSpPr>
                    <p:spPr>
                      <a:xfrm>
                        <a:off x="3564850" y="1728813"/>
                        <a:ext cx="1213309" cy="454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Using Locally agreed referral method and forms</a:t>
                        </a:r>
                      </a:p>
                    </p:txBody>
                  </p:sp>
                </p:grpSp>
                <p:grpSp>
                  <p:nvGrpSpPr>
                    <p:cNvPr id="43" name="Group 42">
                      <a:extLst>
                        <a:ext uri="{FF2B5EF4-FFF2-40B4-BE49-F238E27FC236}">
                          <a16:creationId xmlns:a16="http://schemas.microsoft.com/office/drawing/2014/main" id="{7D0A4E41-9A5A-4EDA-AB44-BF94AFEFF6AC}"/>
                        </a:ext>
                      </a:extLst>
                    </p:cNvPr>
                    <p:cNvGrpSpPr/>
                    <p:nvPr/>
                  </p:nvGrpSpPr>
                  <p:grpSpPr>
                    <a:xfrm>
                      <a:off x="1820504" y="1043375"/>
                      <a:ext cx="9366206" cy="4680281"/>
                      <a:chOff x="1820504" y="1043375"/>
                      <a:chExt cx="9366206" cy="4680281"/>
                    </a:xfrm>
                  </p:grpSpPr>
                  <p:sp>
                    <p:nvSpPr>
                      <p:cNvPr id="17" name="Rectangle 16">
                        <a:extLst>
                          <a:ext uri="{FF2B5EF4-FFF2-40B4-BE49-F238E27FC236}">
                            <a16:creationId xmlns:a16="http://schemas.microsoft.com/office/drawing/2014/main" id="{DE067597-7A93-4844-8DE1-FFDEDE94DC2F}"/>
                          </a:ext>
                        </a:extLst>
                      </p:cNvPr>
                      <p:cNvSpPr/>
                      <p:nvPr/>
                    </p:nvSpPr>
                    <p:spPr>
                      <a:xfrm>
                        <a:off x="1820504" y="1043375"/>
                        <a:ext cx="727708" cy="521468"/>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Patient Contact Received </a:t>
                        </a:r>
                      </a:p>
                    </p:txBody>
                  </p:sp>
                  <p:sp>
                    <p:nvSpPr>
                      <p:cNvPr id="18" name="Rectangle 17">
                        <a:extLst>
                          <a:ext uri="{FF2B5EF4-FFF2-40B4-BE49-F238E27FC236}">
                            <a16:creationId xmlns:a16="http://schemas.microsoft.com/office/drawing/2014/main" id="{CFF375B6-9C35-41D4-81CE-B7D852DD8A75}"/>
                          </a:ext>
                        </a:extLst>
                      </p:cNvPr>
                      <p:cNvSpPr/>
                      <p:nvPr/>
                    </p:nvSpPr>
                    <p:spPr>
                      <a:xfrm>
                        <a:off x="2763199" y="1047838"/>
                        <a:ext cx="727707" cy="541816"/>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Simple Care Navigation  Conducted</a:t>
                        </a:r>
                      </a:p>
                    </p:txBody>
                  </p:sp>
                  <p:sp>
                    <p:nvSpPr>
                      <p:cNvPr id="19" name="Rectangle 18">
                        <a:extLst>
                          <a:ext uri="{FF2B5EF4-FFF2-40B4-BE49-F238E27FC236}">
                            <a16:creationId xmlns:a16="http://schemas.microsoft.com/office/drawing/2014/main" id="{5B937059-A12F-49C2-BE49-0A73A654CEEE}"/>
                          </a:ext>
                        </a:extLst>
                      </p:cNvPr>
                      <p:cNvSpPr/>
                      <p:nvPr/>
                    </p:nvSpPr>
                    <p:spPr>
                      <a:xfrm>
                        <a:off x="3705893" y="1052256"/>
                        <a:ext cx="878412" cy="537399"/>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Open Referral Form In Clinical Database</a:t>
                        </a:r>
                      </a:p>
                    </p:txBody>
                  </p:sp>
                  <p:sp>
                    <p:nvSpPr>
                      <p:cNvPr id="20" name="Rectangle 19">
                        <a:extLst>
                          <a:ext uri="{FF2B5EF4-FFF2-40B4-BE49-F238E27FC236}">
                            <a16:creationId xmlns:a16="http://schemas.microsoft.com/office/drawing/2014/main" id="{82785EEA-4D0B-4F12-8F4D-BB2466AE55A8}"/>
                          </a:ext>
                        </a:extLst>
                      </p:cNvPr>
                      <p:cNvSpPr/>
                      <p:nvPr/>
                    </p:nvSpPr>
                    <p:spPr>
                      <a:xfrm>
                        <a:off x="4778160" y="1052255"/>
                        <a:ext cx="727708" cy="537399"/>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Complete Form </a:t>
                        </a:r>
                        <a:r>
                          <a:rPr lang="en-GB" sz="900">
                            <a:solidFill>
                              <a:schemeClr val="tx1"/>
                            </a:solidFill>
                          </a:rPr>
                          <a:t>and save to EPR  </a:t>
                        </a:r>
                        <a:endParaRPr lang="en-GB" sz="900" dirty="0">
                          <a:solidFill>
                            <a:schemeClr val="tx1"/>
                          </a:solidFill>
                        </a:endParaRPr>
                      </a:p>
                    </p:txBody>
                  </p:sp>
                  <p:sp>
                    <p:nvSpPr>
                      <p:cNvPr id="27" name="Rectangle 26">
                        <a:extLst>
                          <a:ext uri="{FF2B5EF4-FFF2-40B4-BE49-F238E27FC236}">
                            <a16:creationId xmlns:a16="http://schemas.microsoft.com/office/drawing/2014/main" id="{94DB5A15-DD4C-4D99-BCC6-BBFE2C27F715}"/>
                          </a:ext>
                        </a:extLst>
                      </p:cNvPr>
                      <p:cNvSpPr/>
                      <p:nvPr/>
                    </p:nvSpPr>
                    <p:spPr>
                      <a:xfrm>
                        <a:off x="4554601" y="2349839"/>
                        <a:ext cx="1057838" cy="946534"/>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Referral form is  emailed or sent electronically to the chosen respective pharmacy</a:t>
                        </a:r>
                      </a:p>
                    </p:txBody>
                  </p:sp>
                  <p:sp>
                    <p:nvSpPr>
                      <p:cNvPr id="28" name="Rectangle 27">
                        <a:extLst>
                          <a:ext uri="{FF2B5EF4-FFF2-40B4-BE49-F238E27FC236}">
                            <a16:creationId xmlns:a16="http://schemas.microsoft.com/office/drawing/2014/main" id="{B0DD1CEB-0D90-403F-9235-2A7146F65B87}"/>
                          </a:ext>
                        </a:extLst>
                      </p:cNvPr>
                      <p:cNvSpPr/>
                      <p:nvPr/>
                    </p:nvSpPr>
                    <p:spPr>
                      <a:xfrm>
                        <a:off x="4554601" y="3640154"/>
                        <a:ext cx="1015587" cy="934007"/>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r>
                          <a:rPr lang="en-GB" sz="900" dirty="0">
                            <a:solidFill>
                              <a:schemeClr val="tx1"/>
                            </a:solidFill>
                          </a:rPr>
                          <a:t>Referral picked up. Patient is contacted  by Community  Pharmacist	</a:t>
                        </a:r>
                      </a:p>
                    </p:txBody>
                  </p:sp>
                  <p:sp>
                    <p:nvSpPr>
                      <p:cNvPr id="29" name="Rectangle 28">
                        <a:extLst>
                          <a:ext uri="{FF2B5EF4-FFF2-40B4-BE49-F238E27FC236}">
                            <a16:creationId xmlns:a16="http://schemas.microsoft.com/office/drawing/2014/main" id="{0FE4318E-9454-4651-ABB5-4DB30569F657}"/>
                          </a:ext>
                        </a:extLst>
                      </p:cNvPr>
                      <p:cNvSpPr/>
                      <p:nvPr/>
                    </p:nvSpPr>
                    <p:spPr>
                      <a:xfrm>
                        <a:off x="6764931" y="3626997"/>
                        <a:ext cx="1180906" cy="732353"/>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Consultation Completed in  </a:t>
                        </a:r>
                        <a:r>
                          <a:rPr lang="en-GB" sz="900" dirty="0" err="1">
                            <a:solidFill>
                              <a:schemeClr val="tx1"/>
                            </a:solidFill>
                          </a:rPr>
                          <a:t>PharmOutcomes</a:t>
                        </a:r>
                        <a:r>
                          <a:rPr lang="en-GB" sz="900" dirty="0">
                            <a:solidFill>
                              <a:schemeClr val="tx1"/>
                            </a:solidFill>
                          </a:rPr>
                          <a:t> and sent via flow to referring Practice</a:t>
                        </a:r>
                      </a:p>
                    </p:txBody>
                  </p:sp>
                  <p:sp>
                    <p:nvSpPr>
                      <p:cNvPr id="30" name="Rectangle 29">
                        <a:extLst>
                          <a:ext uri="{FF2B5EF4-FFF2-40B4-BE49-F238E27FC236}">
                            <a16:creationId xmlns:a16="http://schemas.microsoft.com/office/drawing/2014/main" id="{AA3988A9-1988-4BD3-9FED-B7A1692B598D}"/>
                          </a:ext>
                        </a:extLst>
                      </p:cNvPr>
                      <p:cNvSpPr/>
                      <p:nvPr/>
                    </p:nvSpPr>
                    <p:spPr>
                      <a:xfrm>
                        <a:off x="5741986" y="3640153"/>
                        <a:ext cx="846869" cy="553410"/>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Consultation is conducted</a:t>
                        </a:r>
                      </a:p>
                    </p:txBody>
                  </p:sp>
                  <p:sp>
                    <p:nvSpPr>
                      <p:cNvPr id="31" name="Rectangle 30">
                        <a:extLst>
                          <a:ext uri="{FF2B5EF4-FFF2-40B4-BE49-F238E27FC236}">
                            <a16:creationId xmlns:a16="http://schemas.microsoft.com/office/drawing/2014/main" id="{0AD809E6-BA5E-417F-99F2-C136B28AF1ED}"/>
                          </a:ext>
                        </a:extLst>
                      </p:cNvPr>
                      <p:cNvSpPr/>
                      <p:nvPr/>
                    </p:nvSpPr>
                    <p:spPr>
                      <a:xfrm>
                        <a:off x="9183109" y="1057261"/>
                        <a:ext cx="1115778" cy="533705"/>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Upload the received form in to Patient Medical Record</a:t>
                        </a:r>
                      </a:p>
                    </p:txBody>
                  </p:sp>
                  <p:grpSp>
                    <p:nvGrpSpPr>
                      <p:cNvPr id="34" name="Group 33">
                        <a:extLst>
                          <a:ext uri="{FF2B5EF4-FFF2-40B4-BE49-F238E27FC236}">
                            <a16:creationId xmlns:a16="http://schemas.microsoft.com/office/drawing/2014/main" id="{48B85DE2-0D60-456A-9DDE-7D49B54AB44C}"/>
                          </a:ext>
                        </a:extLst>
                      </p:cNvPr>
                      <p:cNvGrpSpPr/>
                      <p:nvPr/>
                    </p:nvGrpSpPr>
                    <p:grpSpPr>
                      <a:xfrm>
                        <a:off x="8090479" y="3642130"/>
                        <a:ext cx="1106279" cy="932030"/>
                        <a:chOff x="8437761" y="3642130"/>
                        <a:chExt cx="1106279" cy="932030"/>
                      </a:xfrm>
                    </p:grpSpPr>
                    <p:sp>
                      <p:nvSpPr>
                        <p:cNvPr id="32" name="Rectangle 31">
                          <a:extLst>
                            <a:ext uri="{FF2B5EF4-FFF2-40B4-BE49-F238E27FC236}">
                              <a16:creationId xmlns:a16="http://schemas.microsoft.com/office/drawing/2014/main" id="{F908DD73-BA7F-444F-B340-0E2E6EDB9C16}"/>
                            </a:ext>
                          </a:extLst>
                        </p:cNvPr>
                        <p:cNvSpPr/>
                        <p:nvPr/>
                      </p:nvSpPr>
                      <p:spPr>
                        <a:xfrm>
                          <a:off x="8446319" y="3642131"/>
                          <a:ext cx="1097721" cy="932029"/>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Is Another Service Required?</a:t>
                          </a:r>
                        </a:p>
                      </p:txBody>
                    </p:sp>
                    <p:sp>
                      <p:nvSpPr>
                        <p:cNvPr id="33" name="Diamond 32">
                          <a:extLst>
                            <a:ext uri="{FF2B5EF4-FFF2-40B4-BE49-F238E27FC236}">
                              <a16:creationId xmlns:a16="http://schemas.microsoft.com/office/drawing/2014/main" id="{763DA19F-D6E0-478C-9B58-65B785A09425}"/>
                            </a:ext>
                          </a:extLst>
                        </p:cNvPr>
                        <p:cNvSpPr/>
                        <p:nvPr/>
                      </p:nvSpPr>
                      <p:spPr>
                        <a:xfrm>
                          <a:off x="8437761" y="3642130"/>
                          <a:ext cx="1097721" cy="93203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grpSp>
                  <p:sp>
                    <p:nvSpPr>
                      <p:cNvPr id="35" name="Rectangle 34">
                        <a:extLst>
                          <a:ext uri="{FF2B5EF4-FFF2-40B4-BE49-F238E27FC236}">
                            <a16:creationId xmlns:a16="http://schemas.microsoft.com/office/drawing/2014/main" id="{53C6A760-2E36-41B1-9465-FE4F91C331F5}"/>
                          </a:ext>
                        </a:extLst>
                      </p:cNvPr>
                      <p:cNvSpPr/>
                      <p:nvPr/>
                    </p:nvSpPr>
                    <p:spPr>
                      <a:xfrm>
                        <a:off x="9755858" y="5048720"/>
                        <a:ext cx="958172" cy="674936"/>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Make any further appropriate  arrangements with Patient</a:t>
                        </a:r>
                      </a:p>
                    </p:txBody>
                  </p:sp>
                  <p:sp>
                    <p:nvSpPr>
                      <p:cNvPr id="36" name="Rectangle 35">
                        <a:extLst>
                          <a:ext uri="{FF2B5EF4-FFF2-40B4-BE49-F238E27FC236}">
                            <a16:creationId xmlns:a16="http://schemas.microsoft.com/office/drawing/2014/main" id="{3DEF1C19-D509-4E48-8088-DA0827D0B06F}"/>
                          </a:ext>
                        </a:extLst>
                      </p:cNvPr>
                      <p:cNvSpPr/>
                      <p:nvPr/>
                    </p:nvSpPr>
                    <p:spPr>
                      <a:xfrm>
                        <a:off x="9630226" y="3667489"/>
                        <a:ext cx="1108896" cy="828369"/>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Community Pharmacist will Contact the Referring Practice</a:t>
                        </a:r>
                      </a:p>
                    </p:txBody>
                  </p:sp>
                  <p:grpSp>
                    <p:nvGrpSpPr>
                      <p:cNvPr id="41" name="Group 40">
                        <a:extLst>
                          <a:ext uri="{FF2B5EF4-FFF2-40B4-BE49-F238E27FC236}">
                            <a16:creationId xmlns:a16="http://schemas.microsoft.com/office/drawing/2014/main" id="{570B293D-32AF-41D8-A944-24BE825817DE}"/>
                          </a:ext>
                        </a:extLst>
                      </p:cNvPr>
                      <p:cNvGrpSpPr/>
                      <p:nvPr/>
                    </p:nvGrpSpPr>
                    <p:grpSpPr>
                      <a:xfrm>
                        <a:off x="10522178" y="1153216"/>
                        <a:ext cx="664532" cy="372495"/>
                        <a:chOff x="10522178" y="1153216"/>
                        <a:chExt cx="664532" cy="372495"/>
                      </a:xfrm>
                    </p:grpSpPr>
                    <p:sp>
                      <p:nvSpPr>
                        <p:cNvPr id="37" name="Rectangle 36">
                          <a:extLst>
                            <a:ext uri="{FF2B5EF4-FFF2-40B4-BE49-F238E27FC236}">
                              <a16:creationId xmlns:a16="http://schemas.microsoft.com/office/drawing/2014/main" id="{2EB364D6-9D11-457C-904C-18A0158F0753}"/>
                            </a:ext>
                          </a:extLst>
                        </p:cNvPr>
                        <p:cNvSpPr/>
                        <p:nvPr/>
                      </p:nvSpPr>
                      <p:spPr>
                        <a:xfrm>
                          <a:off x="10522178" y="1153216"/>
                          <a:ext cx="664532" cy="372495"/>
                        </a:xfrm>
                        <a:prstGeom prst="rect">
                          <a:avLst/>
                        </a:prstGeom>
                        <a:solidFill>
                          <a:schemeClr val="bg1">
                            <a:lumMod val="95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900" dirty="0">
                              <a:solidFill>
                                <a:schemeClr val="tx1"/>
                              </a:solidFill>
                            </a:rPr>
                            <a:t>END</a:t>
                          </a:r>
                        </a:p>
                      </p:txBody>
                    </p:sp>
                    <p:sp>
                      <p:nvSpPr>
                        <p:cNvPr id="38" name="Rectangle: Rounded Corners 37">
                          <a:extLst>
                            <a:ext uri="{FF2B5EF4-FFF2-40B4-BE49-F238E27FC236}">
                              <a16:creationId xmlns:a16="http://schemas.microsoft.com/office/drawing/2014/main" id="{AEEB532D-8651-472D-AB4E-7A71A021FD2F}"/>
                            </a:ext>
                          </a:extLst>
                        </p:cNvPr>
                        <p:cNvSpPr/>
                        <p:nvPr/>
                      </p:nvSpPr>
                      <p:spPr>
                        <a:xfrm>
                          <a:off x="10580003" y="1167301"/>
                          <a:ext cx="558774" cy="32943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ln>
                              <a:solidFill>
                                <a:schemeClr val="tx1"/>
                              </a:solidFill>
                            </a:ln>
                          </a:endParaRPr>
                        </a:p>
                      </p:txBody>
                    </p:sp>
                  </p:grpSp>
                </p:grpSp>
              </p:grpSp>
              <p:grpSp>
                <p:nvGrpSpPr>
                  <p:cNvPr id="92" name="Group 91">
                    <a:extLst>
                      <a:ext uri="{FF2B5EF4-FFF2-40B4-BE49-F238E27FC236}">
                        <a16:creationId xmlns:a16="http://schemas.microsoft.com/office/drawing/2014/main" id="{BF88D27C-F994-4493-B4AD-942068EB1E5F}"/>
                      </a:ext>
                    </a:extLst>
                  </p:cNvPr>
                  <p:cNvGrpSpPr/>
                  <p:nvPr/>
                </p:nvGrpSpPr>
                <p:grpSpPr>
                  <a:xfrm>
                    <a:off x="8814876" y="3830594"/>
                    <a:ext cx="963827" cy="357051"/>
                    <a:chOff x="8814876" y="3830594"/>
                    <a:chExt cx="963827" cy="357051"/>
                  </a:xfrm>
                </p:grpSpPr>
                <p:cxnSp>
                  <p:nvCxnSpPr>
                    <p:cNvPr id="58" name="Straight Arrow Connector 57">
                      <a:extLst>
                        <a:ext uri="{FF2B5EF4-FFF2-40B4-BE49-F238E27FC236}">
                          <a16:creationId xmlns:a16="http://schemas.microsoft.com/office/drawing/2014/main" id="{C36AD383-0434-4E15-98E9-5DB8AA70CE30}"/>
                        </a:ext>
                      </a:extLst>
                    </p:cNvPr>
                    <p:cNvCxnSpPr>
                      <a:cxnSpLocks/>
                      <a:endCxn id="36" idx="1"/>
                    </p:cNvCxnSpPr>
                    <p:nvPr/>
                  </p:nvCxnSpPr>
                  <p:spPr>
                    <a:xfrm>
                      <a:off x="9179620" y="4073840"/>
                      <a:ext cx="39884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873357A2-C13C-423F-A772-1D22F325ADE9}"/>
                        </a:ext>
                      </a:extLst>
                    </p:cNvPr>
                    <p:cNvSpPr/>
                    <p:nvPr/>
                  </p:nvSpPr>
                  <p:spPr>
                    <a:xfrm>
                      <a:off x="8814876" y="3830594"/>
                      <a:ext cx="963827" cy="357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YES</a:t>
                      </a:r>
                    </a:p>
                  </p:txBody>
                </p:sp>
              </p:grpSp>
            </p:grpSp>
            <p:cxnSp>
              <p:nvCxnSpPr>
                <p:cNvPr id="96" name="Straight Arrow Connector 95">
                  <a:extLst>
                    <a:ext uri="{FF2B5EF4-FFF2-40B4-BE49-F238E27FC236}">
                      <a16:creationId xmlns:a16="http://schemas.microsoft.com/office/drawing/2014/main" id="{35833FF5-E11C-40B9-AD04-73EBDE6C1EE6}"/>
                    </a:ext>
                  </a:extLst>
                </p:cNvPr>
                <p:cNvCxnSpPr>
                  <a:cxnSpLocks/>
                  <a:endCxn id="28" idx="0"/>
                </p:cNvCxnSpPr>
                <p:nvPr/>
              </p:nvCxnSpPr>
              <p:spPr>
                <a:xfrm flipH="1">
                  <a:off x="5010631" y="3321133"/>
                  <a:ext cx="3282" cy="3111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0" name="Straight Arrow Connector 99">
                <a:extLst>
                  <a:ext uri="{FF2B5EF4-FFF2-40B4-BE49-F238E27FC236}">
                    <a16:creationId xmlns:a16="http://schemas.microsoft.com/office/drawing/2014/main" id="{2FC4E929-BCE9-4CBB-8CA1-EF403A101D55}"/>
                  </a:ext>
                </a:extLst>
              </p:cNvPr>
              <p:cNvCxnSpPr>
                <a:cxnSpLocks/>
              </p:cNvCxnSpPr>
              <p:nvPr/>
            </p:nvCxnSpPr>
            <p:spPr>
              <a:xfrm>
                <a:off x="5026329" y="1620702"/>
                <a:ext cx="0" cy="7213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6" name="Group 125">
                <a:extLst>
                  <a:ext uri="{FF2B5EF4-FFF2-40B4-BE49-F238E27FC236}">
                    <a16:creationId xmlns:a16="http://schemas.microsoft.com/office/drawing/2014/main" id="{F9B3716F-905A-4F5B-8CED-D9F61228AFC8}"/>
                  </a:ext>
                </a:extLst>
              </p:cNvPr>
              <p:cNvGrpSpPr/>
              <p:nvPr/>
            </p:nvGrpSpPr>
            <p:grpSpPr>
              <a:xfrm>
                <a:off x="1025611" y="914399"/>
                <a:ext cx="10268466" cy="5016818"/>
                <a:chOff x="1025611" y="914399"/>
                <a:chExt cx="10268466" cy="5016818"/>
              </a:xfrm>
            </p:grpSpPr>
            <p:grpSp>
              <p:nvGrpSpPr>
                <p:cNvPr id="124" name="Group 123">
                  <a:extLst>
                    <a:ext uri="{FF2B5EF4-FFF2-40B4-BE49-F238E27FC236}">
                      <a16:creationId xmlns:a16="http://schemas.microsoft.com/office/drawing/2014/main" id="{62EE0B16-5A7D-4BC9-8681-C43613256872}"/>
                    </a:ext>
                  </a:extLst>
                </p:cNvPr>
                <p:cNvGrpSpPr/>
                <p:nvPr/>
              </p:nvGrpSpPr>
              <p:grpSpPr>
                <a:xfrm>
                  <a:off x="1025611" y="914399"/>
                  <a:ext cx="10268466" cy="5016818"/>
                  <a:chOff x="1025611" y="914399"/>
                  <a:chExt cx="10268466" cy="5016818"/>
                </a:xfrm>
              </p:grpSpPr>
              <p:grpSp>
                <p:nvGrpSpPr>
                  <p:cNvPr id="16" name="Group 15">
                    <a:extLst>
                      <a:ext uri="{FF2B5EF4-FFF2-40B4-BE49-F238E27FC236}">
                        <a16:creationId xmlns:a16="http://schemas.microsoft.com/office/drawing/2014/main" id="{846977A7-DD92-48C7-A589-0B72854A3E83}"/>
                      </a:ext>
                    </a:extLst>
                  </p:cNvPr>
                  <p:cNvGrpSpPr/>
                  <p:nvPr/>
                </p:nvGrpSpPr>
                <p:grpSpPr>
                  <a:xfrm>
                    <a:off x="1025611" y="914399"/>
                    <a:ext cx="10268466" cy="5016818"/>
                    <a:chOff x="1025611" y="914399"/>
                    <a:chExt cx="10268466" cy="5016818"/>
                  </a:xfrm>
                </p:grpSpPr>
                <p:grpSp>
                  <p:nvGrpSpPr>
                    <p:cNvPr id="9" name="Group 8">
                      <a:extLst>
                        <a:ext uri="{FF2B5EF4-FFF2-40B4-BE49-F238E27FC236}">
                          <a16:creationId xmlns:a16="http://schemas.microsoft.com/office/drawing/2014/main" id="{EBFC8235-6E35-4B3E-97B1-AE3DA14A6C12}"/>
                        </a:ext>
                      </a:extLst>
                    </p:cNvPr>
                    <p:cNvGrpSpPr/>
                    <p:nvPr/>
                  </p:nvGrpSpPr>
                  <p:grpSpPr>
                    <a:xfrm>
                      <a:off x="1025611" y="914399"/>
                      <a:ext cx="579905" cy="5016817"/>
                      <a:chOff x="1025611" y="914399"/>
                      <a:chExt cx="579905" cy="5016817"/>
                    </a:xfrm>
                  </p:grpSpPr>
                  <p:sp>
                    <p:nvSpPr>
                      <p:cNvPr id="4" name="Rectangle 3">
                        <a:extLst>
                          <a:ext uri="{FF2B5EF4-FFF2-40B4-BE49-F238E27FC236}">
                            <a16:creationId xmlns:a16="http://schemas.microsoft.com/office/drawing/2014/main" id="{5AA01071-9453-4D76-A4DA-9F10FF18E564}"/>
                          </a:ext>
                        </a:extLst>
                      </p:cNvPr>
                      <p:cNvSpPr/>
                      <p:nvPr/>
                    </p:nvSpPr>
                    <p:spPr>
                      <a:xfrm>
                        <a:off x="1025611" y="2224215"/>
                        <a:ext cx="579905" cy="130981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900" dirty="0">
                            <a:solidFill>
                              <a:schemeClr val="tx1"/>
                            </a:solidFill>
                          </a:rPr>
                          <a:t>GP/ IT Admin</a:t>
                        </a:r>
                      </a:p>
                    </p:txBody>
                  </p:sp>
                  <p:sp>
                    <p:nvSpPr>
                      <p:cNvPr id="5" name="Rectangle 4">
                        <a:extLst>
                          <a:ext uri="{FF2B5EF4-FFF2-40B4-BE49-F238E27FC236}">
                            <a16:creationId xmlns:a16="http://schemas.microsoft.com/office/drawing/2014/main" id="{4F374548-FF48-40BD-A546-A058DE81C683}"/>
                          </a:ext>
                        </a:extLst>
                      </p:cNvPr>
                      <p:cNvSpPr/>
                      <p:nvPr/>
                    </p:nvSpPr>
                    <p:spPr>
                      <a:xfrm>
                        <a:off x="1025611" y="3534031"/>
                        <a:ext cx="579905" cy="119860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900" dirty="0">
                            <a:solidFill>
                              <a:schemeClr val="tx1"/>
                            </a:solidFill>
                          </a:rPr>
                          <a:t>Pharmacy</a:t>
                        </a:r>
                      </a:p>
                    </p:txBody>
                  </p:sp>
                  <p:sp>
                    <p:nvSpPr>
                      <p:cNvPr id="6" name="Rectangle 5">
                        <a:extLst>
                          <a:ext uri="{FF2B5EF4-FFF2-40B4-BE49-F238E27FC236}">
                            <a16:creationId xmlns:a16="http://schemas.microsoft.com/office/drawing/2014/main" id="{4D4B85D2-97FB-43A0-A32D-3618CE4D6ACB}"/>
                          </a:ext>
                        </a:extLst>
                      </p:cNvPr>
                      <p:cNvSpPr/>
                      <p:nvPr/>
                    </p:nvSpPr>
                    <p:spPr>
                      <a:xfrm>
                        <a:off x="1025611" y="4732636"/>
                        <a:ext cx="579905" cy="11985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900" dirty="0">
                            <a:solidFill>
                              <a:schemeClr val="tx1"/>
                            </a:solidFill>
                          </a:rPr>
                          <a:t>GP Reception Manager / Team Lead</a:t>
                        </a:r>
                      </a:p>
                    </p:txBody>
                  </p:sp>
                  <p:sp>
                    <p:nvSpPr>
                      <p:cNvPr id="8" name="Rectangle 7">
                        <a:extLst>
                          <a:ext uri="{FF2B5EF4-FFF2-40B4-BE49-F238E27FC236}">
                            <a16:creationId xmlns:a16="http://schemas.microsoft.com/office/drawing/2014/main" id="{085717AA-7765-4FB3-9A57-8903E0D5A64D}"/>
                          </a:ext>
                        </a:extLst>
                      </p:cNvPr>
                      <p:cNvSpPr/>
                      <p:nvPr/>
                    </p:nvSpPr>
                    <p:spPr>
                      <a:xfrm>
                        <a:off x="1025611" y="914399"/>
                        <a:ext cx="579905" cy="1309815"/>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900" dirty="0">
                            <a:solidFill>
                              <a:schemeClr val="tx1"/>
                            </a:solidFill>
                          </a:rPr>
                          <a:t>GP Reception / Care Navigation</a:t>
                        </a:r>
                      </a:p>
                    </p:txBody>
                  </p:sp>
                </p:grpSp>
                <p:grpSp>
                  <p:nvGrpSpPr>
                    <p:cNvPr id="15" name="Group 14">
                      <a:extLst>
                        <a:ext uri="{FF2B5EF4-FFF2-40B4-BE49-F238E27FC236}">
                          <a16:creationId xmlns:a16="http://schemas.microsoft.com/office/drawing/2014/main" id="{B660E00F-634A-4CCA-87AB-6A9A1069C611}"/>
                        </a:ext>
                      </a:extLst>
                    </p:cNvPr>
                    <p:cNvGrpSpPr/>
                    <p:nvPr/>
                  </p:nvGrpSpPr>
                  <p:grpSpPr>
                    <a:xfrm>
                      <a:off x="1605517" y="914399"/>
                      <a:ext cx="9688560" cy="5016818"/>
                      <a:chOff x="1605517" y="914399"/>
                      <a:chExt cx="9688560" cy="5016818"/>
                    </a:xfrm>
                  </p:grpSpPr>
                  <p:sp>
                    <p:nvSpPr>
                      <p:cNvPr id="10" name="Rectangle 9">
                        <a:extLst>
                          <a:ext uri="{FF2B5EF4-FFF2-40B4-BE49-F238E27FC236}">
                            <a16:creationId xmlns:a16="http://schemas.microsoft.com/office/drawing/2014/main" id="{53827A90-9B9C-4EEF-8D6C-ADCE99F74F0B}"/>
                          </a:ext>
                        </a:extLst>
                      </p:cNvPr>
                      <p:cNvSpPr/>
                      <p:nvPr/>
                    </p:nvSpPr>
                    <p:spPr>
                      <a:xfrm>
                        <a:off x="1605517" y="914399"/>
                        <a:ext cx="9688560" cy="13098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11" name="Rectangle 10">
                        <a:extLst>
                          <a:ext uri="{FF2B5EF4-FFF2-40B4-BE49-F238E27FC236}">
                            <a16:creationId xmlns:a16="http://schemas.microsoft.com/office/drawing/2014/main" id="{DCF37D37-58B5-4325-991F-42C2968A419F}"/>
                          </a:ext>
                        </a:extLst>
                      </p:cNvPr>
                      <p:cNvSpPr/>
                      <p:nvPr/>
                    </p:nvSpPr>
                    <p:spPr>
                      <a:xfrm>
                        <a:off x="1605517" y="2224214"/>
                        <a:ext cx="9688560" cy="13098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12" name="Rectangle 11">
                        <a:extLst>
                          <a:ext uri="{FF2B5EF4-FFF2-40B4-BE49-F238E27FC236}">
                            <a16:creationId xmlns:a16="http://schemas.microsoft.com/office/drawing/2014/main" id="{37704FA1-8969-4C6C-A5FC-67CCF6B0572D}"/>
                          </a:ext>
                        </a:extLst>
                      </p:cNvPr>
                      <p:cNvSpPr/>
                      <p:nvPr/>
                    </p:nvSpPr>
                    <p:spPr>
                      <a:xfrm>
                        <a:off x="1605517" y="3534030"/>
                        <a:ext cx="9688560" cy="11986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sp>
                    <p:nvSpPr>
                      <p:cNvPr id="13" name="Rectangle 12">
                        <a:extLst>
                          <a:ext uri="{FF2B5EF4-FFF2-40B4-BE49-F238E27FC236}">
                            <a16:creationId xmlns:a16="http://schemas.microsoft.com/office/drawing/2014/main" id="{C70943C7-3489-4F21-BF6E-9CF31AF551B6}"/>
                          </a:ext>
                        </a:extLst>
                      </p:cNvPr>
                      <p:cNvSpPr/>
                      <p:nvPr/>
                    </p:nvSpPr>
                    <p:spPr>
                      <a:xfrm>
                        <a:off x="1605517" y="4732635"/>
                        <a:ext cx="9688560" cy="11985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grpSp>
              </p:grpSp>
              <p:grpSp>
                <p:nvGrpSpPr>
                  <p:cNvPr id="123" name="Group 122">
                    <a:extLst>
                      <a:ext uri="{FF2B5EF4-FFF2-40B4-BE49-F238E27FC236}">
                        <a16:creationId xmlns:a16="http://schemas.microsoft.com/office/drawing/2014/main" id="{08679734-3131-4C9F-9624-78C4CA4EB7F0}"/>
                      </a:ext>
                    </a:extLst>
                  </p:cNvPr>
                  <p:cNvGrpSpPr/>
                  <p:nvPr/>
                </p:nvGrpSpPr>
                <p:grpSpPr>
                  <a:xfrm>
                    <a:off x="8118864" y="1331629"/>
                    <a:ext cx="1026130" cy="766960"/>
                    <a:chOff x="8118864" y="1331629"/>
                    <a:chExt cx="1026130" cy="766960"/>
                  </a:xfrm>
                </p:grpSpPr>
                <p:sp>
                  <p:nvSpPr>
                    <p:cNvPr id="67" name="Rectangle 66">
                      <a:extLst>
                        <a:ext uri="{FF2B5EF4-FFF2-40B4-BE49-F238E27FC236}">
                          <a16:creationId xmlns:a16="http://schemas.microsoft.com/office/drawing/2014/main" id="{1BFB2F24-DC65-4502-BA92-330DA7631A8D}"/>
                        </a:ext>
                      </a:extLst>
                    </p:cNvPr>
                    <p:cNvSpPr/>
                    <p:nvPr/>
                  </p:nvSpPr>
                  <p:spPr>
                    <a:xfrm>
                      <a:off x="8118864" y="1741538"/>
                      <a:ext cx="963827" cy="357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NO</a:t>
                      </a:r>
                    </a:p>
                  </p:txBody>
                </p:sp>
                <p:cxnSp>
                  <p:nvCxnSpPr>
                    <p:cNvPr id="64" name="Straight Arrow Connector 63">
                      <a:extLst>
                        <a:ext uri="{FF2B5EF4-FFF2-40B4-BE49-F238E27FC236}">
                          <a16:creationId xmlns:a16="http://schemas.microsoft.com/office/drawing/2014/main" id="{A09517A6-BF1E-42F2-8DEF-ADAB650A9D8C}"/>
                        </a:ext>
                      </a:extLst>
                    </p:cNvPr>
                    <p:cNvCxnSpPr>
                      <a:cxnSpLocks/>
                    </p:cNvCxnSpPr>
                    <p:nvPr/>
                  </p:nvCxnSpPr>
                  <p:spPr>
                    <a:xfrm>
                      <a:off x="8583316" y="1331629"/>
                      <a:ext cx="561678" cy="38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17016DE-1923-4AA0-919D-62909DFF10ED}"/>
                        </a:ext>
                      </a:extLst>
                    </p:cNvPr>
                    <p:cNvCxnSpPr>
                      <a:cxnSpLocks/>
                    </p:cNvCxnSpPr>
                    <p:nvPr/>
                  </p:nvCxnSpPr>
                  <p:spPr>
                    <a:xfrm flipV="1">
                      <a:off x="8583316" y="1331629"/>
                      <a:ext cx="0" cy="5359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5" name="Rectangle 124">
                  <a:extLst>
                    <a:ext uri="{FF2B5EF4-FFF2-40B4-BE49-F238E27FC236}">
                      <a16:creationId xmlns:a16="http://schemas.microsoft.com/office/drawing/2014/main" id="{583EFF75-C2DA-427A-B16E-A14740440191}"/>
                    </a:ext>
                  </a:extLst>
                </p:cNvPr>
                <p:cNvSpPr/>
                <p:nvPr/>
              </p:nvSpPr>
              <p:spPr>
                <a:xfrm>
                  <a:off x="8775169" y="1646254"/>
                  <a:ext cx="1824791" cy="548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Includes an entry “Seen by Pharmacist” together with a specific code for the diagnosis or advice given</a:t>
                  </a:r>
                </a:p>
              </p:txBody>
            </p:sp>
          </p:grpSp>
          <p:sp>
            <p:nvSpPr>
              <p:cNvPr id="127" name="Rectangle 126">
                <a:extLst>
                  <a:ext uri="{FF2B5EF4-FFF2-40B4-BE49-F238E27FC236}">
                    <a16:creationId xmlns:a16="http://schemas.microsoft.com/office/drawing/2014/main" id="{905CE13B-76DC-4BFA-863A-B0086F23B0FB}"/>
                  </a:ext>
                </a:extLst>
              </p:cNvPr>
              <p:cNvSpPr/>
              <p:nvPr/>
            </p:nvSpPr>
            <p:spPr>
              <a:xfrm>
                <a:off x="5752527" y="2383488"/>
                <a:ext cx="1335603" cy="9322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Following the locally agreed process and timescales</a:t>
                </a:r>
              </a:p>
              <a:p>
                <a:pPr algn="ctr"/>
                <a:r>
                  <a:rPr lang="en-GB" sz="900" dirty="0">
                    <a:solidFill>
                      <a:schemeClr val="tx1"/>
                    </a:solidFill>
                  </a:rPr>
                  <a:t>Pharmacy NHS.net accounts are now generic </a:t>
                </a:r>
              </a:p>
              <a:p>
                <a:pPr algn="ctr"/>
                <a:r>
                  <a:rPr lang="en-GB" sz="900" dirty="0">
                    <a:solidFill>
                      <a:schemeClr val="tx1"/>
                    </a:solidFill>
                  </a:rPr>
                  <a:t>pharmacy.ODS@nhs.net</a:t>
                </a:r>
              </a:p>
            </p:txBody>
          </p:sp>
          <p:sp>
            <p:nvSpPr>
              <p:cNvPr id="128" name="Rectangle 127">
                <a:extLst>
                  <a:ext uri="{FF2B5EF4-FFF2-40B4-BE49-F238E27FC236}">
                    <a16:creationId xmlns:a16="http://schemas.microsoft.com/office/drawing/2014/main" id="{CB3235FF-50D2-48B3-8E06-F7D39E0BADC7}"/>
                  </a:ext>
                </a:extLst>
              </p:cNvPr>
              <p:cNvSpPr/>
              <p:nvPr/>
            </p:nvSpPr>
            <p:spPr>
              <a:xfrm>
                <a:off x="5492793" y="4375583"/>
                <a:ext cx="1307289" cy="357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 Phone, Face to Face or Via Video Consultation</a:t>
                </a:r>
              </a:p>
            </p:txBody>
          </p:sp>
          <p:sp>
            <p:nvSpPr>
              <p:cNvPr id="129" name="Rectangle 128">
                <a:extLst>
                  <a:ext uri="{FF2B5EF4-FFF2-40B4-BE49-F238E27FC236}">
                    <a16:creationId xmlns:a16="http://schemas.microsoft.com/office/drawing/2014/main" id="{5D34C192-A6E4-4288-A7F2-FB599BAD3251}"/>
                  </a:ext>
                </a:extLst>
              </p:cNvPr>
              <p:cNvSpPr/>
              <p:nvPr/>
            </p:nvSpPr>
            <p:spPr>
              <a:xfrm>
                <a:off x="6768621" y="4375582"/>
                <a:ext cx="963827" cy="357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Following Locally Agreed Process</a:t>
                </a:r>
              </a:p>
            </p:txBody>
          </p:sp>
          <p:sp>
            <p:nvSpPr>
              <p:cNvPr id="137" name="Rectangle 136">
                <a:extLst>
                  <a:ext uri="{FF2B5EF4-FFF2-40B4-BE49-F238E27FC236}">
                    <a16:creationId xmlns:a16="http://schemas.microsoft.com/office/drawing/2014/main" id="{FE014941-9646-41BE-880B-550CE58474B1}"/>
                  </a:ext>
                </a:extLst>
              </p:cNvPr>
              <p:cNvSpPr/>
              <p:nvPr/>
            </p:nvSpPr>
            <p:spPr>
              <a:xfrm>
                <a:off x="10802679" y="726988"/>
                <a:ext cx="491396" cy="153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endParaRPr>
              </a:p>
            </p:txBody>
          </p:sp>
        </p:grpSp>
      </p:grpSp>
      <p:cxnSp>
        <p:nvCxnSpPr>
          <p:cNvPr id="80" name="Straight Arrow Connector 79">
            <a:extLst>
              <a:ext uri="{FF2B5EF4-FFF2-40B4-BE49-F238E27FC236}">
                <a16:creationId xmlns:a16="http://schemas.microsoft.com/office/drawing/2014/main" id="{BAA6DFBB-FF9F-43FB-AC47-E102FB622B90}"/>
              </a:ext>
            </a:extLst>
          </p:cNvPr>
          <p:cNvCxnSpPr>
            <a:cxnSpLocks/>
          </p:cNvCxnSpPr>
          <p:nvPr/>
        </p:nvCxnSpPr>
        <p:spPr>
          <a:xfrm>
            <a:off x="10460290" y="4994614"/>
            <a:ext cx="161" cy="4603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Connector: Elbow 94">
            <a:extLst>
              <a:ext uri="{FF2B5EF4-FFF2-40B4-BE49-F238E27FC236}">
                <a16:creationId xmlns:a16="http://schemas.microsoft.com/office/drawing/2014/main" id="{16281DCB-C7DD-4048-AF95-C299E2FF7732}"/>
              </a:ext>
            </a:extLst>
          </p:cNvPr>
          <p:cNvCxnSpPr>
            <a:cxnSpLocks/>
            <a:stCxn id="35" idx="3"/>
            <a:endCxn id="37" idx="2"/>
          </p:cNvCxnSpPr>
          <p:nvPr/>
        </p:nvCxnSpPr>
        <p:spPr>
          <a:xfrm flipV="1">
            <a:off x="11006566" y="2068575"/>
            <a:ext cx="152893" cy="3726241"/>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05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able&#10;&#10;Description automatically generated">
            <a:extLst>
              <a:ext uri="{FF2B5EF4-FFF2-40B4-BE49-F238E27FC236}">
                <a16:creationId xmlns:a16="http://schemas.microsoft.com/office/drawing/2014/main" id="{7B0BA8C5-E4ED-4C46-93EB-A605172D32C9}"/>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416768" y="-1"/>
            <a:ext cx="11433110" cy="6858001"/>
          </a:xfrm>
        </p:spPr>
      </p:pic>
    </p:spTree>
    <p:extLst>
      <p:ext uri="{BB962C8B-B14F-4D97-AF65-F5344CB8AC3E}">
        <p14:creationId xmlns:p14="http://schemas.microsoft.com/office/powerpoint/2010/main" val="8819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A84C-2774-4963-B2E9-77E2BCEE0459}"/>
              </a:ext>
            </a:extLst>
          </p:cNvPr>
          <p:cNvSpPr>
            <a:spLocks noGrp="1"/>
          </p:cNvSpPr>
          <p:nvPr>
            <p:ph type="title"/>
          </p:nvPr>
        </p:nvSpPr>
        <p:spPr>
          <a:xfrm>
            <a:off x="775251" y="609062"/>
            <a:ext cx="10641498" cy="611649"/>
          </a:xfrm>
        </p:spPr>
        <p:txBody>
          <a:bodyPr>
            <a:normAutofit/>
          </a:bodyPr>
          <a:lstStyle/>
          <a:p>
            <a:r>
              <a:rPr lang="en-GB" sz="3200" dirty="0"/>
              <a:t>Electronic Referral Process </a:t>
            </a:r>
          </a:p>
        </p:txBody>
      </p:sp>
      <p:sp>
        <p:nvSpPr>
          <p:cNvPr id="3" name="Content Placeholder 2">
            <a:extLst>
              <a:ext uri="{FF2B5EF4-FFF2-40B4-BE49-F238E27FC236}">
                <a16:creationId xmlns:a16="http://schemas.microsoft.com/office/drawing/2014/main" id="{AC1E781C-513D-47AF-9B19-5177B4CD2A90}"/>
              </a:ext>
            </a:extLst>
          </p:cNvPr>
          <p:cNvSpPr>
            <a:spLocks noGrp="1"/>
          </p:cNvSpPr>
          <p:nvPr>
            <p:ph sz="quarter" idx="10"/>
          </p:nvPr>
        </p:nvSpPr>
        <p:spPr>
          <a:xfrm>
            <a:off x="781878" y="1339702"/>
            <a:ext cx="10641498" cy="4946798"/>
          </a:xfrm>
          <a:solidFill>
            <a:schemeClr val="accent1">
              <a:lumMod val="20000"/>
              <a:lumOff val="80000"/>
            </a:schemeClr>
          </a:solidFill>
        </p:spPr>
        <p:txBody>
          <a:bodyPr>
            <a:normAutofit fontScale="92500" lnSpcReduction="10000"/>
          </a:bodyPr>
          <a:lstStyle/>
          <a:p>
            <a:pPr marL="0" indent="0">
              <a:buNone/>
            </a:pPr>
            <a:endParaRPr lang="en-GB" sz="1800" u="sng" dirty="0"/>
          </a:p>
          <a:p>
            <a:pPr marL="0" indent="0">
              <a:buNone/>
            </a:pPr>
            <a:r>
              <a:rPr lang="en-GB" sz="1800" u="sng" dirty="0"/>
              <a:t>NHS Mail</a:t>
            </a:r>
          </a:p>
          <a:p>
            <a:r>
              <a:rPr lang="en-GB" sz="1800" dirty="0"/>
              <a:t>The referral template (Word document) is added by mail merge to </a:t>
            </a:r>
            <a:r>
              <a:rPr lang="en-GB" sz="1800" dirty="0" err="1"/>
              <a:t>SystmOne</a:t>
            </a:r>
            <a:r>
              <a:rPr lang="en-GB" sz="1800" dirty="0"/>
              <a:t>, EMIS or Vision by each practice. When the patient requests an appointment, the template is opened, the patient identifiers will populate, the triaging member of staff will indicate which minor illness and select which pharmacy the patient wants to use. Practices can embed the pharmacy @nhs.net email addresses so when the template is saved and sent as an attachment it is a reasonably slick process for the General Practice team.</a:t>
            </a:r>
          </a:p>
          <a:p>
            <a:r>
              <a:rPr lang="en-GB" sz="1800" dirty="0"/>
              <a:t>When the community pharmacist is doing the consultation, they open the attachment and transfer the patient identifiers onto </a:t>
            </a:r>
            <a:r>
              <a:rPr lang="en-GB" sz="1800" dirty="0" err="1"/>
              <a:t>PharmOutcomes</a:t>
            </a:r>
            <a:r>
              <a:rPr lang="en-GB" sz="1800" dirty="0"/>
              <a:t> (already available in all pharmacies). They complete the </a:t>
            </a:r>
            <a:r>
              <a:rPr lang="en-GB" sz="1800" dirty="0" err="1"/>
              <a:t>PharmOutcomes</a:t>
            </a:r>
            <a:r>
              <a:rPr lang="en-GB" sz="1800" dirty="0"/>
              <a:t> and the post event message goes back to the referring GP practice.</a:t>
            </a:r>
          </a:p>
          <a:p>
            <a:pPr marL="0" indent="0">
              <a:buNone/>
            </a:pPr>
            <a:endParaRPr lang="en-GB" sz="1800" dirty="0"/>
          </a:p>
          <a:p>
            <a:pPr marL="0" indent="0">
              <a:buNone/>
            </a:pPr>
            <a:r>
              <a:rPr lang="en-GB" sz="1800" u="sng" dirty="0"/>
              <a:t>Other Referral Routes</a:t>
            </a:r>
          </a:p>
          <a:p>
            <a:r>
              <a:rPr lang="en-GB" sz="1800" dirty="0"/>
              <a:t>There are other referral routes available for </a:t>
            </a:r>
            <a:r>
              <a:rPr lang="en-GB" sz="1800" dirty="0" err="1"/>
              <a:t>SystmOne</a:t>
            </a:r>
            <a:r>
              <a:rPr lang="en-GB" sz="1800" dirty="0"/>
              <a:t> &amp; EMIS web users via EMIS Patient Access, Ardens Healthcare Informatics and </a:t>
            </a:r>
            <a:r>
              <a:rPr lang="en-GB" sz="1800" dirty="0" err="1"/>
              <a:t>PharmRefer</a:t>
            </a:r>
            <a:r>
              <a:rPr lang="en-GB" sz="1800" dirty="0"/>
              <a:t>. These options do come with on-costs for the GP Practices but if your practices are already signed up to any of these for other services the GP-CPCS functionality will be included within them. </a:t>
            </a:r>
          </a:p>
          <a:p>
            <a:pPr marL="0" indent="0">
              <a:buNone/>
            </a:pPr>
            <a:r>
              <a:rPr lang="en-GB" sz="1800" dirty="0"/>
              <a:t>It is recommended that consideration is given to these options as national teams are currently looking at IT Evolution and including integrated referral pathways for GP-CPCS in future planning for BAU functionality. </a:t>
            </a:r>
          </a:p>
        </p:txBody>
      </p:sp>
    </p:spTree>
    <p:extLst>
      <p:ext uri="{BB962C8B-B14F-4D97-AF65-F5344CB8AC3E}">
        <p14:creationId xmlns:p14="http://schemas.microsoft.com/office/powerpoint/2010/main" val="122393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B9172F1-C4BA-4757-8C67-7963D5B658CA}"/>
              </a:ext>
            </a:extLst>
          </p:cNvPr>
          <p:cNvSpPr>
            <a:spLocks noGrp="1"/>
          </p:cNvSpPr>
          <p:nvPr>
            <p:ph type="title"/>
          </p:nvPr>
        </p:nvSpPr>
        <p:spPr>
          <a:xfrm>
            <a:off x="838200" y="162902"/>
            <a:ext cx="10515600" cy="389991"/>
          </a:xfrm>
        </p:spPr>
        <p:txBody>
          <a:bodyPr>
            <a:normAutofit fontScale="90000"/>
          </a:bodyPr>
          <a:lstStyle/>
          <a:p>
            <a:r>
              <a:rPr lang="en-GB" sz="3200" dirty="0">
                <a:solidFill>
                  <a:schemeClr val="accent1"/>
                </a:solidFill>
                <a:latin typeface="Arial" panose="020B0604020202020204" pitchFamily="34" charset="0"/>
                <a:cs typeface="Arial" panose="020B0604020202020204" pitchFamily="34" charset="0"/>
              </a:rPr>
              <a:t>Example Referral Form</a:t>
            </a:r>
          </a:p>
        </p:txBody>
      </p:sp>
      <p:pic>
        <p:nvPicPr>
          <p:cNvPr id="7" name="Picture 6" descr="A picture containing text, screenshot, receipt&#10;&#10;Description automatically generated">
            <a:extLst>
              <a:ext uri="{FF2B5EF4-FFF2-40B4-BE49-F238E27FC236}">
                <a16:creationId xmlns:a16="http://schemas.microsoft.com/office/drawing/2014/main" id="{5500C918-BE30-47E4-9955-0E4AF1D19C0C}"/>
              </a:ext>
            </a:extLst>
          </p:cNvPr>
          <p:cNvPicPr>
            <a:picLocks noChangeAspect="1"/>
          </p:cNvPicPr>
          <p:nvPr/>
        </p:nvPicPr>
        <p:blipFill>
          <a:blip r:embed="rId2"/>
          <a:stretch>
            <a:fillRect/>
          </a:stretch>
        </p:blipFill>
        <p:spPr>
          <a:xfrm>
            <a:off x="335902" y="3963417"/>
            <a:ext cx="7025951" cy="2894584"/>
          </a:xfrm>
          <a:prstGeom prst="rect">
            <a:avLst/>
          </a:prstGeom>
        </p:spPr>
      </p:pic>
      <p:pic>
        <p:nvPicPr>
          <p:cNvPr id="9" name="Picture 8" descr="Text&#10;&#10;Description automatically generated">
            <a:extLst>
              <a:ext uri="{FF2B5EF4-FFF2-40B4-BE49-F238E27FC236}">
                <a16:creationId xmlns:a16="http://schemas.microsoft.com/office/drawing/2014/main" id="{A8EF8957-A3C1-498E-AF7C-8C8B0CFC21CC}"/>
              </a:ext>
            </a:extLst>
          </p:cNvPr>
          <p:cNvPicPr>
            <a:picLocks noChangeAspect="1"/>
          </p:cNvPicPr>
          <p:nvPr/>
        </p:nvPicPr>
        <p:blipFill>
          <a:blip r:embed="rId3"/>
          <a:stretch>
            <a:fillRect/>
          </a:stretch>
        </p:blipFill>
        <p:spPr>
          <a:xfrm>
            <a:off x="681009" y="654628"/>
            <a:ext cx="6391595" cy="3308788"/>
          </a:xfrm>
          <a:prstGeom prst="rect">
            <a:avLst/>
          </a:prstGeom>
        </p:spPr>
      </p:pic>
    </p:spTree>
    <p:extLst>
      <p:ext uri="{BB962C8B-B14F-4D97-AF65-F5344CB8AC3E}">
        <p14:creationId xmlns:p14="http://schemas.microsoft.com/office/powerpoint/2010/main" val="1766016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1244</TotalTime>
  <Words>1914</Words>
  <Application>Microsoft Office PowerPoint</Application>
  <PresentationFormat>Widescreen</PresentationFormat>
  <Paragraphs>115</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1_Office Theme</vt:lpstr>
      <vt:lpstr>General Practice Referral to Community Pharmacist Consultation Service (GP-CPCS)  Midlands Implementation Plan  </vt:lpstr>
      <vt:lpstr>PowerPoint Presentation</vt:lpstr>
      <vt:lpstr>PowerPoint Presentation</vt:lpstr>
      <vt:lpstr>PSNC Animation   Link To Animation </vt:lpstr>
      <vt:lpstr>MOU’s That Support GP-CPCS Implementation:</vt:lpstr>
      <vt:lpstr>PowerPoint Presentation</vt:lpstr>
      <vt:lpstr>PowerPoint Presentation</vt:lpstr>
      <vt:lpstr>Electronic Referral Process </vt:lpstr>
      <vt:lpstr>Example Referral Form</vt:lpstr>
      <vt:lpstr>Potential outcomes from the consultation with the pharmacist</vt:lpstr>
      <vt:lpstr>Next steps for STP’s, CCG’s and General Practices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 Markovic – Market Harborough &amp; Bosworth Partnership</dc:title>
  <dc:creator>Moore, Hayley</dc:creator>
  <cp:lastModifiedBy>Hayley Moore</cp:lastModifiedBy>
  <cp:revision>56</cp:revision>
  <dcterms:created xsi:type="dcterms:W3CDTF">2021-01-08T13:16:54Z</dcterms:created>
  <dcterms:modified xsi:type="dcterms:W3CDTF">2021-05-04T13:15:38Z</dcterms:modified>
</cp:coreProperties>
</file>