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329" r:id="rId2"/>
    <p:sldId id="330" r:id="rId3"/>
    <p:sldId id="331" r:id="rId4"/>
    <p:sldId id="332" r:id="rId5"/>
    <p:sldId id="333" r:id="rId6"/>
    <p:sldId id="334" r:id="rId7"/>
    <p:sldId id="335" r:id="rId8"/>
    <p:sldId id="348" r:id="rId9"/>
    <p:sldId id="337" r:id="rId10"/>
    <p:sldId id="338" r:id="rId11"/>
    <p:sldId id="349" r:id="rId12"/>
    <p:sldId id="339" r:id="rId13"/>
    <p:sldId id="340" r:id="rId14"/>
    <p:sldId id="341" r:id="rId15"/>
    <p:sldId id="342" r:id="rId16"/>
    <p:sldId id="350" r:id="rId17"/>
    <p:sldId id="343" r:id="rId18"/>
    <p:sldId id="344" r:id="rId19"/>
    <p:sldId id="345" r:id="rId20"/>
    <p:sldId id="351" r:id="rId21"/>
    <p:sldId id="346" r:id="rId22"/>
    <p:sldId id="347" r:id="rId23"/>
  </p:sldIdLst>
  <p:sldSz cx="9144000" cy="6858000" type="screen4x3"/>
  <p:notesSz cx="6669088" cy="9928225"/>
  <p:defaultTextStyle>
    <a:defPPr>
      <a:defRPr lang="en-GB"/>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195"/>
    <a:srgbClr val="003760"/>
    <a:srgbClr val="18187C"/>
    <a:srgbClr val="0085B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9" autoAdjust="0"/>
    <p:restoredTop sz="87231" autoAdjust="0"/>
  </p:normalViewPr>
  <p:slideViewPr>
    <p:cSldViewPr>
      <p:cViewPr varScale="1">
        <p:scale>
          <a:sx n="94" d="100"/>
          <a:sy n="94" d="100"/>
        </p:scale>
        <p:origin x="-79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DF512-63B0-45D2-B7D9-5E7342DD5273}"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GB"/>
        </a:p>
      </dgm:t>
    </dgm:pt>
    <dgm:pt modelId="{674463A7-EACB-4FEF-985C-F0C210E06572}">
      <dgm:prSet phldrT="[Text]" custT="1"/>
      <dgm:spPr>
        <a:solidFill>
          <a:srgbClr val="0085BF"/>
        </a:solidFill>
      </dgm:spPr>
      <dgm:t>
        <a:bodyPr/>
        <a:lstStyle/>
        <a:p>
          <a:r>
            <a:rPr lang="en-GB" sz="1600" dirty="0">
              <a:ln>
                <a:noFill/>
              </a:ln>
            </a:rPr>
            <a:t>Principles </a:t>
          </a:r>
        </a:p>
      </dgm:t>
    </dgm:pt>
    <dgm:pt modelId="{9C47557B-1978-48B7-85C1-C06216BEEF6E}" type="parTrans" cxnId="{3925B843-6497-4A28-A4F4-3692EB26DE89}">
      <dgm:prSet/>
      <dgm:spPr/>
      <dgm:t>
        <a:bodyPr/>
        <a:lstStyle/>
        <a:p>
          <a:endParaRPr lang="en-GB">
            <a:ln>
              <a:noFill/>
            </a:ln>
          </a:endParaRPr>
        </a:p>
      </dgm:t>
    </dgm:pt>
    <dgm:pt modelId="{511D0102-6CAC-4495-860D-5ED9551F98A8}" type="sibTrans" cxnId="{3925B843-6497-4A28-A4F4-3692EB26DE89}">
      <dgm:prSet/>
      <dgm:spPr/>
      <dgm:t>
        <a:bodyPr/>
        <a:lstStyle/>
        <a:p>
          <a:endParaRPr lang="en-GB">
            <a:ln>
              <a:noFill/>
            </a:ln>
          </a:endParaRPr>
        </a:p>
      </dgm:t>
    </dgm:pt>
    <dgm:pt modelId="{E5B46147-4123-4CD3-A987-91C3FA0393F2}">
      <dgm:prSet phldrT="[Text]" custT="1"/>
      <dgm:spPr>
        <a:solidFill>
          <a:srgbClr val="009F51"/>
        </a:solidFill>
      </dgm:spPr>
      <dgm:t>
        <a:bodyPr/>
        <a:lstStyle/>
        <a:p>
          <a:r>
            <a:rPr lang="en-GB" sz="1600" dirty="0" smtClean="0">
              <a:ln>
                <a:noFill/>
              </a:ln>
            </a:rPr>
            <a:t>Evidence</a:t>
          </a:r>
          <a:endParaRPr lang="en-GB" sz="1600" dirty="0">
            <a:ln>
              <a:noFill/>
            </a:ln>
          </a:endParaRPr>
        </a:p>
      </dgm:t>
    </dgm:pt>
    <dgm:pt modelId="{8EE1AF6C-C064-45C0-B93A-429FD3FA8B14}" type="parTrans" cxnId="{4EB6D827-5382-4921-A185-D7CC38D3C310}">
      <dgm:prSet/>
      <dgm:spPr/>
      <dgm:t>
        <a:bodyPr/>
        <a:lstStyle/>
        <a:p>
          <a:endParaRPr lang="en-GB">
            <a:ln>
              <a:noFill/>
            </a:ln>
          </a:endParaRPr>
        </a:p>
      </dgm:t>
    </dgm:pt>
    <dgm:pt modelId="{91896AF8-0EB5-4D9E-B8F9-3B14BA949AFD}" type="sibTrans" cxnId="{4EB6D827-5382-4921-A185-D7CC38D3C310}">
      <dgm:prSet/>
      <dgm:spPr/>
      <dgm:t>
        <a:bodyPr/>
        <a:lstStyle/>
        <a:p>
          <a:endParaRPr lang="en-GB">
            <a:ln>
              <a:noFill/>
            </a:ln>
          </a:endParaRPr>
        </a:p>
      </dgm:t>
    </dgm:pt>
    <dgm:pt modelId="{3FC91A39-6332-49B3-912C-6027C58C8498}">
      <dgm:prSet phldrT="[Text]" custT="1"/>
      <dgm:spPr>
        <a:solidFill>
          <a:srgbClr val="512698"/>
        </a:solidFill>
      </dgm:spPr>
      <dgm:t>
        <a:bodyPr/>
        <a:lstStyle/>
        <a:p>
          <a:r>
            <a:rPr lang="en-GB" sz="1600" dirty="0" smtClean="0">
              <a:ln>
                <a:noFill/>
              </a:ln>
            </a:rPr>
            <a:t>In practice scenarios</a:t>
          </a:r>
          <a:endParaRPr lang="en-GB" sz="1600" dirty="0">
            <a:ln>
              <a:noFill/>
            </a:ln>
          </a:endParaRPr>
        </a:p>
      </dgm:t>
    </dgm:pt>
    <dgm:pt modelId="{C8A8B78F-CE6D-4611-82BA-2FD1A91033FC}" type="parTrans" cxnId="{09B099F9-1545-4B29-B4CC-749B59F1FE2A}">
      <dgm:prSet/>
      <dgm:spPr/>
      <dgm:t>
        <a:bodyPr/>
        <a:lstStyle/>
        <a:p>
          <a:endParaRPr lang="en-GB">
            <a:ln>
              <a:noFill/>
            </a:ln>
          </a:endParaRPr>
        </a:p>
      </dgm:t>
    </dgm:pt>
    <dgm:pt modelId="{74C9B89D-1778-43BB-97D1-C58BD471BDDA}" type="sibTrans" cxnId="{09B099F9-1545-4B29-B4CC-749B59F1FE2A}">
      <dgm:prSet/>
      <dgm:spPr/>
      <dgm:t>
        <a:bodyPr/>
        <a:lstStyle/>
        <a:p>
          <a:endParaRPr lang="en-GB">
            <a:ln>
              <a:noFill/>
            </a:ln>
          </a:endParaRPr>
        </a:p>
      </dgm:t>
    </dgm:pt>
    <dgm:pt modelId="{AFF82D8C-85DB-47AD-A1D3-6E567BD08F52}">
      <dgm:prSet phldrT="[Text]" custT="1"/>
      <dgm:spPr>
        <a:solidFill>
          <a:srgbClr val="BF0E83"/>
        </a:solidFill>
      </dgm:spPr>
      <dgm:t>
        <a:bodyPr/>
        <a:lstStyle/>
        <a:p>
          <a:r>
            <a:rPr lang="en-GB" sz="1800" dirty="0" smtClean="0">
              <a:ln>
                <a:noFill/>
              </a:ln>
            </a:rPr>
            <a:t>Sign-posting</a:t>
          </a:r>
          <a:r>
            <a:rPr lang="en-GB" sz="1100" dirty="0" smtClean="0">
              <a:ln>
                <a:noFill/>
              </a:ln>
            </a:rPr>
            <a:t> </a:t>
          </a:r>
          <a:endParaRPr lang="en-GB" sz="1100" dirty="0">
            <a:ln>
              <a:noFill/>
            </a:ln>
          </a:endParaRPr>
        </a:p>
      </dgm:t>
    </dgm:pt>
    <dgm:pt modelId="{2F124D68-50FF-4C0D-B2EC-0270C1AA943B}" type="parTrans" cxnId="{2304D787-3C0C-41A3-A5A3-1311ECAFA675}">
      <dgm:prSet/>
      <dgm:spPr/>
      <dgm:t>
        <a:bodyPr/>
        <a:lstStyle/>
        <a:p>
          <a:endParaRPr lang="en-GB">
            <a:ln>
              <a:noFill/>
            </a:ln>
          </a:endParaRPr>
        </a:p>
      </dgm:t>
    </dgm:pt>
    <dgm:pt modelId="{B9100155-2F8F-4EB9-996B-2C30A2FC3A80}" type="sibTrans" cxnId="{2304D787-3C0C-41A3-A5A3-1311ECAFA675}">
      <dgm:prSet/>
      <dgm:spPr/>
      <dgm:t>
        <a:bodyPr/>
        <a:lstStyle/>
        <a:p>
          <a:endParaRPr lang="en-GB">
            <a:ln>
              <a:noFill/>
            </a:ln>
          </a:endParaRPr>
        </a:p>
      </dgm:t>
    </dgm:pt>
    <dgm:pt modelId="{7DA1B6FA-EFFC-4F14-8EEC-8A283999E8C2}">
      <dgm:prSet phldrT="[Text]" custT="1"/>
      <dgm:spPr>
        <a:solidFill>
          <a:srgbClr val="25408F"/>
        </a:solidFill>
      </dgm:spPr>
      <dgm:t>
        <a:bodyPr/>
        <a:lstStyle/>
        <a:p>
          <a:r>
            <a:rPr lang="en-GB" sz="1800" dirty="0">
              <a:ln>
                <a:noFill/>
              </a:ln>
            </a:rPr>
            <a:t>How am I doing? </a:t>
          </a:r>
        </a:p>
      </dgm:t>
    </dgm:pt>
    <dgm:pt modelId="{1EF29589-33F0-4791-A39A-40FAF152D059}" type="parTrans" cxnId="{E4E05530-4C28-4807-A6E1-94A826E06B5D}">
      <dgm:prSet/>
      <dgm:spPr/>
      <dgm:t>
        <a:bodyPr/>
        <a:lstStyle/>
        <a:p>
          <a:endParaRPr lang="en-GB">
            <a:ln>
              <a:noFill/>
            </a:ln>
          </a:endParaRPr>
        </a:p>
      </dgm:t>
    </dgm:pt>
    <dgm:pt modelId="{A8D8D4D5-A68F-4F0D-83C4-7B48747CF702}" type="sibTrans" cxnId="{E4E05530-4C28-4807-A6E1-94A826E06B5D}">
      <dgm:prSet/>
      <dgm:spPr/>
      <dgm:t>
        <a:bodyPr/>
        <a:lstStyle/>
        <a:p>
          <a:endParaRPr lang="en-GB">
            <a:ln>
              <a:noFill/>
            </a:ln>
          </a:endParaRPr>
        </a:p>
      </dgm:t>
    </dgm:pt>
    <dgm:pt modelId="{8480687D-96E9-4F0C-B28D-0AA6BB51AF1A}" type="pres">
      <dgm:prSet presAssocID="{BFDDF512-63B0-45D2-B7D9-5E7342DD5273}" presName="cycle" presStyleCnt="0">
        <dgm:presLayoutVars>
          <dgm:chMax val="1"/>
          <dgm:dir/>
          <dgm:animLvl val="ctr"/>
          <dgm:resizeHandles val="exact"/>
        </dgm:presLayoutVars>
      </dgm:prSet>
      <dgm:spPr/>
      <dgm:t>
        <a:bodyPr/>
        <a:lstStyle/>
        <a:p>
          <a:endParaRPr lang="en-GB"/>
        </a:p>
      </dgm:t>
    </dgm:pt>
    <dgm:pt modelId="{DA807472-8ED5-4EF5-AC86-DF60ECD61994}" type="pres">
      <dgm:prSet presAssocID="{674463A7-EACB-4FEF-985C-F0C210E06572}" presName="centerShape" presStyleLbl="node0" presStyleIdx="0" presStyleCnt="1" custScaleX="114069" custScaleY="110468"/>
      <dgm:spPr/>
      <dgm:t>
        <a:bodyPr/>
        <a:lstStyle/>
        <a:p>
          <a:endParaRPr lang="en-GB"/>
        </a:p>
      </dgm:t>
    </dgm:pt>
    <dgm:pt modelId="{4D7D81F9-6E36-4E1C-B576-24632257C767}" type="pres">
      <dgm:prSet presAssocID="{8EE1AF6C-C064-45C0-B93A-429FD3FA8B14}" presName="Name9" presStyleLbl="parChTrans1D2" presStyleIdx="0" presStyleCnt="4"/>
      <dgm:spPr/>
      <dgm:t>
        <a:bodyPr/>
        <a:lstStyle/>
        <a:p>
          <a:endParaRPr lang="en-GB"/>
        </a:p>
      </dgm:t>
    </dgm:pt>
    <dgm:pt modelId="{9546780B-1A3F-410D-9EF4-FF23F73A0DCA}" type="pres">
      <dgm:prSet presAssocID="{8EE1AF6C-C064-45C0-B93A-429FD3FA8B14}" presName="connTx" presStyleLbl="parChTrans1D2" presStyleIdx="0" presStyleCnt="4"/>
      <dgm:spPr/>
      <dgm:t>
        <a:bodyPr/>
        <a:lstStyle/>
        <a:p>
          <a:endParaRPr lang="en-GB"/>
        </a:p>
      </dgm:t>
    </dgm:pt>
    <dgm:pt modelId="{995ED81F-B7D6-4400-B4D5-AA9990946910}" type="pres">
      <dgm:prSet presAssocID="{E5B46147-4123-4CD3-A987-91C3FA0393F2}" presName="node" presStyleLbl="node1" presStyleIdx="0" presStyleCnt="4" custScaleX="113090" custScaleY="109744" custRadScaleRad="101060" custRadScaleInc="-325">
        <dgm:presLayoutVars>
          <dgm:bulletEnabled val="1"/>
        </dgm:presLayoutVars>
      </dgm:prSet>
      <dgm:spPr/>
      <dgm:t>
        <a:bodyPr/>
        <a:lstStyle/>
        <a:p>
          <a:endParaRPr lang="en-GB"/>
        </a:p>
      </dgm:t>
    </dgm:pt>
    <dgm:pt modelId="{A889C0F0-C04F-419E-9700-446892CD9AF0}" type="pres">
      <dgm:prSet presAssocID="{C8A8B78F-CE6D-4611-82BA-2FD1A91033FC}" presName="Name9" presStyleLbl="parChTrans1D2" presStyleIdx="1" presStyleCnt="4"/>
      <dgm:spPr/>
      <dgm:t>
        <a:bodyPr/>
        <a:lstStyle/>
        <a:p>
          <a:endParaRPr lang="en-GB"/>
        </a:p>
      </dgm:t>
    </dgm:pt>
    <dgm:pt modelId="{892D1A66-98AC-4988-B5B0-7952A551CD62}" type="pres">
      <dgm:prSet presAssocID="{C8A8B78F-CE6D-4611-82BA-2FD1A91033FC}" presName="connTx" presStyleLbl="parChTrans1D2" presStyleIdx="1" presStyleCnt="4"/>
      <dgm:spPr/>
      <dgm:t>
        <a:bodyPr/>
        <a:lstStyle/>
        <a:p>
          <a:endParaRPr lang="en-GB"/>
        </a:p>
      </dgm:t>
    </dgm:pt>
    <dgm:pt modelId="{B4759FED-790D-473F-8A57-7A83FD79EDA2}" type="pres">
      <dgm:prSet presAssocID="{3FC91A39-6332-49B3-912C-6027C58C8498}" presName="node" presStyleLbl="node1" presStyleIdx="1" presStyleCnt="4" custScaleX="111284" custScaleY="111831" custRadScaleRad="100546" custRadScaleInc="1560">
        <dgm:presLayoutVars>
          <dgm:bulletEnabled val="1"/>
        </dgm:presLayoutVars>
      </dgm:prSet>
      <dgm:spPr/>
      <dgm:t>
        <a:bodyPr/>
        <a:lstStyle/>
        <a:p>
          <a:endParaRPr lang="en-GB"/>
        </a:p>
      </dgm:t>
    </dgm:pt>
    <dgm:pt modelId="{D73965C8-BDBF-4F5B-8B71-3ABFBB42F8CE}" type="pres">
      <dgm:prSet presAssocID="{2F124D68-50FF-4C0D-B2EC-0270C1AA943B}" presName="Name9" presStyleLbl="parChTrans1D2" presStyleIdx="2" presStyleCnt="4"/>
      <dgm:spPr/>
      <dgm:t>
        <a:bodyPr/>
        <a:lstStyle/>
        <a:p>
          <a:endParaRPr lang="en-GB"/>
        </a:p>
      </dgm:t>
    </dgm:pt>
    <dgm:pt modelId="{908CC6AF-F4D0-414B-90A2-5E9E815926E5}" type="pres">
      <dgm:prSet presAssocID="{2F124D68-50FF-4C0D-B2EC-0270C1AA943B}" presName="connTx" presStyleLbl="parChTrans1D2" presStyleIdx="2" presStyleCnt="4"/>
      <dgm:spPr/>
      <dgm:t>
        <a:bodyPr/>
        <a:lstStyle/>
        <a:p>
          <a:endParaRPr lang="en-GB"/>
        </a:p>
      </dgm:t>
    </dgm:pt>
    <dgm:pt modelId="{44499144-746A-4830-948D-04257AE51FD7}" type="pres">
      <dgm:prSet presAssocID="{AFF82D8C-85DB-47AD-A1D3-6E567BD08F52}" presName="node" presStyleLbl="node1" presStyleIdx="2" presStyleCnt="4" custScaleX="114261" custScaleY="113253">
        <dgm:presLayoutVars>
          <dgm:bulletEnabled val="1"/>
        </dgm:presLayoutVars>
      </dgm:prSet>
      <dgm:spPr/>
      <dgm:t>
        <a:bodyPr/>
        <a:lstStyle/>
        <a:p>
          <a:endParaRPr lang="en-GB"/>
        </a:p>
      </dgm:t>
    </dgm:pt>
    <dgm:pt modelId="{887A45F9-EDC0-42CD-9CB3-A2823E684880}" type="pres">
      <dgm:prSet presAssocID="{1EF29589-33F0-4791-A39A-40FAF152D059}" presName="Name9" presStyleLbl="parChTrans1D2" presStyleIdx="3" presStyleCnt="4"/>
      <dgm:spPr/>
      <dgm:t>
        <a:bodyPr/>
        <a:lstStyle/>
        <a:p>
          <a:endParaRPr lang="en-GB"/>
        </a:p>
      </dgm:t>
    </dgm:pt>
    <dgm:pt modelId="{464216A0-01B4-4E79-9A87-1F57B2D32A3F}" type="pres">
      <dgm:prSet presAssocID="{1EF29589-33F0-4791-A39A-40FAF152D059}" presName="connTx" presStyleLbl="parChTrans1D2" presStyleIdx="3" presStyleCnt="4"/>
      <dgm:spPr/>
      <dgm:t>
        <a:bodyPr/>
        <a:lstStyle/>
        <a:p>
          <a:endParaRPr lang="en-GB"/>
        </a:p>
      </dgm:t>
    </dgm:pt>
    <dgm:pt modelId="{464EF136-74FD-49CE-85A9-C59B99DBD2C3}" type="pres">
      <dgm:prSet presAssocID="{7DA1B6FA-EFFC-4F14-8EEC-8A283999E8C2}" presName="node" presStyleLbl="node1" presStyleIdx="3" presStyleCnt="4" custScaleX="108943" custScaleY="110468">
        <dgm:presLayoutVars>
          <dgm:bulletEnabled val="1"/>
        </dgm:presLayoutVars>
      </dgm:prSet>
      <dgm:spPr/>
      <dgm:t>
        <a:bodyPr/>
        <a:lstStyle/>
        <a:p>
          <a:endParaRPr lang="en-GB"/>
        </a:p>
      </dgm:t>
    </dgm:pt>
  </dgm:ptLst>
  <dgm:cxnLst>
    <dgm:cxn modelId="{CAD44EF9-D47D-4580-96D9-C318439AF301}" type="presOf" srcId="{C8A8B78F-CE6D-4611-82BA-2FD1A91033FC}" destId="{892D1A66-98AC-4988-B5B0-7952A551CD62}" srcOrd="1" destOrd="0" presId="urn:microsoft.com/office/officeart/2005/8/layout/radial1"/>
    <dgm:cxn modelId="{3925B843-6497-4A28-A4F4-3692EB26DE89}" srcId="{BFDDF512-63B0-45D2-B7D9-5E7342DD5273}" destId="{674463A7-EACB-4FEF-985C-F0C210E06572}" srcOrd="0" destOrd="0" parTransId="{9C47557B-1978-48B7-85C1-C06216BEEF6E}" sibTransId="{511D0102-6CAC-4495-860D-5ED9551F98A8}"/>
    <dgm:cxn modelId="{A3373FF4-0FDA-4567-ABE4-AECF502019A7}" type="presOf" srcId="{1EF29589-33F0-4791-A39A-40FAF152D059}" destId="{887A45F9-EDC0-42CD-9CB3-A2823E684880}" srcOrd="0" destOrd="0" presId="urn:microsoft.com/office/officeart/2005/8/layout/radial1"/>
    <dgm:cxn modelId="{BFF42A84-FF07-4530-AEBE-CDBFD4486D98}" type="presOf" srcId="{2F124D68-50FF-4C0D-B2EC-0270C1AA943B}" destId="{908CC6AF-F4D0-414B-90A2-5E9E815926E5}" srcOrd="1" destOrd="0" presId="urn:microsoft.com/office/officeart/2005/8/layout/radial1"/>
    <dgm:cxn modelId="{2304D787-3C0C-41A3-A5A3-1311ECAFA675}" srcId="{674463A7-EACB-4FEF-985C-F0C210E06572}" destId="{AFF82D8C-85DB-47AD-A1D3-6E567BD08F52}" srcOrd="2" destOrd="0" parTransId="{2F124D68-50FF-4C0D-B2EC-0270C1AA943B}" sibTransId="{B9100155-2F8F-4EB9-996B-2C30A2FC3A80}"/>
    <dgm:cxn modelId="{0B2509B5-A785-4E81-ADC2-C18ADF7A86DD}" type="presOf" srcId="{AFF82D8C-85DB-47AD-A1D3-6E567BD08F52}" destId="{44499144-746A-4830-948D-04257AE51FD7}" srcOrd="0" destOrd="0" presId="urn:microsoft.com/office/officeart/2005/8/layout/radial1"/>
    <dgm:cxn modelId="{09B099F9-1545-4B29-B4CC-749B59F1FE2A}" srcId="{674463A7-EACB-4FEF-985C-F0C210E06572}" destId="{3FC91A39-6332-49B3-912C-6027C58C8498}" srcOrd="1" destOrd="0" parTransId="{C8A8B78F-CE6D-4611-82BA-2FD1A91033FC}" sibTransId="{74C9B89D-1778-43BB-97D1-C58BD471BDDA}"/>
    <dgm:cxn modelId="{E4E05530-4C28-4807-A6E1-94A826E06B5D}" srcId="{674463A7-EACB-4FEF-985C-F0C210E06572}" destId="{7DA1B6FA-EFFC-4F14-8EEC-8A283999E8C2}" srcOrd="3" destOrd="0" parTransId="{1EF29589-33F0-4791-A39A-40FAF152D059}" sibTransId="{A8D8D4D5-A68F-4F0D-83C4-7B48747CF702}"/>
    <dgm:cxn modelId="{F73D3F46-6678-4BB6-84DF-B13506EE3ED0}" type="presOf" srcId="{674463A7-EACB-4FEF-985C-F0C210E06572}" destId="{DA807472-8ED5-4EF5-AC86-DF60ECD61994}" srcOrd="0" destOrd="0" presId="urn:microsoft.com/office/officeart/2005/8/layout/radial1"/>
    <dgm:cxn modelId="{392E4502-6365-4CD4-B1EF-0807D580D424}" type="presOf" srcId="{8EE1AF6C-C064-45C0-B93A-429FD3FA8B14}" destId="{4D7D81F9-6E36-4E1C-B576-24632257C767}" srcOrd="0" destOrd="0" presId="urn:microsoft.com/office/officeart/2005/8/layout/radial1"/>
    <dgm:cxn modelId="{F87D58FE-E33B-4D0F-B2B4-37ACD095755D}" type="presOf" srcId="{E5B46147-4123-4CD3-A987-91C3FA0393F2}" destId="{995ED81F-B7D6-4400-B4D5-AA9990946910}" srcOrd="0" destOrd="0" presId="urn:microsoft.com/office/officeart/2005/8/layout/radial1"/>
    <dgm:cxn modelId="{08CB4D0E-2DD0-4261-8A92-058C47E69392}" type="presOf" srcId="{3FC91A39-6332-49B3-912C-6027C58C8498}" destId="{B4759FED-790D-473F-8A57-7A83FD79EDA2}" srcOrd="0" destOrd="0" presId="urn:microsoft.com/office/officeart/2005/8/layout/radial1"/>
    <dgm:cxn modelId="{8BAC3082-95B8-4E9B-B84D-651A161BA8D9}" type="presOf" srcId="{7DA1B6FA-EFFC-4F14-8EEC-8A283999E8C2}" destId="{464EF136-74FD-49CE-85A9-C59B99DBD2C3}" srcOrd="0" destOrd="0" presId="urn:microsoft.com/office/officeart/2005/8/layout/radial1"/>
    <dgm:cxn modelId="{784BD765-87F6-45BC-962E-97D3ABEAAF69}" type="presOf" srcId="{8EE1AF6C-C064-45C0-B93A-429FD3FA8B14}" destId="{9546780B-1A3F-410D-9EF4-FF23F73A0DCA}" srcOrd="1" destOrd="0" presId="urn:microsoft.com/office/officeart/2005/8/layout/radial1"/>
    <dgm:cxn modelId="{6EA15911-2908-4394-A513-3085A63973ED}" type="presOf" srcId="{C8A8B78F-CE6D-4611-82BA-2FD1A91033FC}" destId="{A889C0F0-C04F-419E-9700-446892CD9AF0}" srcOrd="0" destOrd="0" presId="urn:microsoft.com/office/officeart/2005/8/layout/radial1"/>
    <dgm:cxn modelId="{D2F4DEE4-7DCD-4807-92E5-20DF9F206507}" type="presOf" srcId="{BFDDF512-63B0-45D2-B7D9-5E7342DD5273}" destId="{8480687D-96E9-4F0C-B28D-0AA6BB51AF1A}" srcOrd="0" destOrd="0" presId="urn:microsoft.com/office/officeart/2005/8/layout/radial1"/>
    <dgm:cxn modelId="{A97DDDFE-5502-4AE4-92D5-94E39909D8AB}" type="presOf" srcId="{1EF29589-33F0-4791-A39A-40FAF152D059}" destId="{464216A0-01B4-4E79-9A87-1F57B2D32A3F}" srcOrd="1" destOrd="0" presId="urn:microsoft.com/office/officeart/2005/8/layout/radial1"/>
    <dgm:cxn modelId="{386D9F65-C3FF-4387-B75C-42A37D3C2EA9}" type="presOf" srcId="{2F124D68-50FF-4C0D-B2EC-0270C1AA943B}" destId="{D73965C8-BDBF-4F5B-8B71-3ABFBB42F8CE}" srcOrd="0" destOrd="0" presId="urn:microsoft.com/office/officeart/2005/8/layout/radial1"/>
    <dgm:cxn modelId="{4EB6D827-5382-4921-A185-D7CC38D3C310}" srcId="{674463A7-EACB-4FEF-985C-F0C210E06572}" destId="{E5B46147-4123-4CD3-A987-91C3FA0393F2}" srcOrd="0" destOrd="0" parTransId="{8EE1AF6C-C064-45C0-B93A-429FD3FA8B14}" sibTransId="{91896AF8-0EB5-4D9E-B8F9-3B14BA949AFD}"/>
    <dgm:cxn modelId="{9AEBCF1B-6D3A-4755-8E19-E113E1BEAB88}" type="presParOf" srcId="{8480687D-96E9-4F0C-B28D-0AA6BB51AF1A}" destId="{DA807472-8ED5-4EF5-AC86-DF60ECD61994}" srcOrd="0" destOrd="0" presId="urn:microsoft.com/office/officeart/2005/8/layout/radial1"/>
    <dgm:cxn modelId="{7748D278-9EC8-47CB-8D41-7ABD8AE679D0}" type="presParOf" srcId="{8480687D-96E9-4F0C-B28D-0AA6BB51AF1A}" destId="{4D7D81F9-6E36-4E1C-B576-24632257C767}" srcOrd="1" destOrd="0" presId="urn:microsoft.com/office/officeart/2005/8/layout/radial1"/>
    <dgm:cxn modelId="{C7987F46-DB2C-4758-833D-6CE6E0A42DC5}" type="presParOf" srcId="{4D7D81F9-6E36-4E1C-B576-24632257C767}" destId="{9546780B-1A3F-410D-9EF4-FF23F73A0DCA}" srcOrd="0" destOrd="0" presId="urn:microsoft.com/office/officeart/2005/8/layout/radial1"/>
    <dgm:cxn modelId="{94CD788B-A207-40A1-8471-43DE8D830D9A}" type="presParOf" srcId="{8480687D-96E9-4F0C-B28D-0AA6BB51AF1A}" destId="{995ED81F-B7D6-4400-B4D5-AA9990946910}" srcOrd="2" destOrd="0" presId="urn:microsoft.com/office/officeart/2005/8/layout/radial1"/>
    <dgm:cxn modelId="{0504A617-8C2F-40E0-832A-A7D2680513A8}" type="presParOf" srcId="{8480687D-96E9-4F0C-B28D-0AA6BB51AF1A}" destId="{A889C0F0-C04F-419E-9700-446892CD9AF0}" srcOrd="3" destOrd="0" presId="urn:microsoft.com/office/officeart/2005/8/layout/radial1"/>
    <dgm:cxn modelId="{E8C272C4-F625-4050-8A2E-344BD6BF9BEF}" type="presParOf" srcId="{A889C0F0-C04F-419E-9700-446892CD9AF0}" destId="{892D1A66-98AC-4988-B5B0-7952A551CD62}" srcOrd="0" destOrd="0" presId="urn:microsoft.com/office/officeart/2005/8/layout/radial1"/>
    <dgm:cxn modelId="{DC365AEE-3259-42DD-9505-F26DE19447D2}" type="presParOf" srcId="{8480687D-96E9-4F0C-B28D-0AA6BB51AF1A}" destId="{B4759FED-790D-473F-8A57-7A83FD79EDA2}" srcOrd="4" destOrd="0" presId="urn:microsoft.com/office/officeart/2005/8/layout/radial1"/>
    <dgm:cxn modelId="{43E97944-E39A-4B2A-B936-550CA78CB10A}" type="presParOf" srcId="{8480687D-96E9-4F0C-B28D-0AA6BB51AF1A}" destId="{D73965C8-BDBF-4F5B-8B71-3ABFBB42F8CE}" srcOrd="5" destOrd="0" presId="urn:microsoft.com/office/officeart/2005/8/layout/radial1"/>
    <dgm:cxn modelId="{668AD3B3-6102-4C66-8376-A179D302420F}" type="presParOf" srcId="{D73965C8-BDBF-4F5B-8B71-3ABFBB42F8CE}" destId="{908CC6AF-F4D0-414B-90A2-5E9E815926E5}" srcOrd="0" destOrd="0" presId="urn:microsoft.com/office/officeart/2005/8/layout/radial1"/>
    <dgm:cxn modelId="{E946E748-ADFF-4CFE-B832-B982ED2F885B}" type="presParOf" srcId="{8480687D-96E9-4F0C-B28D-0AA6BB51AF1A}" destId="{44499144-746A-4830-948D-04257AE51FD7}" srcOrd="6" destOrd="0" presId="urn:microsoft.com/office/officeart/2005/8/layout/radial1"/>
    <dgm:cxn modelId="{ED4582BB-9A07-4365-98D0-403EA8F99C30}" type="presParOf" srcId="{8480687D-96E9-4F0C-B28D-0AA6BB51AF1A}" destId="{887A45F9-EDC0-42CD-9CB3-A2823E684880}" srcOrd="7" destOrd="0" presId="urn:microsoft.com/office/officeart/2005/8/layout/radial1"/>
    <dgm:cxn modelId="{A3497AA1-D8AB-4BA6-AD2E-AFA490C1D239}" type="presParOf" srcId="{887A45F9-EDC0-42CD-9CB3-A2823E684880}" destId="{464216A0-01B4-4E79-9A87-1F57B2D32A3F}" srcOrd="0" destOrd="0" presId="urn:microsoft.com/office/officeart/2005/8/layout/radial1"/>
    <dgm:cxn modelId="{CFF62DC7-21C3-4FAF-899E-FA1748BA09AA}" type="presParOf" srcId="{8480687D-96E9-4F0C-B28D-0AA6BB51AF1A}" destId="{464EF136-74FD-49CE-85A9-C59B99DBD2C3}" srcOrd="8" destOrd="0" presId="urn:microsoft.com/office/officeart/2005/8/layout/radial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07472-8ED5-4EF5-AC86-DF60ECD61994}">
      <dsp:nvSpPr>
        <dsp:cNvPr id="0" name=""/>
        <dsp:cNvSpPr/>
      </dsp:nvSpPr>
      <dsp:spPr>
        <a:xfrm>
          <a:off x="1929440" y="1442737"/>
          <a:ext cx="1312230" cy="1270805"/>
        </a:xfrm>
        <a:prstGeom prst="ellipse">
          <a:avLst/>
        </a:prstGeom>
        <a:solidFill>
          <a:srgbClr val="0085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n>
                <a:noFill/>
              </a:ln>
            </a:rPr>
            <a:t>Principles </a:t>
          </a:r>
        </a:p>
      </dsp:txBody>
      <dsp:txXfrm>
        <a:off x="1929440" y="1442737"/>
        <a:ext cx="1312230" cy="1270805"/>
      </dsp:txXfrm>
    </dsp:sp>
    <dsp:sp modelId="{4D7D81F9-6E36-4E1C-B576-24632257C767}">
      <dsp:nvSpPr>
        <dsp:cNvPr id="0" name=""/>
        <dsp:cNvSpPr/>
      </dsp:nvSpPr>
      <dsp:spPr>
        <a:xfrm rot="16191132">
          <a:off x="2468395" y="1307546"/>
          <a:ext cx="230446" cy="39939"/>
        </a:xfrm>
        <a:custGeom>
          <a:avLst/>
          <a:gdLst/>
          <a:ahLst/>
          <a:cxnLst/>
          <a:rect l="0" t="0" r="0" b="0"/>
          <a:pathLst>
            <a:path>
              <a:moveTo>
                <a:pt x="0" y="19969"/>
              </a:moveTo>
              <a:lnTo>
                <a:pt x="230446" y="19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n>
              <a:noFill/>
            </a:ln>
          </a:endParaRPr>
        </a:p>
      </dsp:txBody>
      <dsp:txXfrm rot="16191132">
        <a:off x="2577857" y="1321755"/>
        <a:ext cx="11522" cy="11522"/>
      </dsp:txXfrm>
    </dsp:sp>
    <dsp:sp modelId="{995ED81F-B7D6-4400-B4D5-AA9990946910}">
      <dsp:nvSpPr>
        <dsp:cNvPr id="0" name=""/>
        <dsp:cNvSpPr/>
      </dsp:nvSpPr>
      <dsp:spPr>
        <a:xfrm>
          <a:off x="1931209" y="-50180"/>
          <a:ext cx="1300968" cy="1262476"/>
        </a:xfrm>
        <a:prstGeom prst="ellipse">
          <a:avLst/>
        </a:prstGeom>
        <a:solidFill>
          <a:srgbClr val="009F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n>
                <a:noFill/>
              </a:ln>
            </a:rPr>
            <a:t>Evidence</a:t>
          </a:r>
          <a:endParaRPr lang="en-GB" sz="1600" kern="1200" dirty="0">
            <a:ln>
              <a:noFill/>
            </a:ln>
          </a:endParaRPr>
        </a:p>
      </dsp:txBody>
      <dsp:txXfrm>
        <a:off x="1931209" y="-50180"/>
        <a:ext cx="1300968" cy="1262476"/>
      </dsp:txXfrm>
    </dsp:sp>
    <dsp:sp modelId="{A889C0F0-C04F-419E-9700-446892CD9AF0}">
      <dsp:nvSpPr>
        <dsp:cNvPr id="0" name=""/>
        <dsp:cNvSpPr/>
      </dsp:nvSpPr>
      <dsp:spPr>
        <a:xfrm rot="42120">
          <a:off x="3241610" y="2067489"/>
          <a:ext cx="209048" cy="39939"/>
        </a:xfrm>
        <a:custGeom>
          <a:avLst/>
          <a:gdLst/>
          <a:ahLst/>
          <a:cxnLst/>
          <a:rect l="0" t="0" r="0" b="0"/>
          <a:pathLst>
            <a:path>
              <a:moveTo>
                <a:pt x="0" y="19969"/>
              </a:moveTo>
              <a:lnTo>
                <a:pt x="209048" y="19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n>
              <a:noFill/>
            </a:ln>
          </a:endParaRPr>
        </a:p>
      </dsp:txBody>
      <dsp:txXfrm rot="42120">
        <a:off x="3340908" y="2082233"/>
        <a:ext cx="10452" cy="10452"/>
      </dsp:txXfrm>
    </dsp:sp>
    <dsp:sp modelId="{B4759FED-790D-473F-8A57-7A83FD79EDA2}">
      <dsp:nvSpPr>
        <dsp:cNvPr id="0" name=""/>
        <dsp:cNvSpPr/>
      </dsp:nvSpPr>
      <dsp:spPr>
        <a:xfrm>
          <a:off x="3450603" y="1453340"/>
          <a:ext cx="1280192" cy="1286485"/>
        </a:xfrm>
        <a:prstGeom prst="ellipse">
          <a:avLst/>
        </a:prstGeom>
        <a:solidFill>
          <a:srgbClr val="5126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n>
                <a:noFill/>
              </a:ln>
            </a:rPr>
            <a:t>In practice scenarios</a:t>
          </a:r>
          <a:endParaRPr lang="en-GB" sz="1600" kern="1200" dirty="0">
            <a:ln>
              <a:noFill/>
            </a:ln>
          </a:endParaRPr>
        </a:p>
      </dsp:txBody>
      <dsp:txXfrm>
        <a:off x="3450603" y="1453340"/>
        <a:ext cx="1280192" cy="1286485"/>
      </dsp:txXfrm>
    </dsp:sp>
    <dsp:sp modelId="{D73965C8-BDBF-4F5B-8B71-3ABFBB42F8CE}">
      <dsp:nvSpPr>
        <dsp:cNvPr id="0" name=""/>
        <dsp:cNvSpPr/>
      </dsp:nvSpPr>
      <dsp:spPr>
        <a:xfrm rot="5400000">
          <a:off x="2480426" y="2798702"/>
          <a:ext cx="210258" cy="39939"/>
        </a:xfrm>
        <a:custGeom>
          <a:avLst/>
          <a:gdLst/>
          <a:ahLst/>
          <a:cxnLst/>
          <a:rect l="0" t="0" r="0" b="0"/>
          <a:pathLst>
            <a:path>
              <a:moveTo>
                <a:pt x="0" y="19969"/>
              </a:moveTo>
              <a:lnTo>
                <a:pt x="210258" y="19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n>
              <a:noFill/>
            </a:ln>
          </a:endParaRPr>
        </a:p>
      </dsp:txBody>
      <dsp:txXfrm rot="5400000">
        <a:off x="2580298" y="2813415"/>
        <a:ext cx="10512" cy="10512"/>
      </dsp:txXfrm>
    </dsp:sp>
    <dsp:sp modelId="{44499144-746A-4830-948D-04257AE51FD7}">
      <dsp:nvSpPr>
        <dsp:cNvPr id="0" name=""/>
        <dsp:cNvSpPr/>
      </dsp:nvSpPr>
      <dsp:spPr>
        <a:xfrm>
          <a:off x="1928335" y="2923801"/>
          <a:ext cx="1314439" cy="1302843"/>
        </a:xfrm>
        <a:prstGeom prst="ellipse">
          <a:avLst/>
        </a:prstGeom>
        <a:solidFill>
          <a:srgbClr val="BF0E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n>
                <a:noFill/>
              </a:ln>
            </a:rPr>
            <a:t>Sign-posting</a:t>
          </a:r>
          <a:r>
            <a:rPr lang="en-GB" sz="1100" kern="1200" dirty="0" smtClean="0">
              <a:ln>
                <a:noFill/>
              </a:ln>
            </a:rPr>
            <a:t> </a:t>
          </a:r>
          <a:endParaRPr lang="en-GB" sz="1100" kern="1200" dirty="0">
            <a:ln>
              <a:noFill/>
            </a:ln>
          </a:endParaRPr>
        </a:p>
      </dsp:txBody>
      <dsp:txXfrm>
        <a:off x="1928335" y="2923801"/>
        <a:ext cx="1314439" cy="1302843"/>
      </dsp:txXfrm>
    </dsp:sp>
    <dsp:sp modelId="{887A45F9-EDC0-42CD-9CB3-A2823E684880}">
      <dsp:nvSpPr>
        <dsp:cNvPr id="0" name=""/>
        <dsp:cNvSpPr/>
      </dsp:nvSpPr>
      <dsp:spPr>
        <a:xfrm rot="10800000">
          <a:off x="1715103" y="2058170"/>
          <a:ext cx="214336" cy="39939"/>
        </a:xfrm>
        <a:custGeom>
          <a:avLst/>
          <a:gdLst/>
          <a:ahLst/>
          <a:cxnLst/>
          <a:rect l="0" t="0" r="0" b="0"/>
          <a:pathLst>
            <a:path>
              <a:moveTo>
                <a:pt x="0" y="19969"/>
              </a:moveTo>
              <a:lnTo>
                <a:pt x="214336" y="19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n>
              <a:noFill/>
            </a:ln>
          </a:endParaRPr>
        </a:p>
      </dsp:txBody>
      <dsp:txXfrm rot="10800000">
        <a:off x="1816913" y="2072781"/>
        <a:ext cx="10716" cy="10716"/>
      </dsp:txXfrm>
    </dsp:sp>
    <dsp:sp modelId="{464EF136-74FD-49CE-85A9-C59B99DBD2C3}">
      <dsp:nvSpPr>
        <dsp:cNvPr id="0" name=""/>
        <dsp:cNvSpPr/>
      </dsp:nvSpPr>
      <dsp:spPr>
        <a:xfrm>
          <a:off x="461841" y="1442737"/>
          <a:ext cx="1253261" cy="1270805"/>
        </a:xfrm>
        <a:prstGeom prst="ellipse">
          <a:avLst/>
        </a:prstGeom>
        <a:solidFill>
          <a:srgbClr val="2540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n>
                <a:noFill/>
              </a:ln>
            </a:rPr>
            <a:t>How am I doing? </a:t>
          </a:r>
        </a:p>
      </dsp:txBody>
      <dsp:txXfrm>
        <a:off x="461841" y="1442737"/>
        <a:ext cx="1253261" cy="1270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05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B2C883-6942-4F38-9A2F-AC7FD3D0A0D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E5E14DF9-C884-49F2-8A25-7786D714ABCF}" type="slidenum">
              <a:rPr lang="en-GB" smtClean="0">
                <a:solidFill>
                  <a:prstClr val="black"/>
                </a:solidFill>
              </a:rPr>
              <a:pPr/>
              <a:t>11</a:t>
            </a:fld>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Will I get a notification of the intention of a GPhC inspectors visit?</a:t>
            </a:r>
          </a:p>
          <a:p>
            <a:endParaRPr lang="en-GB" dirty="0" smtClean="0"/>
          </a:p>
          <a:p>
            <a:r>
              <a:rPr lang="en-GB" dirty="0" smtClean="0"/>
              <a:t>During the prototype phase, some pharmacies will receive notice that a GPhC inspection will occur during the following six weeks whilst other pharmacies will not receive any notice. This is to assist the GPhC in determining whether or not it is appropriate to give notice of a GPhC inspection once the prototype phase has finished. Once the prototype phase has ended the GPhC will confirm whether future inspection visits will be notified or unannounced.</a:t>
            </a:r>
          </a:p>
          <a:p>
            <a:endParaRPr lang="en-GB" dirty="0" smtClean="0"/>
          </a:p>
          <a:p>
            <a:r>
              <a:rPr lang="en-GB" dirty="0" smtClean="0"/>
              <a:t>If there is a locum pharmacist on duty, can the inspection be deferred?</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No. Even if the RP on duty is a locum pharmacist, the inspection will still proceed. Locums should be able to operate in line with pharmacy procedures to ensure that patient safety is not compromised. The whole pharmacy team should be involved</a:t>
            </a:r>
            <a:r>
              <a:rPr lang="en-GB" sz="1200" kern="1200" baseline="0" dirty="0" smtClean="0">
                <a:solidFill>
                  <a:schemeClr val="tx1"/>
                </a:solidFill>
                <a:latin typeface="Arial" charset="0"/>
                <a:ea typeface="+mn-ea"/>
                <a:cs typeface="+mn-cs"/>
              </a:rPr>
              <a:t> in the inspections, and be able to demonstrate how processes work, not just the pharmacist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Pharmacy teams should be able to demonstrate that processes are in place every day, as incidents, queries, discrepancies and so on are all part of the possible day-to-day scenarios that may occur in any one pharmacy</a:t>
            </a:r>
            <a:endParaRPr lang="en-GB"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dirty="0" smtClean="0">
                <a:solidFill>
                  <a:schemeClr val="accent5">
                    <a:lumMod val="25000"/>
                  </a:schemeClr>
                </a:solidFill>
              </a:rPr>
              <a:t>The </a:t>
            </a:r>
            <a:r>
              <a:rPr lang="en-GB" sz="1200" dirty="0" err="1" smtClean="0">
                <a:solidFill>
                  <a:schemeClr val="accent5">
                    <a:lumMod val="25000"/>
                  </a:schemeClr>
                </a:solidFill>
              </a:rPr>
              <a:t>GPhC</a:t>
            </a:r>
            <a:r>
              <a:rPr lang="en-GB" sz="1200" dirty="0" smtClean="0">
                <a:solidFill>
                  <a:schemeClr val="accent5">
                    <a:lumMod val="25000"/>
                  </a:schemeClr>
                </a:solidFill>
              </a:rPr>
              <a:t> has not specified this although pharmacies that pose a greater risk to patient safety will be visited more frequently</a:t>
            </a:r>
          </a:p>
          <a:p>
            <a:pPr>
              <a:buFont typeface="Arial" pitchFamily="34" charset="0"/>
              <a:buChar char="•"/>
            </a:pPr>
            <a:r>
              <a:rPr lang="en-GB" sz="1200" dirty="0" smtClean="0">
                <a:solidFill>
                  <a:schemeClr val="accent5">
                    <a:lumMod val="25000"/>
                  </a:schemeClr>
                </a:solidFill>
              </a:rPr>
              <a:t>  The NPA advises Superintendent Pharmacists to be prepared for an inspection at any time</a:t>
            </a: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Contract monitoring visits are carried out by Local Area Teams (LATs) to ensure that pharmacies are providing Essential and Advanced Services to the required standard and are complying with their contractual NHS requirements. Only those pharmacies that appear in NHS England’s pharmaceutical lists are required to undergo contract monitoring visits.</a:t>
            </a:r>
          </a:p>
          <a:p>
            <a:r>
              <a:rPr lang="en-GB" sz="1200" kern="1200" dirty="0" smtClean="0">
                <a:solidFill>
                  <a:schemeClr val="tx1"/>
                </a:solidFill>
                <a:latin typeface="Arial" charset="0"/>
                <a:ea typeface="+mn-ea"/>
                <a:cs typeface="+mn-cs"/>
              </a:rPr>
              <a:t/>
            </a:r>
            <a:br>
              <a:rPr lang="en-GB" sz="1200" kern="1200" dirty="0" smtClean="0">
                <a:solidFill>
                  <a:schemeClr val="tx1"/>
                </a:solidFill>
                <a:latin typeface="Arial" charset="0"/>
                <a:ea typeface="+mn-ea"/>
                <a:cs typeface="+mn-cs"/>
              </a:rPr>
            </a:br>
            <a:r>
              <a:rPr lang="en-GB" sz="1200" kern="1200" dirty="0" smtClean="0">
                <a:solidFill>
                  <a:schemeClr val="tx1"/>
                </a:solidFill>
                <a:latin typeface="Arial" charset="0"/>
                <a:ea typeface="+mn-ea"/>
                <a:cs typeface="+mn-cs"/>
              </a:rPr>
              <a:t>All registered pharmacy premises are subject to GPhC inspections, irrespective of whether or not they have an NHS contract.</a:t>
            </a:r>
          </a:p>
          <a:p>
            <a:r>
              <a:rPr lang="en-GB" sz="1200" kern="1200" dirty="0" smtClean="0">
                <a:solidFill>
                  <a:schemeClr val="tx1"/>
                </a:solidFill>
                <a:latin typeface="Arial" charset="0"/>
                <a:ea typeface="+mn-ea"/>
                <a:cs typeface="+mn-cs"/>
              </a:rPr>
              <a:t/>
            </a:r>
            <a:br>
              <a:rPr lang="en-GB" sz="1200" kern="1200" dirty="0" smtClean="0">
                <a:solidFill>
                  <a:schemeClr val="tx1"/>
                </a:solidFill>
                <a:latin typeface="Arial" charset="0"/>
                <a:ea typeface="+mn-ea"/>
                <a:cs typeface="+mn-cs"/>
              </a:rPr>
            </a:br>
            <a:r>
              <a:rPr lang="en-GB" sz="1200" kern="1200" dirty="0" smtClean="0">
                <a:solidFill>
                  <a:schemeClr val="tx1"/>
                </a:solidFill>
                <a:latin typeface="Arial" charset="0"/>
                <a:ea typeface="+mn-ea"/>
                <a:cs typeface="+mn-cs"/>
              </a:rPr>
              <a:t>Previously, each pharmacy was visited every three–to–five years. Now, pharmacies that pose greater concerns with respect to patient safety in particular will be visited more frequently.</a:t>
            </a:r>
          </a:p>
          <a:p>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There is some overlap between the two types of visits. Clinical Governance, an Essential Service that is monitored by LATs, includes a risk management programme; the new GPhC inspections focus heavily on patient safety and how the pharmacy is ensuring that risks to patients are minimised.</a:t>
            </a:r>
          </a:p>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To help pharmacies prepare for an inspection, the NPA toolkit and self-assessment</a:t>
            </a:r>
            <a:r>
              <a:rPr lang="en-GB" baseline="0" dirty="0" smtClean="0"/>
              <a:t> grading tool can be used:</a:t>
            </a:r>
          </a:p>
          <a:p>
            <a:r>
              <a:rPr lang="en-GB" sz="1200" kern="1200" dirty="0" smtClean="0">
                <a:solidFill>
                  <a:schemeClr val="tx1"/>
                </a:solidFill>
                <a:latin typeface="Arial" charset="0"/>
                <a:ea typeface="+mn-ea"/>
                <a:cs typeface="+mn-cs"/>
              </a:rPr>
              <a:t>The NPA Pharmacy Services toolkit “</a:t>
            </a:r>
            <a:r>
              <a:rPr lang="en-GB" sz="1200" i="1" kern="1200" dirty="0" smtClean="0">
                <a:solidFill>
                  <a:schemeClr val="tx1"/>
                </a:solidFill>
                <a:latin typeface="Arial" charset="0"/>
                <a:ea typeface="+mn-ea"/>
                <a:cs typeface="+mn-cs"/>
              </a:rPr>
              <a:t>GPhC inspections:</a:t>
            </a:r>
            <a:r>
              <a:rPr lang="en-GB" sz="1200" kern="1200" dirty="0" smtClean="0">
                <a:solidFill>
                  <a:schemeClr val="tx1"/>
                </a:solidFill>
                <a:latin typeface="Arial" charset="0"/>
                <a:ea typeface="+mn-ea"/>
                <a:cs typeface="+mn-cs"/>
              </a:rPr>
              <a:t> “</a:t>
            </a:r>
            <a:r>
              <a:rPr lang="en-GB" sz="1200" i="1" kern="1200" dirty="0" smtClean="0">
                <a:solidFill>
                  <a:schemeClr val="tx1"/>
                </a:solidFill>
                <a:latin typeface="Arial" charset="0"/>
                <a:ea typeface="+mn-ea"/>
                <a:cs typeface="+mn-cs"/>
              </a:rPr>
              <a:t>A show me, tell me story”</a:t>
            </a:r>
            <a:r>
              <a:rPr lang="en-GB" sz="1200" kern="1200" dirty="0" smtClean="0">
                <a:solidFill>
                  <a:schemeClr val="tx1"/>
                </a:solidFill>
                <a:latin typeface="Arial" charset="0"/>
                <a:ea typeface="+mn-ea"/>
                <a:cs typeface="+mn-cs"/>
              </a:rPr>
              <a:t>” includes a “</a:t>
            </a:r>
            <a:r>
              <a:rPr lang="en-GB" sz="1200" i="1" kern="1200" dirty="0" smtClean="0">
                <a:solidFill>
                  <a:schemeClr val="tx1"/>
                </a:solidFill>
                <a:latin typeface="Arial" charset="0"/>
                <a:ea typeface="+mn-ea"/>
                <a:cs typeface="+mn-cs"/>
              </a:rPr>
              <a:t>How am I doing?</a:t>
            </a:r>
            <a:r>
              <a:rPr lang="en-GB" sz="1200" kern="1200" dirty="0" smtClean="0">
                <a:solidFill>
                  <a:schemeClr val="tx1"/>
                </a:solidFill>
                <a:latin typeface="Arial" charset="0"/>
                <a:ea typeface="+mn-ea"/>
                <a:cs typeface="+mn-cs"/>
              </a:rPr>
              <a:t>” section for each principle, which should be used in conjunction with the “</a:t>
            </a:r>
            <a:r>
              <a:rPr lang="en-GB" sz="1200" i="1" kern="1200" dirty="0" smtClean="0">
                <a:solidFill>
                  <a:schemeClr val="tx1"/>
                </a:solidFill>
                <a:latin typeface="Arial" charset="0"/>
                <a:ea typeface="+mn-ea"/>
                <a:cs typeface="+mn-cs"/>
              </a:rPr>
              <a:t>GPhC inspections “A show me, tell me story”: Self-assessment grading</a:t>
            </a:r>
            <a:r>
              <a:rPr lang="en-GB" sz="1200" kern="1200" dirty="0" smtClean="0">
                <a:solidFill>
                  <a:schemeClr val="tx1"/>
                </a:solidFill>
                <a:latin typeface="Arial" charset="0"/>
                <a:ea typeface="+mn-ea"/>
                <a:cs typeface="+mn-cs"/>
              </a:rPr>
              <a:t>” tool. Pharmacy owners/superintendent pharmacists are invited to inspect their pharmacy from the inspector’s perspective and/or from the patient’s perspective. All processes that take place within the pharmacy should be reviewed to see how patients are accommodated, or how services are provided safely. There may be instances where the pharmacy does not provide the exact example detailed in the guidance, but is still able to accommodate patients.</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For example, an induction (hearing) loop may not be available in the pharmacy but a member of the pharmacy team may be able to use sign language (although consideration would have to be given to provision for when that person was not available in the pharmacy).</a:t>
            </a:r>
          </a:p>
          <a:p>
            <a:endParaRPr lang="en-GB" baseline="0" dirty="0" smtClean="0"/>
          </a:p>
          <a:p>
            <a:r>
              <a:rPr lang="en-GB" baseline="0" dirty="0" smtClean="0"/>
              <a:t>Remember to let the inspector know of successes in your pharmacy! Talk to the pharmacy team about successes that you have had.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GPhC inspectors may ask what achievements the pharmacy team are proud of with regards to the services that are provided from the pharmacy. The pharmacy team should be able to describe their successes, how these were identified and what action was taken to either implement a new service or make an improvement to an existing one.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 </a:t>
            </a:r>
            <a:endParaRPr lang="en-GB" sz="1200" i="1"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Availability of equipment 	</a:t>
            </a:r>
          </a:p>
          <a:p>
            <a:r>
              <a:rPr lang="en-GB" dirty="0" smtClean="0"/>
              <a:t>-up-to-date reference sources, dispensing equipment (including CE marked glass measures,</a:t>
            </a:r>
            <a:r>
              <a:rPr lang="en-GB" baseline="0" dirty="0" smtClean="0"/>
              <a:t> counting triangles etc)</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From a reputable source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Safe and fit for purpose 	</a:t>
            </a:r>
          </a:p>
          <a:p>
            <a:r>
              <a:rPr lang="en-GB" dirty="0" smtClean="0"/>
              <a:t>-regular maintenance and cleaning, with records kept, correct storage (electrical equipment away from water for example), clean, safe seating in waiting area</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Stored securely with prevention of unauthorised access 	</a:t>
            </a:r>
          </a:p>
          <a:p>
            <a:r>
              <a:rPr lang="en-GB" dirty="0" smtClean="0"/>
              <a:t>-correct storage of sharps, IT equipment stored securely, IG SOPs and toolkit, passwords (different access levels; changed regularly)</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Maintained appropriately 	</a:t>
            </a:r>
          </a:p>
          <a:p>
            <a:pPr>
              <a:buFontTx/>
              <a:buChar char="-"/>
            </a:pPr>
            <a:r>
              <a:rPr lang="en-GB" dirty="0" smtClean="0"/>
              <a:t>Reputable company that services equipment;</a:t>
            </a:r>
            <a:r>
              <a:rPr lang="en-GB" baseline="0" dirty="0" smtClean="0"/>
              <a:t> business continuity arrangements; cleaning procedures and evidence of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Protection of patients dignity and privacy</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-IG procedures in place – IG SOPs, toolkit; disposal of confidential waste; PMR/IT equipment password protected, computer screen hidden from unauthorised access, mobile IT equipment </a:t>
            </a:r>
            <a:r>
              <a:rPr lang="en-GB" sz="1200" kern="1200" baseline="0" dirty="0" err="1" smtClean="0">
                <a:solidFill>
                  <a:schemeClr val="tx1"/>
                </a:solidFill>
                <a:latin typeface="Arial" charset="0"/>
                <a:ea typeface="+mn-ea"/>
                <a:cs typeface="+mn-cs"/>
              </a:rPr>
              <a:t>eg</a:t>
            </a:r>
            <a:r>
              <a:rPr lang="en-GB" sz="1200" kern="1200" baseline="0" dirty="0" smtClean="0">
                <a:solidFill>
                  <a:schemeClr val="tx1"/>
                </a:solidFill>
                <a:latin typeface="Arial" charset="0"/>
                <a:ea typeface="+mn-ea"/>
                <a:cs typeface="+mn-cs"/>
              </a:rPr>
              <a:t> laptops used securely, safe storage of paper records (including </a:t>
            </a:r>
            <a:r>
              <a:rPr lang="en-GB" sz="1200" kern="1200" baseline="0" dirty="0" err="1" smtClean="0">
                <a:solidFill>
                  <a:schemeClr val="tx1"/>
                </a:solidFill>
                <a:latin typeface="Arial" charset="0"/>
                <a:ea typeface="+mn-ea"/>
                <a:cs typeface="+mn-cs"/>
              </a:rPr>
              <a:t>Rxs</a:t>
            </a:r>
            <a:r>
              <a:rPr lang="en-GB" sz="1200" kern="1200" baseline="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	</a:t>
            </a:r>
          </a:p>
          <a:p>
            <a:pPr>
              <a:buFontTx/>
              <a:buChar char="-"/>
            </a:pPr>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baseline="0" dirty="0" smtClean="0">
                <a:solidFill>
                  <a:schemeClr val="tx1"/>
                </a:solidFill>
                <a:latin typeface="Arial" charset="0"/>
                <a:ea typeface="+mn-ea"/>
                <a:cs typeface="+mn-cs"/>
              </a:rPr>
              <a:t>For each of the five principles and underpinning standards that pharmacies need to comply with, a resource has been produced by NPA Pharmacy Services that includes the following: </a:t>
            </a:r>
          </a:p>
          <a:p>
            <a:r>
              <a:rPr lang="en-GB" sz="1200" b="0" kern="1200" baseline="0" dirty="0" smtClean="0">
                <a:solidFill>
                  <a:schemeClr val="tx1"/>
                </a:solidFill>
                <a:latin typeface="Arial" charset="0"/>
                <a:ea typeface="+mn-ea"/>
                <a:cs typeface="+mn-cs"/>
              </a:rPr>
              <a:t>-</a:t>
            </a:r>
            <a:r>
              <a:rPr lang="en-GB" sz="1200" b="1" kern="1200" baseline="0" dirty="0" smtClean="0">
                <a:solidFill>
                  <a:schemeClr val="tx1"/>
                </a:solidFill>
                <a:latin typeface="Arial" charset="0"/>
                <a:ea typeface="+mn-ea"/>
                <a:cs typeface="+mn-cs"/>
              </a:rPr>
              <a:t>Definition of the GPhC principle and an outline of its meaning </a:t>
            </a:r>
          </a:p>
          <a:p>
            <a:endParaRPr lang="en-GB" sz="1200" b="1" kern="1200" baseline="0" dirty="0" smtClean="0">
              <a:solidFill>
                <a:schemeClr val="tx1"/>
              </a:solidFill>
              <a:latin typeface="Arial" charset="0"/>
              <a:ea typeface="+mn-ea"/>
              <a:cs typeface="+mn-cs"/>
            </a:endParaRPr>
          </a:p>
          <a:p>
            <a:r>
              <a:rPr lang="en-GB" sz="1200" b="0" kern="1200" baseline="0" dirty="0" smtClean="0">
                <a:solidFill>
                  <a:schemeClr val="tx1"/>
                </a:solidFill>
                <a:latin typeface="Arial" charset="0"/>
                <a:ea typeface="+mn-ea"/>
                <a:cs typeface="+mn-cs"/>
              </a:rPr>
              <a:t>-</a:t>
            </a:r>
            <a:r>
              <a:rPr lang="en-GB" sz="1200" b="1" kern="1200" baseline="0" dirty="0" smtClean="0">
                <a:solidFill>
                  <a:schemeClr val="tx1"/>
                </a:solidFill>
                <a:latin typeface="Arial" charset="0"/>
                <a:ea typeface="+mn-ea"/>
                <a:cs typeface="+mn-cs"/>
              </a:rPr>
              <a:t>Evidence — suggestions that may assist in complying with the principle and its underpinning standards; compliance with standards may also be achieved in other ways</a:t>
            </a:r>
          </a:p>
          <a:p>
            <a:endParaRPr lang="en-GB" sz="1200" b="1" kern="1200" baseline="0" dirty="0" smtClean="0">
              <a:solidFill>
                <a:schemeClr val="tx1"/>
              </a:solidFill>
              <a:latin typeface="Arial" charset="0"/>
              <a:ea typeface="+mn-ea"/>
              <a:cs typeface="+mn-cs"/>
            </a:endParaRPr>
          </a:p>
          <a:p>
            <a:r>
              <a:rPr lang="en-GB" sz="1200" b="1" kern="1200" baseline="0" dirty="0" smtClean="0">
                <a:solidFill>
                  <a:schemeClr val="tx1"/>
                </a:solidFill>
                <a:latin typeface="Arial" charset="0"/>
                <a:ea typeface="+mn-ea"/>
                <a:cs typeface="+mn-cs"/>
              </a:rPr>
              <a:t>-In practice — scenarios which the pharmacy team can discuss to establish whether processes are in place and being adhered to </a:t>
            </a:r>
          </a:p>
          <a:p>
            <a:endParaRPr lang="en-GB" sz="1200" b="1" kern="1200" baseline="0" dirty="0" smtClean="0">
              <a:solidFill>
                <a:schemeClr val="tx1"/>
              </a:solidFill>
              <a:latin typeface="Arial" charset="0"/>
              <a:ea typeface="+mn-ea"/>
              <a:cs typeface="+mn-cs"/>
            </a:endParaRPr>
          </a:p>
          <a:p>
            <a:r>
              <a:rPr lang="en-GB" sz="1200" b="0" kern="1200" baseline="0" dirty="0" smtClean="0">
                <a:solidFill>
                  <a:schemeClr val="tx1"/>
                </a:solidFill>
                <a:latin typeface="Arial" charset="0"/>
                <a:ea typeface="+mn-ea"/>
                <a:cs typeface="+mn-cs"/>
              </a:rPr>
              <a:t>-</a:t>
            </a:r>
            <a:r>
              <a:rPr lang="en-GB" sz="1200" b="1" kern="1200" baseline="0" dirty="0" smtClean="0">
                <a:solidFill>
                  <a:schemeClr val="tx1"/>
                </a:solidFill>
                <a:latin typeface="Arial" charset="0"/>
                <a:ea typeface="+mn-ea"/>
                <a:cs typeface="+mn-cs"/>
              </a:rPr>
              <a:t>Signposting to resources that will assist in meeting the standards </a:t>
            </a:r>
          </a:p>
          <a:p>
            <a:endParaRPr lang="en-GB" sz="1200" b="1" kern="1200" baseline="0" dirty="0" smtClean="0">
              <a:solidFill>
                <a:schemeClr val="tx1"/>
              </a:solidFill>
              <a:latin typeface="Arial" charset="0"/>
              <a:ea typeface="+mn-ea"/>
              <a:cs typeface="+mn-cs"/>
            </a:endParaRPr>
          </a:p>
          <a:p>
            <a:r>
              <a:rPr lang="en-GB" sz="1200" b="0" kern="1200" baseline="0" dirty="0" smtClean="0">
                <a:solidFill>
                  <a:schemeClr val="tx1"/>
                </a:solidFill>
                <a:latin typeface="Arial" charset="0"/>
                <a:ea typeface="+mn-ea"/>
                <a:cs typeface="+mn-cs"/>
              </a:rPr>
              <a:t>-</a:t>
            </a:r>
            <a:r>
              <a:rPr lang="en-GB" sz="1200" b="1" kern="1200" baseline="0" dirty="0" smtClean="0">
                <a:solidFill>
                  <a:schemeClr val="tx1"/>
                </a:solidFill>
                <a:latin typeface="Arial" charset="0"/>
                <a:ea typeface="+mn-ea"/>
                <a:cs typeface="+mn-cs"/>
              </a:rPr>
              <a:t>How am I doing? An opportunity for pharmacy owners/superintendent pharmacists to carry out their own grading and determine areas that may require action to ensure that the inspection is successful </a:t>
            </a:r>
          </a:p>
          <a:p>
            <a:endParaRPr lang="en-GB" sz="1200" b="1"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This toolkit has been designed to provide pharmacy owners/superintendent pharmacists with the opportunity to assess procedures within their pharmacy/pharmacies and take any action necessary so that they are operating not only in line with standards and best practices, but pro-actively striving for improvements in standards. The resources can also be used as a continual form of assessment so that processes and procedures in the pharmacy are constantly reviewed and any necessary action taken. </a:t>
            </a:r>
            <a:endParaRPr lang="en-GB" sz="1200" b="1" kern="1200" baseline="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73DBBE-CF1B-4559-BC30-8284B3AC502D}"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ABCF1AA-E962-4657-A399-D35B3E3CACA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61ED28F-16E1-490A-8610-DC47B0994A2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1903EE8-F622-4CE8-998F-43166E7B0A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8F97B56-782B-4025-87D8-5F6562288F4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EC60C0D-9EFF-43E6-A0B0-952C7F2D34C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9859B86E-50B0-4D14-92CE-5E8A1FC0D35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8C6FE50-4C2A-4555-8AF9-51AA7235F75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2842C2FA-A1A5-43DC-A42A-337BBE9CC0A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60045C-57E1-4181-82A2-2DF57519752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A0EB401-BB0F-4469-B085-1C15B84ADC1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1AAB74-D45E-4A53-BFD4-0F3F91D4B2F8}" type="slidenum">
              <a:rPr lang="en-GB"/>
              <a:pPr>
                <a:defRPr/>
              </a:pPr>
              <a:t>‹#›</a:t>
            </a:fld>
            <a:endParaRPr lang="en-GB"/>
          </a:p>
        </p:txBody>
      </p:sp>
      <p:pic>
        <p:nvPicPr>
          <p:cNvPr id="1030" name="Picture 7" descr="NPA Blue Curve_line"/>
          <p:cNvPicPr>
            <a:picLocks noChangeAspect="1" noChangeArrowheads="1"/>
          </p:cNvPicPr>
          <p:nvPr/>
        </p:nvPicPr>
        <p:blipFill>
          <a:blip r:embed="rId13" cstate="print"/>
          <a:srcRect/>
          <a:stretch>
            <a:fillRect/>
          </a:stretch>
        </p:blipFill>
        <p:spPr bwMode="auto">
          <a:xfrm>
            <a:off x="0" y="260350"/>
            <a:ext cx="9144000" cy="431800"/>
          </a:xfrm>
          <a:prstGeom prst="rect">
            <a:avLst/>
          </a:prstGeom>
          <a:noFill/>
          <a:ln w="9525">
            <a:noFill/>
            <a:miter lim="800000"/>
            <a:headEnd/>
            <a:tailEnd/>
          </a:ln>
        </p:spPr>
      </p:pic>
      <p:pic>
        <p:nvPicPr>
          <p:cNvPr id="1031" name="Picture 8" descr="NPA Blue Curve_line"/>
          <p:cNvPicPr>
            <a:picLocks noChangeAspect="1" noChangeArrowheads="1"/>
          </p:cNvPicPr>
          <p:nvPr/>
        </p:nvPicPr>
        <p:blipFill>
          <a:blip r:embed="rId13" cstate="print"/>
          <a:srcRect/>
          <a:stretch>
            <a:fillRect/>
          </a:stretch>
        </p:blipFill>
        <p:spPr bwMode="auto">
          <a:xfrm>
            <a:off x="0" y="5734050"/>
            <a:ext cx="9144000" cy="549275"/>
          </a:xfrm>
          <a:prstGeom prst="rect">
            <a:avLst/>
          </a:prstGeom>
          <a:noFill/>
          <a:ln w="9525">
            <a:noFill/>
            <a:miter lim="800000"/>
            <a:headEnd/>
            <a:tailEnd/>
          </a:ln>
        </p:spPr>
      </p:pic>
      <p:pic>
        <p:nvPicPr>
          <p:cNvPr id="1032" name="Picture 9" descr="npa-full-colour-logo"/>
          <p:cNvPicPr>
            <a:picLocks noChangeAspect="1" noChangeArrowheads="1"/>
          </p:cNvPicPr>
          <p:nvPr/>
        </p:nvPicPr>
        <p:blipFill>
          <a:blip r:embed="rId14" cstate="print"/>
          <a:srcRect/>
          <a:stretch>
            <a:fillRect/>
          </a:stretch>
        </p:blipFill>
        <p:spPr bwMode="auto">
          <a:xfrm>
            <a:off x="6877050" y="5903913"/>
            <a:ext cx="2052638" cy="954087"/>
          </a:xfrm>
          <a:prstGeom prst="rect">
            <a:avLst/>
          </a:prstGeom>
          <a:noFill/>
          <a:ln w="9525">
            <a:noFill/>
            <a:miter lim="800000"/>
            <a:headEnd/>
            <a:tailEnd/>
          </a:ln>
        </p:spPr>
      </p:pic>
      <p:pic>
        <p:nvPicPr>
          <p:cNvPr id="1035" name="Picture 11" descr="X:\Communications Directorate\Nicks Dropfolder Mac to PC\Your NPA represents.jpg"/>
          <p:cNvPicPr>
            <a:picLocks noChangeAspect="1" noChangeArrowheads="1"/>
          </p:cNvPicPr>
          <p:nvPr userDrawn="1"/>
        </p:nvPicPr>
        <p:blipFill>
          <a:blip r:embed="rId15" cstate="print"/>
          <a:srcRect/>
          <a:stretch>
            <a:fillRect/>
          </a:stretch>
        </p:blipFill>
        <p:spPr bwMode="auto">
          <a:xfrm>
            <a:off x="467544" y="6021288"/>
            <a:ext cx="3361359" cy="72008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mailto:l.hannbeck@npa.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MiVUTtHnCqy8IM&amp;tbnid=dReqjv5j1sz2NM:&amp;ved=0CAUQjRw&amp;url=http://www.pink-panther-pub.com/&amp;ei=MmgMU6b4BYSr0QW4yICACg&amp;bvm=bv.61725948,d.ZGU&amp;psig=AFQjCNGhJ5lWUEJFZNdywmdLRYQjAFbZrA&amp;ust=1393408426609575"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hyperlink" Target="http://www.google.co.uk/url?sa=i&amp;rct=j&amp;q=&amp;esrc=s&amp;frm=1&amp;source=images&amp;cd=&amp;cad=rja&amp;docid=MiVUTtHnCqy8IM&amp;tbnid=dReqjv5j1sz2NM:&amp;ved=0CAUQjRw&amp;url=http://www.hamburg-web.de/fotos/11411-rosaroter-panther.htm&amp;ei=QGgMU8yvLeKH0AWc0oDoDw&amp;bvm=bv.61725948,d.ZGU&amp;psig=AFQjCNGhJ5lWUEJFZNdywmdLRYQjAFbZrA&amp;ust=139340842660957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rrotworkers.files.wordpress.com/2011/03/pink_panther_tiptoeing_around_postcard-p239534530465159342qibm_400.jpg"/>
          <p:cNvPicPr>
            <a:picLocks noChangeAspect="1" noChangeArrowheads="1"/>
          </p:cNvPicPr>
          <p:nvPr/>
        </p:nvPicPr>
        <p:blipFill>
          <a:blip r:embed="rId3" cstate="print"/>
          <a:srcRect l="13230" t="17560" r="11171" b="20071"/>
          <a:stretch>
            <a:fillRect/>
          </a:stretch>
        </p:blipFill>
        <p:spPr bwMode="auto">
          <a:xfrm>
            <a:off x="6263680" y="3573016"/>
            <a:ext cx="2880320" cy="2376264"/>
          </a:xfrm>
          <a:prstGeom prst="rect">
            <a:avLst/>
          </a:prstGeom>
          <a:noFill/>
        </p:spPr>
      </p:pic>
      <p:sp>
        <p:nvSpPr>
          <p:cNvPr id="2" name="Rectangle 1"/>
          <p:cNvSpPr/>
          <p:nvPr/>
        </p:nvSpPr>
        <p:spPr>
          <a:xfrm>
            <a:off x="755576" y="692696"/>
            <a:ext cx="7920880" cy="1872208"/>
          </a:xfrm>
          <a:prstGeom prst="rect">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accent6">
                  <a:lumMod val="75000"/>
                </a:schemeClr>
              </a:solidFill>
            </a:endParaRPr>
          </a:p>
          <a:p>
            <a:pPr algn="ctr"/>
            <a:endParaRPr lang="en-GB" dirty="0" smtClean="0">
              <a:solidFill>
                <a:schemeClr val="accent6">
                  <a:lumMod val="75000"/>
                </a:schemeClr>
              </a:solidFill>
            </a:endParaRPr>
          </a:p>
          <a:p>
            <a:pPr algn="ctr"/>
            <a:r>
              <a:rPr lang="en-GB" dirty="0" smtClean="0">
                <a:solidFill>
                  <a:schemeClr val="accent6">
                    <a:lumMod val="75000"/>
                  </a:schemeClr>
                </a:solidFill>
              </a:rPr>
              <a:t>The New </a:t>
            </a:r>
            <a:r>
              <a:rPr lang="en-GB" dirty="0" err="1" smtClean="0">
                <a:solidFill>
                  <a:schemeClr val="accent6">
                    <a:lumMod val="75000"/>
                  </a:schemeClr>
                </a:solidFill>
              </a:rPr>
              <a:t>GPhC</a:t>
            </a:r>
            <a:r>
              <a:rPr lang="en-GB" dirty="0" smtClean="0">
                <a:solidFill>
                  <a:schemeClr val="accent6">
                    <a:lumMod val="75000"/>
                  </a:schemeClr>
                </a:solidFill>
              </a:rPr>
              <a:t> Inspection Model</a:t>
            </a:r>
          </a:p>
          <a:p>
            <a:pPr algn="ctr"/>
            <a:endParaRPr lang="en-GB" dirty="0" smtClean="0">
              <a:solidFill>
                <a:schemeClr val="accent6">
                  <a:lumMod val="75000"/>
                </a:schemeClr>
              </a:solidFill>
            </a:endParaRPr>
          </a:p>
          <a:p>
            <a:pPr algn="ctr"/>
            <a:endParaRPr lang="en-GB" dirty="0" smtClean="0">
              <a:solidFill>
                <a:schemeClr val="accent6">
                  <a:lumMod val="75000"/>
                </a:schemeClr>
              </a:solidFill>
            </a:endParaRPr>
          </a:p>
          <a:p>
            <a:pPr algn="ctr"/>
            <a:endParaRPr lang="en-GB" dirty="0">
              <a:solidFill>
                <a:schemeClr val="accent6">
                  <a:lumMod val="75000"/>
                </a:schemeClr>
              </a:solidFill>
            </a:endParaRPr>
          </a:p>
        </p:txBody>
      </p:sp>
      <p:sp>
        <p:nvSpPr>
          <p:cNvPr id="3" name="Frame 2"/>
          <p:cNvSpPr/>
          <p:nvPr/>
        </p:nvSpPr>
        <p:spPr>
          <a:xfrm>
            <a:off x="827584" y="692696"/>
            <a:ext cx="7560840" cy="1440160"/>
          </a:xfrm>
          <a:prstGeom prst="frame">
            <a:avLst>
              <a:gd name="adj1" fmla="val 73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ounded Rectangle 4"/>
          <p:cNvSpPr/>
          <p:nvPr/>
        </p:nvSpPr>
        <p:spPr>
          <a:xfrm>
            <a:off x="2411760" y="2852936"/>
            <a:ext cx="4320480" cy="1440160"/>
          </a:xfrm>
          <a:prstGeom prst="round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smtClean="0">
                <a:solidFill>
                  <a:schemeClr val="accent6">
                    <a:lumMod val="75000"/>
                  </a:schemeClr>
                </a:solidFill>
              </a:rPr>
              <a:t>Leyla Hannbeck,</a:t>
            </a:r>
          </a:p>
          <a:p>
            <a:pPr algn="ctr">
              <a:defRPr/>
            </a:pPr>
            <a:r>
              <a:rPr lang="en-GB" sz="2400" dirty="0" smtClean="0">
                <a:solidFill>
                  <a:schemeClr val="accent6">
                    <a:lumMod val="75000"/>
                  </a:schemeClr>
                </a:solidFill>
              </a:rPr>
              <a:t>Head of Pharmacy Services, NPA</a:t>
            </a:r>
            <a:endParaRPr lang="en-GB" sz="2400" dirty="0">
              <a:solidFill>
                <a:schemeClr val="accent6">
                  <a:lumMod val="75000"/>
                </a:schemeClr>
              </a:solidFill>
            </a:endParaRPr>
          </a:p>
        </p:txBody>
      </p:sp>
      <p:sp>
        <p:nvSpPr>
          <p:cNvPr id="3075" name="AutoShape 3" descr="data:image/jpeg;base64,/9j/4AAQSkZJRgABAQAAAQABAAD/2wCEAAkGBxESEhMUEhQQFBQWEhIUFxgXFhIUFxgaFhUWFxYYFxQdHiggGBolGxQUITEkJSkrMS4uGB8zODMsNyotMC0BCgoKDg0OGhAQGywkHyQ3LC0sLCwsNyw3LCwwKywsLCwuLCwsKy43LCwsLDIsLCwsLC4sLCwsLCw1LCw3LCwsLP/AABEIAQsAvQMBIgACEQEDEQH/xAAcAAEAAgMBAQEAAAAAAAAAAAAABAYDBQcCAQj/xABHEAABAwICBQgECgkEAwEAAAABAAIDBBEFIQYSMUFRBxMiYXGBkaEyQrHRFBUXUlNigqLC8CMzQ0RyksHS4RZzsvEkNNMI/8QAGgEBAAMBAQEAAAAAAAAAAAAAAAECAwQFBv/EACoRAQACAgEDAwMDBQAAAAAAAAABAgMREgQhURMxQWGx0TKRoRQigaLB/9oADAMBAAIRAxEAPwDuKIiAiIgIiICIiAiIgIiICIiAiIgIiICIiAiIgIiICIiAiIgIiICIsNXUsijfJIQ1jGOe5x2BrQS4nqABQZkXCqzlSxStcfgTYKWG5DHvHOSkA2ub3b3auXEqNL8bzfrcVqR/tDmfNhb7FzZOsw451a3dtTp8l43EO/Ivz+NCo5iHT1NfM/5zpbkdlwT5rZ0+g2r+qr8Uj7J/cAs46/DPn9l56XJDtqLjAwTF4QTBjFSbZgTN53xc5zsu5Wjk604mqZZKKuY2Osibr3bkyZlwNdvA5i433uALEDfHnx5J1WWV8Vqe8L+iItmYiIgIiICIiAiIgIiICIiAiIgKgcuOLGDCpWtJD53x07bfWOs8dhYx471f1xL/APQtfrTUFMDs5ydw7w1h+7KO9RM6jaYjcqto9Hqta0bgB4K1s2hVjBNys7Nq+V6md3e5h/S2lItxTbFp6Rbin2KcaLvc2wqmQO5vH8Mf88VER6/0bwB4yK5zbCqBpK/UrsLl2alfE0nqe9mt5NK7OltrPX/P2c+eN4pd7REXvPLEREBERAREQEREBERAREQERfCbZlBqtJNJKSgi52qlbG0mzRm5zjwYwXLto2DLfZfm/TnSiPE8SNRE2RsTYWRMDwA6wJJJAJAu5zt68aS46/E6yWqkuYw4sgYdjY2no5cTtPWT1KvNdqTSa20nWB6vz7Fz3yRO6w1rTWrSvWBjYrKzaue0GMvZa2qe0e4rd0+lLt7GHsJHvXg5+nvNtxD1MWWsRpfKRbin2KhUmlzRtiPc8e5T26Zn1YgO1xPkAFWtZr7pmYn2W+f0SuecoUDzDrx+nDKycfYvfwBv3KZPpRUOFhzbf4W+8laatxX6WUDtcG+StW0xetq/CJiJrMT8u96O41FW00NTCehKwOtldp2OY76zXAg9YWyX5t0A06mw2WeKnidWUriJSxpIdETYOLDY33Zb9UZjNds0R07oMRFoJLSgXdDINSUW29H1gOLSQF9JW8Wjs8i1ZhZkRFZUREQEREBERAREQEREBCERB+a9PtDJcJmc5rXPoZH3Y8XPNEn9W/hwB3i2+4Ve+BxTgXPY5pFx1L9O6QubzTw9rXNLXazXAOaRbMEHIhcUwDk7pappk154Xa7h+icA3YD6JB3ncQuHqeNbx31MunDytWe24hUWaKk+jO8drdb+oUuLRCc+jUjvj/yrjNyY18edLXMkzybOwjLhrjW9gUSSgxqmvztAJ2j1qd4dcdTBrOPgFjNeo+Jif2/7DSJxfMTDSw6FVp9Gph72H3LMzQjE988YHFjdb2gFbaDTenicG1MVVTO4SREezPyW8ptPMLLSfhLBbiyUHuBbc9yxt6/zX/WPw0j0/P8AKof6Ff8Atp6x3GwLB4G6kU2h1Gz9lrH67nHyvbyW7reUrDhkx8spOQDIn3JOwDW1VCfpFVzf+vhte8HYXsdG3+axHmsbY+rt7TP2/DSL4I99ff8ALPFBHC2zGMYODWht+4KvY7QNkdzzSYZmdJkrCWOaW5glwz79oWTEHYvrsa6ngg1zZuu8P3geq7LaNoVlwXkrqaog19YOavcxU7ba3UZCBYdx7lbpejy8+UWiJ+e+0Zuopx46/h0Hkv0glr8Ognm/W9Nj3WADyxxbr2GWdhe2V7q1qLheHRU0UcMDBHFG0NY0XyA6zmTvJOZJJKlL3nliIiAiIgIiICIiAiIgIiIK/pMLxvHFrh4hUzQF/wChI4SO82tKveNx3aVzfR6XmKqWE5Bx1mdouQO9pI+yvP66NTS/h19LP6qugRlSWOUGJ6kMcppZNoTDZws4Bw4EAjwKhSaN0Djd1HROPEwQk+Jas7HrKHretmM1ZIKeOMWjZGwcGNa32BRqp6yvkWvq5rBVy5NQtjp3UXTF16inA267j4vYPwldAwE9ELmjpfhFdrDNsfRB42v+IuPcuoYLHZoWfQRPCbeZW6qf7ojw26Ii7nKIiICIiAiIgIiICIiAiIgjVsVwVzHTDCnawkZcPabgjbkb+N811ZwutHjOHh4OSpkxxkrNbLUtNZ3CqaNY+2Zuq7KQekPxNHDq3e2yMkXMdLIWUh51zxFZ2RuQSeoDMnbsX3AOUAOFiWydbbNf3xnb5LyrVyYO1o3Hl31tXJ7e/h1Jsi984qfFplTkZlze1jr+VwvM+mkAHR13djSP+RCn+qoelK2zTgKl6WaQbYYjd5yJHqg7ftHyVcxnTvXdqCSOK+XpAv8AHYz85rY6O4NrEE5qa0ydRPivlFr1xfWW00PwnVsSMzmV0qiisAtbg+HhgC3TQvUrWKxFY9nBaZmdy+oiKyBERAREQEREBERARF5kkDQS4gAbSSAPFB6RamfSWjZtmYf4dZ/m0FY49KqI/tR3skHmWoN0o9WRZY2YjE8Xjex4+q4G3bbYuNab8os9ZK6jwo5ZiSpBsLbDzbvVb9cZn1dxIaflnrYXVdIA5kpje7nIWm7s3MNiBsLgLWOexRcZ0dw4vs68DyNYFhLRtI2WLRs6lHgpKSgNz/5FTtLj6pPjqebs1Aqat0ry9207hsAGwBQJf+lvosQeBwvf2PHsX0aJtOU1dK8cAQPa5ywRKZEq8K+E8p8o+O6P0cNFK+JjnuGqA8udrA6wF+Fs+Ga6PyR4hFJSQtEjHvYwNeAek3MgBzTnsFr7DbJVKiqdUEEBzTtBUCq0eLXipw57oJ256oOq09VtgvwN2nZkrIfpGC1llXL+TjlHFWfg1SBDVsuC05CS20sB2OG0t7xcXt0yKQFSMiIiAiIgIiICIiAiKu6R18j3tpKc2keLvd8xm/sNvK3EIPeIY85zzDSNEso9J37Nnad5/OZyUObBYx+kr5zIRmRrakbezZbtyWDG8YgwuERRAOlO7e473OP54Dqq1LglTWu5yqe620M2AX6vV8zxK3x4ZtHKZ1DK+XjOo7ysMmlGEw5MZE629set9/VN/FfG6YYVJk+OMfxRf11clmotE6Rg/Vtd2gHzNz5rJW6LUjmn9E0E5AgNB9ivwwx5U5Zfo8uwHD6tpNO8NuCMiHsN8iHNJO7KwIVGx7RKaijeynZHEXuJD2g6rjvAd6rrbLjLdxUzFNFZ6Mc9BI822los4D6w3jjtHUFY9EtLGVbTTVQbrEWz9F46uBG3zHVS+HtypO4+y1cvfjaNS4E+JzHFrwQ4HMHbfr49u9SIl0rlE0O1HXbmbExO3kDbG48eH/a5tEudsmRKZEocSmRIhKjUuB5BuFEjUmNQMGkODfCWiaHoVUVnMc06pOrmBfjcZHcV0Tkt05+HRFkvRqYrNlaRa+4PA67WI3HtCpsDrG60mOmShqYsRpxscGzNuQHA5Z9RGR4ENO1TCX6UjdcL0tJo5izKiGOWM3Y9jXNPURfMbj1LdqQREQEREBERBhrKlsUb5HeixjnnsaCT7FUtFZ9Wnnrpra0he6/BrSb26rg9zQpXKZVGPDpyNrjEzudI3W+7daLH5DHg8LBvhpwftBpd43d4q1K8rRXyraeNZlpMHY6qmfVzZ9KzAc7W2eAt33O1XnDiNQd/tVbwSINp4gPo2u73dI+ZW5w+axsdh9q78vftHw5Mfb3bprljE13dQWGafVaTwCgtn1WX3n8+9csw6IlPqJwVzfS2g5iVssXRBOsLeq4Z5dW8d6t76pV7S6UOp3fVcwjx1fY4q2O3C21b15Qt1LUDEMPBNtfVuOp7bjwuCOwriekdJzcxIFg8a3fsd55966byW1J1Jmbg9rv5hb8CqPKJThrz1TOA7Hgu/oFlmrwvNYXx25ViVViUyJQ4lMiWS6VGpMajRqTGoEqNZ5IGyxvjeLte0tPeN3Xv7lgjUmJB95FsXfC+fD5T0oXl8fW0mzrDhctd9srtsD7hfnDF5vgeJUlYMmvcI5TsFvRJPHoOv9hfoLCprtCslskREBERAREQVHlVhLsNmt6roXd3OtB9t+5aLGLzYRE4boad38oaHeFneCv+MUAqIJYXZCSN7L8NYEA9xz7lQOTmbnaeaimFpIXSMc0/NcSHDufrjssrUtxtFvCt45VmHzA5Q6niI+Y1ve3on2KaVXcKc6knkpJshrXjcdhvs/mAHeCFYXr0be+4cMIuJ4yGBrH36TrA7dnHvsvtbWDohpBAG7Pq/otBjbtaoibwGt5k/hVexqQ884gkWsMstgH9brG1Ia1suMlUq5pTiPQEYObnC46h/m3gq7NUSHa9/wDM73r7hlE572hoJJcA0cXHYqVxzNtLzfUbdO5MKY83M/cXtb/K2/41U+UWYF565z91pafaumQ07cPoQ021g3xe7M91z3Li2k9Zzk2re4YLH+I5u/oO5YZrc7zaGmOvGsQgxKZEocSmRLNdKjUmNRo1JjUCVGpMajRqTGg02ndJzlG82uY3NkHcdU/dcfBdT5N8U5+jp5Cbl0TNb+IDVd94FUXEIOchlZ86N7fFpCm8hVbrUep9HNIzxs/8ZUwl2VpX1eIjkvakEREBERAXN9O8Nlo6luJ0ouMhUN3WyGsfqkAA8CGniukLy9gcCCAQQQQcwQdoI3hBTq6gpcYpmywuDZAMj6zTvY8fncqjJWVNGeaq43EDJsgzvw6Wx3fYrc4tofVUMpqcKcdU5vpzw4Nuek3blkRuJvZZ8N5RKWYGKtjMLx0XNe0lt+BuOj9oBb4880jU94Y5MUW7x2lTZa2N9Rrhw1dXIno7uvtWnrrOe4ixu53tXV/9O4PUdJnN5/RPIHg02XpuiGFRdJwv/E95HhsW3r4vqy9K/wBHI6HC5JnhkbHPdwaPadgHaus6GaHMpAJp9V01sgNjOpvE9f8AlZn6TUFM3Up2sPARgW8Rl5rTUOlpmme5z26oa9gDSCGPsCNYjfs8Vjkz7jjWNQ1pi1O7d5T9KQJ3ZSi7NkYFwD1uvt7lyjHdHnROc5gcRmXNNyR1g+sFa8RpnxPLhexcSHDrzsev2qZT1TJwGvyfuPHs9ywbOZxKZEt5jmjxa4uYAHbSBsd1t4HqWjjFtqgSo1JjUaNSY1CEqNSY1GjUmNBJYtfyIO1fhUfzZx5gj8C2DFqeR0/+TX/77f8AlKphLvVMclmUej2BSFIIiICIiAiIgLS6RYLTVDf00UbyBYEizh2PHSHcVulHrB0Sg/O2N0LI8U+CNGrE6PXbvcDqk2ud3RKqmKYxJDPLG1rOhI9oJuSQCQDt4WV45R2czi9FMcg9vN/ec0nwlCounNI5lZISLNk1XtPHogO+8CgjTYvPILOkdq/Nb0R322991LwTFJKd2tHsNtZp9Fw6+B4FaaJTIkHYcAx+KeO21uxzT6TOojeOtZMQw4s6TOkzbxI/x1rldBUvjcHsJa4fmxG8Lo2jWkgkGqcneszjxLPd/wBoNpR4gHDUmzG53vP9fFQMbwTPWG3c7cep3X1rYVeGB/ShzufRHHq9ytuEYYyOMRvAkuLEuz7hwCgci5stNiLELPGtvpXRCKVzR6r9UcbEawv2LURohKjUmNRo1JjUCSxarkUGsaqT5848gT+JS8RqBHDK85asb3eANvOyyciFHq0ut8+V7vCzPwFTCXaKT0QpCw0wyWZSCIiAiIgIiICxzNuFkQoOXcpmizayItOT2nWY7gevqO//AAuVPxbUApsVhc7VybIATe2V7jMn6zc+IX6VxCiDwqXjeizZAQ5rXA7iAR4FBxkUGEHNtVK0cL/3R3WVtHhQ/epPEf8AzV1n5PKe/wCpZ3AhYfk8g+hb5+9BVWxYUP3p/iP7FlikwxpBFU4EZg3zH3FZfk8g+hb5p8nkH0LfNB8wvTCljezVqIyQW+lcB1s+kbADyV0qNOIWs1y1jcvSdIzV/m3qmfJ5B9C3zT5PIPoW+aCHiOk1FM4ufUtuXFxtrbT9lRhjOHj94Hn/AGra/J5B9C3zT5PIPoW+aDXNx6gH7w3739q+TaVUDBfntbqa15Pst4lbL5PIPoW+fvUqk5P4AbiGPvbf2qNCkSz1GLPbHG10VKHAucdrrHwJ+qLgHM7l23Q7CWwxsY0Wa1oaB1D2rDhGjgbbJXCipQ0KRLjGS9IiAiIgIiICIiAiIg+ELG+AFZUQQ3ULeC8/F7eCnIgg/F7eCfF7eCnIgg/F7eCfF7eCnIgg/F7eCfF7eCnIgg/F7eC9toWjcpaIMTIQFlREBERAREQEREBERAREQEREBERAREQEREBERAREQEREBERAREQEREBERAREQEREBERAREQEREBERAREQEREBERAREQEREH/2Q=="/>
          <p:cNvSpPr>
            <a:spLocks noChangeAspect="1" noChangeArrowheads="1"/>
          </p:cNvSpPr>
          <p:nvPr/>
        </p:nvSpPr>
        <p:spPr bwMode="auto">
          <a:xfrm>
            <a:off x="2190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7" name="AutoShape 5" descr="data:image/jpeg;base64,/9j/4AAQSkZJRgABAQAAAQABAAD/2wCEAAkGBxESEhMUEhQQFBQWEhIUFxgXFhIUFxgaFhUWFxYYFxQdHiggGBolGxQUITEkJSkrMS4uGB8zODMsNyotMC0BCgoKDg0OGhAQGywkHyQ3LC0sLCwsNyw3LCwwKywsLCwuLCwsKy43LCwsLDIsLCwsLC4sLCwsLCw1LCw3LCwsLP/AABEIAQsAvQMBIgACEQEDEQH/xAAcAAEAAgMBAQEAAAAAAAAAAAAABAYDBQcCAQj/xABHEAABAwICBQgECgkEAwEAAAABAAIDBBEFIQYSMUFRBxMiYXGBkaEyQrHRFBUXUlNigqLC8CMzQ0RyksHS4RZzsvEkNNMI/8QAGgEBAAMBAQEAAAAAAAAAAAAAAAECAwQFBv/EACoRAQACAgEDAwMDBQAAAAAAAAABAgMREgQhURMxQWGx0TKRoRQigaLB/9oADAMBAAIRAxEAPwDuKIiAiIgIiICIiAiIgIiICIiAiIgIiICIiAiIgIiICIiAiIgIiICIsNXUsijfJIQ1jGOe5x2BrQS4nqABQZkXCqzlSxStcfgTYKWG5DHvHOSkA2ub3b3auXEqNL8bzfrcVqR/tDmfNhb7FzZOsw451a3dtTp8l43EO/Ivz+NCo5iHT1NfM/5zpbkdlwT5rZ0+g2r+qr8Uj7J/cAs46/DPn9l56XJDtqLjAwTF4QTBjFSbZgTN53xc5zsu5Wjk604mqZZKKuY2Osibr3bkyZlwNdvA5i433uALEDfHnx5J1WWV8Vqe8L+iItmYiIgIiICIiAiIgIiICIiAiIgKgcuOLGDCpWtJD53x07bfWOs8dhYx471f1xL/APQtfrTUFMDs5ydw7w1h+7KO9RM6jaYjcqto9Hqta0bgB4K1s2hVjBNys7Nq+V6md3e5h/S2lItxTbFp6Rbin2KcaLvc2wqmQO5vH8Mf88VER6/0bwB4yK5zbCqBpK/UrsLl2alfE0nqe9mt5NK7OltrPX/P2c+eN4pd7REXvPLEREBERAREQEREBERAREQERfCbZlBqtJNJKSgi52qlbG0mzRm5zjwYwXLto2DLfZfm/TnSiPE8SNRE2RsTYWRMDwA6wJJJAJAu5zt68aS46/E6yWqkuYw4sgYdjY2no5cTtPWT1KvNdqTSa20nWB6vz7Fz3yRO6w1rTWrSvWBjYrKzaue0GMvZa2qe0e4rd0+lLt7GHsJHvXg5+nvNtxD1MWWsRpfKRbin2KhUmlzRtiPc8e5T26Zn1YgO1xPkAFWtZr7pmYn2W+f0SuecoUDzDrx+nDKycfYvfwBv3KZPpRUOFhzbf4W+8laatxX6WUDtcG+StW0xetq/CJiJrMT8u96O41FW00NTCehKwOtldp2OY76zXAg9YWyX5t0A06mw2WeKnidWUriJSxpIdETYOLDY33Zb9UZjNds0R07oMRFoJLSgXdDINSUW29H1gOLSQF9JW8Wjs8i1ZhZkRFZUREQEREBERAREQEREBCERB+a9PtDJcJmc5rXPoZH3Y8XPNEn9W/hwB3i2+4Ve+BxTgXPY5pFx1L9O6QubzTw9rXNLXazXAOaRbMEHIhcUwDk7pappk154Xa7h+icA3YD6JB3ncQuHqeNbx31MunDytWe24hUWaKk+jO8drdb+oUuLRCc+jUjvj/yrjNyY18edLXMkzybOwjLhrjW9gUSSgxqmvztAJ2j1qd4dcdTBrOPgFjNeo+Jif2/7DSJxfMTDSw6FVp9Gph72H3LMzQjE988YHFjdb2gFbaDTenicG1MVVTO4SREezPyW8ptPMLLSfhLBbiyUHuBbc9yxt6/zX/WPw0j0/P8AKof6Ff8Atp6x3GwLB4G6kU2h1Gz9lrH67nHyvbyW7reUrDhkx8spOQDIn3JOwDW1VCfpFVzf+vhte8HYXsdG3+axHmsbY+rt7TP2/DSL4I99ff8ALPFBHC2zGMYODWht+4KvY7QNkdzzSYZmdJkrCWOaW5glwz79oWTEHYvrsa6ngg1zZuu8P3geq7LaNoVlwXkrqaog19YOavcxU7ba3UZCBYdx7lbpejy8+UWiJ+e+0Zuopx46/h0Hkv0glr8Ognm/W9Nj3WADyxxbr2GWdhe2V7q1qLheHRU0UcMDBHFG0NY0XyA6zmTvJOZJJKlL3nliIiAiIgIiICIiAiIgIiIK/pMLxvHFrh4hUzQF/wChI4SO82tKveNx3aVzfR6XmKqWE5Bx1mdouQO9pI+yvP66NTS/h19LP6qugRlSWOUGJ6kMcppZNoTDZws4Bw4EAjwKhSaN0Djd1HROPEwQk+Jas7HrKHretmM1ZIKeOMWjZGwcGNa32BRqp6yvkWvq5rBVy5NQtjp3UXTF16inA267j4vYPwldAwE9ELmjpfhFdrDNsfRB42v+IuPcuoYLHZoWfQRPCbeZW6qf7ojw26Ii7nKIiICIiAiIgIiICIiAiIgjVsVwVzHTDCnawkZcPabgjbkb+N811ZwutHjOHh4OSpkxxkrNbLUtNZ3CqaNY+2Zuq7KQekPxNHDq3e2yMkXMdLIWUh51zxFZ2RuQSeoDMnbsX3AOUAOFiWydbbNf3xnb5LyrVyYO1o3Hl31tXJ7e/h1Jsi984qfFplTkZlze1jr+VwvM+mkAHR13djSP+RCn+qoelK2zTgKl6WaQbYYjd5yJHqg7ftHyVcxnTvXdqCSOK+XpAv8AHYz85rY6O4NrEE5qa0ydRPivlFr1xfWW00PwnVsSMzmV0qiisAtbg+HhgC3TQvUrWKxFY9nBaZmdy+oiKyBERAREQEREBERARF5kkDQS4gAbSSAPFB6RamfSWjZtmYf4dZ/m0FY49KqI/tR3skHmWoN0o9WRZY2YjE8Xjex4+q4G3bbYuNab8os9ZK6jwo5ZiSpBsLbDzbvVb9cZn1dxIaflnrYXVdIA5kpje7nIWm7s3MNiBsLgLWOexRcZ0dw4vs68DyNYFhLRtI2WLRs6lHgpKSgNz/5FTtLj6pPjqebs1Aqat0ry9207hsAGwBQJf+lvosQeBwvf2PHsX0aJtOU1dK8cAQPa5ywRKZEq8K+E8p8o+O6P0cNFK+JjnuGqA8udrA6wF+Fs+Ga6PyR4hFJSQtEjHvYwNeAek3MgBzTnsFr7DbJVKiqdUEEBzTtBUCq0eLXipw57oJ256oOq09VtgvwN2nZkrIfpGC1llXL+TjlHFWfg1SBDVsuC05CS20sB2OG0t7xcXt0yKQFSMiIiAiIgIiICIiAiKu6R18j3tpKc2keLvd8xm/sNvK3EIPeIY85zzDSNEso9J37Nnad5/OZyUObBYx+kr5zIRmRrakbezZbtyWDG8YgwuERRAOlO7e473OP54Dqq1LglTWu5yqe620M2AX6vV8zxK3x4ZtHKZ1DK+XjOo7ysMmlGEw5MZE629set9/VN/FfG6YYVJk+OMfxRf11clmotE6Rg/Vtd2gHzNz5rJW6LUjmn9E0E5AgNB9ivwwx5U5Zfo8uwHD6tpNO8NuCMiHsN8iHNJO7KwIVGx7RKaijeynZHEXuJD2g6rjvAd6rrbLjLdxUzFNFZ6Mc9BI822los4D6w3jjtHUFY9EtLGVbTTVQbrEWz9F46uBG3zHVS+HtypO4+y1cvfjaNS4E+JzHFrwQ4HMHbfr49u9SIl0rlE0O1HXbmbExO3kDbG48eH/a5tEudsmRKZEocSmRIhKjUuB5BuFEjUmNQMGkODfCWiaHoVUVnMc06pOrmBfjcZHcV0Tkt05+HRFkvRqYrNlaRa+4PA67WI3HtCpsDrG60mOmShqYsRpxscGzNuQHA5Z9RGR4ENO1TCX6UjdcL0tJo5izKiGOWM3Y9jXNPURfMbj1LdqQREQEREBERBhrKlsUb5HeixjnnsaCT7FUtFZ9Wnnrpra0he6/BrSb26rg9zQpXKZVGPDpyNrjEzudI3W+7daLH5DHg8LBvhpwftBpd43d4q1K8rRXyraeNZlpMHY6qmfVzZ9KzAc7W2eAt33O1XnDiNQd/tVbwSINp4gPo2u73dI+ZW5w+axsdh9q78vftHw5Mfb3bprljE13dQWGafVaTwCgtn1WX3n8+9csw6IlPqJwVzfS2g5iVssXRBOsLeq4Z5dW8d6t76pV7S6UOp3fVcwjx1fY4q2O3C21b15Qt1LUDEMPBNtfVuOp7bjwuCOwriekdJzcxIFg8a3fsd55966byW1J1Jmbg9rv5hb8CqPKJThrz1TOA7Hgu/oFlmrwvNYXx25ViVViUyJQ4lMiWS6VGpMajRqTGoEqNZ5IGyxvjeLte0tPeN3Xv7lgjUmJB95FsXfC+fD5T0oXl8fW0mzrDhctd9srtsD7hfnDF5vgeJUlYMmvcI5TsFvRJPHoOv9hfoLCprtCslskREBERAREQVHlVhLsNmt6roXd3OtB9t+5aLGLzYRE4boad38oaHeFneCv+MUAqIJYXZCSN7L8NYEA9xz7lQOTmbnaeaimFpIXSMc0/NcSHDufrjssrUtxtFvCt45VmHzA5Q6niI+Y1ve3on2KaVXcKc6knkpJshrXjcdhvs/mAHeCFYXr0be+4cMIuJ4yGBrH36TrA7dnHvsvtbWDohpBAG7Pq/otBjbtaoibwGt5k/hVexqQ884gkWsMstgH9brG1Ia1suMlUq5pTiPQEYObnC46h/m3gq7NUSHa9/wDM73r7hlE572hoJJcA0cXHYqVxzNtLzfUbdO5MKY83M/cXtb/K2/41U+UWYF565z91pafaumQ07cPoQ021g3xe7M91z3Li2k9Zzk2re4YLH+I5u/oO5YZrc7zaGmOvGsQgxKZEocSmRLNdKjUmNRo1JjUCVGpMajRqTGg02ndJzlG82uY3NkHcdU/dcfBdT5N8U5+jp5Cbl0TNb+IDVd94FUXEIOchlZ86N7fFpCm8hVbrUep9HNIzxs/8ZUwl2VpX1eIjkvakEREBERAXN9O8Nlo6luJ0ouMhUN3WyGsfqkAA8CGniukLy9gcCCAQQQQcwQdoI3hBTq6gpcYpmywuDZAMj6zTvY8fncqjJWVNGeaq43EDJsgzvw6Wx3fYrc4tofVUMpqcKcdU5vpzw4Nuek3blkRuJvZZ8N5RKWYGKtjMLx0XNe0lt+BuOj9oBb4880jU94Y5MUW7x2lTZa2N9Rrhw1dXIno7uvtWnrrOe4ixu53tXV/9O4PUdJnN5/RPIHg02XpuiGFRdJwv/E95HhsW3r4vqy9K/wBHI6HC5JnhkbHPdwaPadgHaus6GaHMpAJp9V01sgNjOpvE9f8AlZn6TUFM3Up2sPARgW8Rl5rTUOlpmme5z26oa9gDSCGPsCNYjfs8Vjkz7jjWNQ1pi1O7d5T9KQJ3ZSi7NkYFwD1uvt7lyjHdHnROc5gcRmXNNyR1g+sFa8RpnxPLhexcSHDrzsev2qZT1TJwGvyfuPHs9ywbOZxKZEt5jmjxa4uYAHbSBsd1t4HqWjjFtqgSo1JjUaNSY1CEqNSY1GjUmNBJYtfyIO1fhUfzZx5gj8C2DFqeR0/+TX/77f8AlKphLvVMclmUej2BSFIIiICIiAiIgLS6RYLTVDf00UbyBYEizh2PHSHcVulHrB0Sg/O2N0LI8U+CNGrE6PXbvcDqk2ud3RKqmKYxJDPLG1rOhI9oJuSQCQDt4WV45R2czi9FMcg9vN/ec0nwlCounNI5lZISLNk1XtPHogO+8CgjTYvPILOkdq/Nb0R322991LwTFJKd2tHsNtZp9Fw6+B4FaaJTIkHYcAx+KeO21uxzT6TOojeOtZMQw4s6TOkzbxI/x1rldBUvjcHsJa4fmxG8Lo2jWkgkGqcneszjxLPd/wBoNpR4gHDUmzG53vP9fFQMbwTPWG3c7cep3X1rYVeGB/ShzufRHHq9ytuEYYyOMRvAkuLEuz7hwCgci5stNiLELPGtvpXRCKVzR6r9UcbEawv2LURohKjUmNRo1JjUCSxarkUGsaqT5848gT+JS8RqBHDK85asb3eANvOyyciFHq0ut8+V7vCzPwFTCXaKT0QpCw0wyWZSCIiAiIgIiICxzNuFkQoOXcpmizayItOT2nWY7gevqO//AAuVPxbUApsVhc7VybIATe2V7jMn6zc+IX6VxCiDwqXjeizZAQ5rXA7iAR4FBxkUGEHNtVK0cL/3R3WVtHhQ/epPEf8AzV1n5PKe/wCpZ3AhYfk8g+hb5+9BVWxYUP3p/iP7FlikwxpBFU4EZg3zH3FZfk8g+hb5p8nkH0LfNB8wvTCljezVqIyQW+lcB1s+kbADyV0qNOIWs1y1jcvSdIzV/m3qmfJ5B9C3zT5PIPoW+aCHiOk1FM4ufUtuXFxtrbT9lRhjOHj94Hn/AGra/J5B9C3zT5PIPoW+aDXNx6gH7w3739q+TaVUDBfntbqa15Pst4lbL5PIPoW+fvUqk5P4AbiGPvbf2qNCkSz1GLPbHG10VKHAucdrrHwJ+qLgHM7l23Q7CWwxsY0Wa1oaB1D2rDhGjgbbJXCipQ0KRLjGS9IiAiIgIiICIiAiIg+ELG+AFZUQQ3ULeC8/F7eCnIgg/F7eCfF7eCnIgg/F7eCfF7eCnIgg/F7eCfF7eCnIgg/F7eC9toWjcpaIMTIQFlREBERAREQEREBERAREQEREBERAREQEREBERAREQEREBERAREQEREBERAREQEREBERAREQEREBERAREQEREBERAREQEREH/2Q=="/>
          <p:cNvSpPr>
            <a:spLocks noChangeAspect="1" noChangeArrowheads="1"/>
          </p:cNvSpPr>
          <p:nvPr/>
        </p:nvSpPr>
        <p:spPr bwMode="auto">
          <a:xfrm>
            <a:off x="2190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9" name="AutoShape 7" descr="data:image/jpeg;base64,/9j/4AAQSkZJRgABAQAAAQABAAD/2wCEAAkGBxESEhMUEhQQFBQWEhIUFxgXFhIUFxgaFhUWFxYYFxQdHiggGBolGxQUITEkJSkrMS4uGB8zODMsNyotMC0BCgoKDg0OGhAQGywkHyQ3LC0sLCwsNyw3LCwwKywsLCwuLCwsKy43LCwsLDIsLCwsLC4sLCwsLCw1LCw3LCwsLP/AABEIAQsAvQMBIgACEQEDEQH/xAAcAAEAAgMBAQEAAAAAAAAAAAAABAYDBQcCAQj/xABHEAABAwICBQgECgkEAwEAAAABAAIDBBEFIQYSMUFRBxMiYXGBkaEyQrHRFBUXUlNigqLC8CMzQ0RyksHS4RZzsvEkNNMI/8QAGgEBAAMBAQEAAAAAAAAAAAAAAAECAwQFBv/EACoRAQACAgEDAwMDBQAAAAAAAAABAgMREgQhURMxQWGx0TKRoRQigaLB/9oADAMBAAIRAxEAPwDuKIiAiIgIiICIiAiIgIiICIiAiIgIiICIiAiIgIiICIiAiIgIiICIsNXUsijfJIQ1jGOe5x2BrQS4nqABQZkXCqzlSxStcfgTYKWG5DHvHOSkA2ub3b3auXEqNL8bzfrcVqR/tDmfNhb7FzZOsw451a3dtTp8l43EO/Ivz+NCo5iHT1NfM/5zpbkdlwT5rZ0+g2r+qr8Uj7J/cAs46/DPn9l56XJDtqLjAwTF4QTBjFSbZgTN53xc5zsu5Wjk604mqZZKKuY2Osibr3bkyZlwNdvA5i433uALEDfHnx5J1WWV8Vqe8L+iItmYiIgIiICIiAiIgIiICIiAiIgKgcuOLGDCpWtJD53x07bfWOs8dhYx471f1xL/APQtfrTUFMDs5ydw7w1h+7KO9RM6jaYjcqto9Hqta0bgB4K1s2hVjBNys7Nq+V6md3e5h/S2lItxTbFp6Rbin2KcaLvc2wqmQO5vH8Mf88VER6/0bwB4yK5zbCqBpK/UrsLl2alfE0nqe9mt5NK7OltrPX/P2c+eN4pd7REXvPLEREBERAREQEREBERAREQERfCbZlBqtJNJKSgi52qlbG0mzRm5zjwYwXLto2DLfZfm/TnSiPE8SNRE2RsTYWRMDwA6wJJJAJAu5zt68aS46/E6yWqkuYw4sgYdjY2no5cTtPWT1KvNdqTSa20nWB6vz7Fz3yRO6w1rTWrSvWBjYrKzaue0GMvZa2qe0e4rd0+lLt7GHsJHvXg5+nvNtxD1MWWsRpfKRbin2KhUmlzRtiPc8e5T26Zn1YgO1xPkAFWtZr7pmYn2W+f0SuecoUDzDrx+nDKycfYvfwBv3KZPpRUOFhzbf4W+8laatxX6WUDtcG+StW0xetq/CJiJrMT8u96O41FW00NTCehKwOtldp2OY76zXAg9YWyX5t0A06mw2WeKnidWUriJSxpIdETYOLDY33Zb9UZjNds0R07oMRFoJLSgXdDINSUW29H1gOLSQF9JW8Wjs8i1ZhZkRFZUREQEREBERAREQEREBCERB+a9PtDJcJmc5rXPoZH3Y8XPNEn9W/hwB3i2+4Ve+BxTgXPY5pFx1L9O6QubzTw9rXNLXazXAOaRbMEHIhcUwDk7pappk154Xa7h+icA3YD6JB3ncQuHqeNbx31MunDytWe24hUWaKk+jO8drdb+oUuLRCc+jUjvj/yrjNyY18edLXMkzybOwjLhrjW9gUSSgxqmvztAJ2j1qd4dcdTBrOPgFjNeo+Jif2/7DSJxfMTDSw6FVp9Gph72H3LMzQjE988YHFjdb2gFbaDTenicG1MVVTO4SREezPyW8ptPMLLSfhLBbiyUHuBbc9yxt6/zX/WPw0j0/P8AKof6Ff8Atp6x3GwLB4G6kU2h1Gz9lrH67nHyvbyW7reUrDhkx8spOQDIn3JOwDW1VCfpFVzf+vhte8HYXsdG3+axHmsbY+rt7TP2/DSL4I99ff8ALPFBHC2zGMYODWht+4KvY7QNkdzzSYZmdJkrCWOaW5glwz79oWTEHYvrsa6ngg1zZuu8P3geq7LaNoVlwXkrqaog19YOavcxU7ba3UZCBYdx7lbpejy8+UWiJ+e+0Zuopx46/h0Hkv0glr8Ognm/W9Nj3WADyxxbr2GWdhe2V7q1qLheHRU0UcMDBHFG0NY0XyA6zmTvJOZJJKlL3nliIiAiIgIiICIiAiIgIiIK/pMLxvHFrh4hUzQF/wChI4SO82tKveNx3aVzfR6XmKqWE5Bx1mdouQO9pI+yvP66NTS/h19LP6qugRlSWOUGJ6kMcppZNoTDZws4Bw4EAjwKhSaN0Djd1HROPEwQk+Jas7HrKHretmM1ZIKeOMWjZGwcGNa32BRqp6yvkWvq5rBVy5NQtjp3UXTF16inA267j4vYPwldAwE9ELmjpfhFdrDNsfRB42v+IuPcuoYLHZoWfQRPCbeZW6qf7ojw26Ii7nKIiICIiAiIgIiICIiAiIgjVsVwVzHTDCnawkZcPabgjbkb+N811ZwutHjOHh4OSpkxxkrNbLUtNZ3CqaNY+2Zuq7KQekPxNHDq3e2yMkXMdLIWUh51zxFZ2RuQSeoDMnbsX3AOUAOFiWydbbNf3xnb5LyrVyYO1o3Hl31tXJ7e/h1Jsi984qfFplTkZlze1jr+VwvM+mkAHR13djSP+RCn+qoelK2zTgKl6WaQbYYjd5yJHqg7ftHyVcxnTvXdqCSOK+XpAv8AHYz85rY6O4NrEE5qa0ydRPivlFr1xfWW00PwnVsSMzmV0qiisAtbg+HhgC3TQvUrWKxFY9nBaZmdy+oiKyBERAREQEREBERARF5kkDQS4gAbSSAPFB6RamfSWjZtmYf4dZ/m0FY49KqI/tR3skHmWoN0o9WRZY2YjE8Xjex4+q4G3bbYuNab8os9ZK6jwo5ZiSpBsLbDzbvVb9cZn1dxIaflnrYXVdIA5kpje7nIWm7s3MNiBsLgLWOexRcZ0dw4vs68DyNYFhLRtI2WLRs6lHgpKSgNz/5FTtLj6pPjqebs1Aqat0ry9207hsAGwBQJf+lvosQeBwvf2PHsX0aJtOU1dK8cAQPa5ywRKZEq8K+E8p8o+O6P0cNFK+JjnuGqA8udrA6wF+Fs+Ga6PyR4hFJSQtEjHvYwNeAek3MgBzTnsFr7DbJVKiqdUEEBzTtBUCq0eLXipw57oJ256oOq09VtgvwN2nZkrIfpGC1llXL+TjlHFWfg1SBDVsuC05CS20sB2OG0t7xcXt0yKQFSMiIiAiIgIiICIiAiKu6R18j3tpKc2keLvd8xm/sNvK3EIPeIY85zzDSNEso9J37Nnad5/OZyUObBYx+kr5zIRmRrakbezZbtyWDG8YgwuERRAOlO7e473OP54Dqq1LglTWu5yqe620M2AX6vV8zxK3x4ZtHKZ1DK+XjOo7ysMmlGEw5MZE629set9/VN/FfG6YYVJk+OMfxRf11clmotE6Rg/Vtd2gHzNz5rJW6LUjmn9E0E5AgNB9ivwwx5U5Zfo8uwHD6tpNO8NuCMiHsN8iHNJO7KwIVGx7RKaijeynZHEXuJD2g6rjvAd6rrbLjLdxUzFNFZ6Mc9BI822los4D6w3jjtHUFY9EtLGVbTTVQbrEWz9F46uBG3zHVS+HtypO4+y1cvfjaNS4E+JzHFrwQ4HMHbfr49u9SIl0rlE0O1HXbmbExO3kDbG48eH/a5tEudsmRKZEocSmRIhKjUuB5BuFEjUmNQMGkODfCWiaHoVUVnMc06pOrmBfjcZHcV0Tkt05+HRFkvRqYrNlaRa+4PA67WI3HtCpsDrG60mOmShqYsRpxscGzNuQHA5Z9RGR4ENO1TCX6UjdcL0tJo5izKiGOWM3Y9jXNPURfMbj1LdqQREQEREBERBhrKlsUb5HeixjnnsaCT7FUtFZ9Wnnrpra0he6/BrSb26rg9zQpXKZVGPDpyNrjEzudI3W+7daLH5DHg8LBvhpwftBpd43d4q1K8rRXyraeNZlpMHY6qmfVzZ9KzAc7W2eAt33O1XnDiNQd/tVbwSINp4gPo2u73dI+ZW5w+axsdh9q78vftHw5Mfb3bprljE13dQWGafVaTwCgtn1WX3n8+9csw6IlPqJwVzfS2g5iVssXRBOsLeq4Z5dW8d6t76pV7S6UOp3fVcwjx1fY4q2O3C21b15Qt1LUDEMPBNtfVuOp7bjwuCOwriekdJzcxIFg8a3fsd55966byW1J1Jmbg9rv5hb8CqPKJThrz1TOA7Hgu/oFlmrwvNYXx25ViVViUyJQ4lMiWS6VGpMajRqTGoEqNZ5IGyxvjeLte0tPeN3Xv7lgjUmJB95FsXfC+fD5T0oXl8fW0mzrDhctd9srtsD7hfnDF5vgeJUlYMmvcI5TsFvRJPHoOv9hfoLCprtCslskREBERAREQVHlVhLsNmt6roXd3OtB9t+5aLGLzYRE4boad38oaHeFneCv+MUAqIJYXZCSN7L8NYEA9xz7lQOTmbnaeaimFpIXSMc0/NcSHDufrjssrUtxtFvCt45VmHzA5Q6niI+Y1ve3on2KaVXcKc6knkpJshrXjcdhvs/mAHeCFYXr0be+4cMIuJ4yGBrH36TrA7dnHvsvtbWDohpBAG7Pq/otBjbtaoibwGt5k/hVexqQ884gkWsMstgH9brG1Ia1suMlUq5pTiPQEYObnC46h/m3gq7NUSHa9/wDM73r7hlE572hoJJcA0cXHYqVxzNtLzfUbdO5MKY83M/cXtb/K2/41U+UWYF565z91pafaumQ07cPoQ021g3xe7M91z3Li2k9Zzk2re4YLH+I5u/oO5YZrc7zaGmOvGsQgxKZEocSmRLNdKjUmNRo1JjUCVGpMajRqTGg02ndJzlG82uY3NkHcdU/dcfBdT5N8U5+jp5Cbl0TNb+IDVd94FUXEIOchlZ86N7fFpCm8hVbrUep9HNIzxs/8ZUwl2VpX1eIjkvakEREBERAXN9O8Nlo6luJ0ouMhUN3WyGsfqkAA8CGniukLy9gcCCAQQQQcwQdoI3hBTq6gpcYpmywuDZAMj6zTvY8fncqjJWVNGeaq43EDJsgzvw6Wx3fYrc4tofVUMpqcKcdU5vpzw4Nuek3blkRuJvZZ8N5RKWYGKtjMLx0XNe0lt+BuOj9oBb4880jU94Y5MUW7x2lTZa2N9Rrhw1dXIno7uvtWnrrOe4ixu53tXV/9O4PUdJnN5/RPIHg02XpuiGFRdJwv/E95HhsW3r4vqy9K/wBHI6HC5JnhkbHPdwaPadgHaus6GaHMpAJp9V01sgNjOpvE9f8AlZn6TUFM3Up2sPARgW8Rl5rTUOlpmme5z26oa9gDSCGPsCNYjfs8Vjkz7jjWNQ1pi1O7d5T9KQJ3ZSi7NkYFwD1uvt7lyjHdHnROc5gcRmXNNyR1g+sFa8RpnxPLhexcSHDrzsev2qZT1TJwGvyfuPHs9ywbOZxKZEt5jmjxa4uYAHbSBsd1t4HqWjjFtqgSo1JjUaNSY1CEqNSY1GjUmNBJYtfyIO1fhUfzZx5gj8C2DFqeR0/+TX/77f8AlKphLvVMclmUej2BSFIIiICIiAiIgLS6RYLTVDf00UbyBYEizh2PHSHcVulHrB0Sg/O2N0LI8U+CNGrE6PXbvcDqk2ud3RKqmKYxJDPLG1rOhI9oJuSQCQDt4WV45R2czi9FMcg9vN/ec0nwlCounNI5lZISLNk1XtPHogO+8CgjTYvPILOkdq/Nb0R322991LwTFJKd2tHsNtZp9Fw6+B4FaaJTIkHYcAx+KeO21uxzT6TOojeOtZMQw4s6TOkzbxI/x1rldBUvjcHsJa4fmxG8Lo2jWkgkGqcneszjxLPd/wBoNpR4gHDUmzG53vP9fFQMbwTPWG3c7cep3X1rYVeGB/ShzufRHHq9ytuEYYyOMRvAkuLEuz7hwCgci5stNiLELPGtvpXRCKVzR6r9UcbEawv2LURohKjUmNRo1JjUCSxarkUGsaqT5848gT+JS8RqBHDK85asb3eANvOyyciFHq0ut8+V7vCzPwFTCXaKT0QpCw0wyWZSCIiAiIgIiICxzNuFkQoOXcpmizayItOT2nWY7gevqO//AAuVPxbUApsVhc7VybIATe2V7jMn6zc+IX6VxCiDwqXjeizZAQ5rXA7iAR4FBxkUGEHNtVK0cL/3R3WVtHhQ/epPEf8AzV1n5PKe/wCpZ3AhYfk8g+hb5+9BVWxYUP3p/iP7FlikwxpBFU4EZg3zH3FZfk8g+hb5p8nkH0LfNB8wvTCljezVqIyQW+lcB1s+kbADyV0qNOIWs1y1jcvSdIzV/m3qmfJ5B9C3zT5PIPoW+aCHiOk1FM4ufUtuXFxtrbT9lRhjOHj94Hn/AGra/J5B9C3zT5PIPoW+aDXNx6gH7w3739q+TaVUDBfntbqa15Pst4lbL5PIPoW+fvUqk5P4AbiGPvbf2qNCkSz1GLPbHG10VKHAucdrrHwJ+qLgHM7l23Q7CWwxsY0Wa1oaB1D2rDhGjgbbJXCipQ0KRLjGS9IiAiIgIiICIiAiIg+ELG+AFZUQQ3ULeC8/F7eCnIgg/F7eCfF7eCnIgg/F7eCfF7eCnIgg/F7eCfF7eCnIgg/F7eC9toWjcpaIMTIQFlREBERAREQEREBERAREQEREBERAREQEREBERAREQEREBERAREQEREBERAREQEREBERAREQEREBERAREQEREBERAREQEREH/2Q=="/>
          <p:cNvSpPr>
            <a:spLocks noChangeAspect="1" noChangeArrowheads="1"/>
          </p:cNvSpPr>
          <p:nvPr/>
        </p:nvSpPr>
        <p:spPr bwMode="auto">
          <a:xfrm>
            <a:off x="2190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2" name="Picture 2" descr="M:\Documents and Settings\Beverley de Friend.DOMAIN.000\Local Settings\Temporary Internet Files\Content.IE5\BN8XI9M5\MM900282788[1].gif"/>
          <p:cNvPicPr>
            <a:picLocks noChangeAspect="1" noChangeArrowheads="1" noCrop="1"/>
          </p:cNvPicPr>
          <p:nvPr/>
        </p:nvPicPr>
        <p:blipFill>
          <a:blip r:embed="rId5" cstate="print"/>
          <a:srcRect/>
          <a:stretch>
            <a:fillRect/>
          </a:stretch>
        </p:blipFill>
        <p:spPr bwMode="auto">
          <a:xfrm>
            <a:off x="-180528" y="2708920"/>
            <a:ext cx="2736304" cy="26137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91680" y="44624"/>
            <a:ext cx="5760640" cy="792088"/>
          </a:xfrm>
          <a:prstGeom prst="rect">
            <a:avLst/>
          </a:prstGeom>
          <a:solidFill>
            <a:schemeClr val="bg2">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ame 1"/>
          <p:cNvSpPr/>
          <p:nvPr/>
        </p:nvSpPr>
        <p:spPr>
          <a:xfrm>
            <a:off x="1763688" y="116632"/>
            <a:ext cx="5616624" cy="648072"/>
          </a:xfrm>
          <a:prstGeom prst="frame">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1979712" y="188640"/>
            <a:ext cx="5442516" cy="461665"/>
          </a:xfrm>
          <a:prstGeom prst="rect">
            <a:avLst/>
          </a:prstGeom>
          <a:noFill/>
          <a:ln>
            <a:noFill/>
          </a:ln>
        </p:spPr>
        <p:txBody>
          <a:bodyPr wrap="square" rtlCol="0">
            <a:spAutoFit/>
          </a:bodyPr>
          <a:lstStyle/>
          <a:p>
            <a:r>
              <a:rPr lang="en-GB" sz="2400" dirty="0" smtClean="0"/>
              <a:t>How do inspectors grade pharmacies?</a:t>
            </a:r>
            <a:endParaRPr lang="en-GB" sz="2400" dirty="0"/>
          </a:p>
        </p:txBody>
      </p:sp>
      <p:sp>
        <p:nvSpPr>
          <p:cNvPr id="4" name="Right Arrow 3"/>
          <p:cNvSpPr/>
          <p:nvPr/>
        </p:nvSpPr>
        <p:spPr>
          <a:xfrm>
            <a:off x="179512" y="1340768"/>
            <a:ext cx="1008112" cy="484632"/>
          </a:xfrm>
          <a:prstGeom prst="rightArrow">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179512" y="3068960"/>
            <a:ext cx="978408" cy="484632"/>
          </a:xfrm>
          <a:prstGeom prst="rightArrow">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79512" y="4528544"/>
            <a:ext cx="978408" cy="484632"/>
          </a:xfrm>
          <a:prstGeom prst="rightArrow">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347864" y="1196752"/>
            <a:ext cx="2736304" cy="2160240"/>
          </a:xfrm>
          <a:prstGeom prst="rightArrow">
            <a:avLst>
              <a:gd name="adj1" fmla="val 61544"/>
              <a:gd name="adj2" fmla="val 50000"/>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Our aim = NPA members</a:t>
            </a:r>
            <a:endParaRPr lang="en-GB" sz="2400" dirty="0"/>
          </a:p>
        </p:txBody>
      </p:sp>
      <p:sp>
        <p:nvSpPr>
          <p:cNvPr id="8" name="Vertical Scroll 7"/>
          <p:cNvSpPr/>
          <p:nvPr/>
        </p:nvSpPr>
        <p:spPr>
          <a:xfrm>
            <a:off x="1043608" y="980728"/>
            <a:ext cx="2088232" cy="1368152"/>
          </a:xfrm>
          <a:prstGeom prst="vertic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0000"/>
                </a:solidFill>
              </a:rPr>
              <a:t>Poor</a:t>
            </a:r>
            <a:endParaRPr lang="en-GB" sz="2400" dirty="0">
              <a:solidFill>
                <a:srgbClr val="FF0000"/>
              </a:solidFill>
            </a:endParaRPr>
          </a:p>
        </p:txBody>
      </p:sp>
      <p:sp>
        <p:nvSpPr>
          <p:cNvPr id="9" name="Vertical Scroll 8"/>
          <p:cNvSpPr/>
          <p:nvPr/>
        </p:nvSpPr>
        <p:spPr>
          <a:xfrm>
            <a:off x="971600" y="2564904"/>
            <a:ext cx="2088232" cy="1440160"/>
          </a:xfrm>
          <a:prstGeom prst="verticalScroll">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rgbClr val="FFC000"/>
                </a:solidFill>
              </a:rPr>
              <a:t>Satisfactory</a:t>
            </a:r>
            <a:endParaRPr lang="en-GB" sz="2300" dirty="0">
              <a:solidFill>
                <a:srgbClr val="FFC000"/>
              </a:solidFill>
            </a:endParaRPr>
          </a:p>
        </p:txBody>
      </p:sp>
      <p:sp>
        <p:nvSpPr>
          <p:cNvPr id="11" name="Vertical Scroll 10"/>
          <p:cNvSpPr/>
          <p:nvPr/>
        </p:nvSpPr>
        <p:spPr>
          <a:xfrm>
            <a:off x="971600" y="4221088"/>
            <a:ext cx="2088232" cy="1440160"/>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92D050"/>
                </a:solidFill>
              </a:rPr>
              <a:t>Good</a:t>
            </a:r>
            <a:endParaRPr lang="en-GB" sz="2400" dirty="0">
              <a:solidFill>
                <a:srgbClr val="92D050"/>
              </a:solidFill>
            </a:endParaRPr>
          </a:p>
        </p:txBody>
      </p:sp>
      <p:pic>
        <p:nvPicPr>
          <p:cNvPr id="21506" name="Picture 2" descr="M:\Documents and Settings\Beverley de Friend.DOMAIN\Local Settings\Temporary Internet Files\Content.IE5\Y1KI4Y90\MP900401037[1].jpg"/>
          <p:cNvPicPr>
            <a:picLocks noChangeAspect="1" noChangeArrowheads="1"/>
          </p:cNvPicPr>
          <p:nvPr/>
        </p:nvPicPr>
        <p:blipFill>
          <a:blip r:embed="rId3" cstate="print"/>
          <a:srcRect/>
          <a:stretch>
            <a:fillRect/>
          </a:stretch>
        </p:blipFill>
        <p:spPr bwMode="auto">
          <a:xfrm>
            <a:off x="6516216" y="3501008"/>
            <a:ext cx="1892991" cy="2366816"/>
          </a:xfrm>
          <a:prstGeom prst="rect">
            <a:avLst/>
          </a:prstGeom>
          <a:noFill/>
        </p:spPr>
      </p:pic>
      <p:sp>
        <p:nvSpPr>
          <p:cNvPr id="10" name="Vertical Scroll 9"/>
          <p:cNvSpPr/>
          <p:nvPr/>
        </p:nvSpPr>
        <p:spPr>
          <a:xfrm>
            <a:off x="6084168" y="1052736"/>
            <a:ext cx="2699792" cy="2376264"/>
          </a:xfrm>
          <a:prstGeom prst="verticalScroll">
            <a:avLst/>
          </a:prstGeom>
          <a:solidFill>
            <a:srgbClr val="E0DE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50"/>
                </a:solidFill>
              </a:rPr>
              <a:t>Excellent!!</a:t>
            </a:r>
            <a:endParaRPr lang="en-GB" sz="2800"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p:txBody>
          <a:bodyPr/>
          <a:lstStyle/>
          <a:p>
            <a:endParaRPr lang="en-US" altLang="en-US" dirty="0" smtClean="0"/>
          </a:p>
        </p:txBody>
      </p:sp>
      <p:pic>
        <p:nvPicPr>
          <p:cNvPr id="2560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0"/>
            <a:ext cx="9068994" cy="6741368"/>
          </a:xfrm>
          <a:prstGeom prst="rect">
            <a:avLst/>
          </a:prstGeom>
          <a:noFill/>
          <a:ln>
            <a:solidFill>
              <a:schemeClr val="accent2"/>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82733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4624"/>
            <a:ext cx="7129226" cy="854692"/>
          </a:xfrm>
          <a:prstGeom prst="rect">
            <a:avLst/>
          </a:prstGeom>
          <a:solidFill>
            <a:schemeClr val="bg2">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1043608" y="116632"/>
            <a:ext cx="7056784" cy="720080"/>
          </a:xfrm>
          <a:prstGeom prst="frame">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1115617" y="260649"/>
            <a:ext cx="7056783" cy="461665"/>
          </a:xfrm>
          <a:prstGeom prst="rect">
            <a:avLst/>
          </a:prstGeom>
          <a:noFill/>
        </p:spPr>
        <p:txBody>
          <a:bodyPr wrap="square" rtlCol="0">
            <a:spAutoFit/>
          </a:bodyPr>
          <a:lstStyle/>
          <a:p>
            <a:r>
              <a:rPr lang="en-GB" sz="2400" dirty="0" smtClean="0"/>
              <a:t>What if my pharmacy receives a poor* judgement?</a:t>
            </a:r>
            <a:endParaRPr lang="en-GB" sz="2400" dirty="0"/>
          </a:p>
        </p:txBody>
      </p:sp>
      <p:pic>
        <p:nvPicPr>
          <p:cNvPr id="30729" name="Picture 9" descr="M:\Documents and Settings\Beverley de Friend.DOMAIN\Local Settings\Temporary Internet Files\Content.IE5\8YOAGN93\MC900157033[1].wmf"/>
          <p:cNvPicPr>
            <a:picLocks noChangeAspect="1" noChangeArrowheads="1"/>
          </p:cNvPicPr>
          <p:nvPr/>
        </p:nvPicPr>
        <p:blipFill>
          <a:blip r:embed="rId3" cstate="print"/>
          <a:srcRect/>
          <a:stretch>
            <a:fillRect/>
          </a:stretch>
        </p:blipFill>
        <p:spPr bwMode="auto">
          <a:xfrm>
            <a:off x="251520" y="2442592"/>
            <a:ext cx="1666037" cy="1826971"/>
          </a:xfrm>
          <a:prstGeom prst="rect">
            <a:avLst/>
          </a:prstGeom>
          <a:noFill/>
        </p:spPr>
      </p:pic>
      <p:sp>
        <p:nvSpPr>
          <p:cNvPr id="16" name="Folded Corner 15"/>
          <p:cNvSpPr/>
          <p:nvPr/>
        </p:nvSpPr>
        <p:spPr>
          <a:xfrm>
            <a:off x="2627784" y="2010544"/>
            <a:ext cx="2520280" cy="2498576"/>
          </a:xfrm>
          <a:prstGeom prst="foldedCorner">
            <a:avLst/>
          </a:prstGeom>
          <a:solidFill>
            <a:srgbClr val="FFCCFF"/>
          </a:solidFill>
          <a:ln>
            <a:solidFill>
              <a:srgbClr val="008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  </a:t>
            </a:r>
          </a:p>
          <a:p>
            <a:pPr>
              <a:buFont typeface="Wingdings" pitchFamily="2" charset="2"/>
              <a:buChar char="Ø"/>
            </a:pPr>
            <a:r>
              <a:rPr lang="en-GB" sz="2000" dirty="0" smtClean="0">
                <a:solidFill>
                  <a:schemeClr val="accent5">
                    <a:lumMod val="10000"/>
                  </a:schemeClr>
                </a:solidFill>
              </a:rPr>
              <a:t>  Action plan issued</a:t>
            </a:r>
          </a:p>
          <a:p>
            <a:pPr>
              <a:buFont typeface="Wingdings" pitchFamily="2" charset="2"/>
              <a:buChar char="Ø"/>
            </a:pPr>
            <a:r>
              <a:rPr lang="en-GB" sz="2000" dirty="0" smtClean="0">
                <a:solidFill>
                  <a:schemeClr val="accent5">
                    <a:lumMod val="10000"/>
                  </a:schemeClr>
                </a:solidFill>
              </a:rPr>
              <a:t>  Superintendent pharmacist to respond within </a:t>
            </a:r>
            <a:r>
              <a:rPr lang="en-GB" sz="2000" b="1" dirty="0" smtClean="0">
                <a:solidFill>
                  <a:schemeClr val="accent5">
                    <a:lumMod val="10000"/>
                  </a:schemeClr>
                </a:solidFill>
              </a:rPr>
              <a:t>two</a:t>
            </a:r>
            <a:r>
              <a:rPr lang="en-GB" sz="2000" dirty="0" smtClean="0">
                <a:solidFill>
                  <a:schemeClr val="accent5">
                    <a:lumMod val="10000"/>
                  </a:schemeClr>
                </a:solidFill>
              </a:rPr>
              <a:t> days</a:t>
            </a:r>
          </a:p>
          <a:p>
            <a:pPr>
              <a:buFont typeface="Wingdings" pitchFamily="2" charset="2"/>
              <a:buChar char="Ø"/>
            </a:pPr>
            <a:endParaRPr lang="en-GB" sz="2000" dirty="0" smtClean="0">
              <a:solidFill>
                <a:schemeClr val="accent5">
                  <a:lumMod val="10000"/>
                </a:schemeClr>
              </a:solidFill>
            </a:endParaRPr>
          </a:p>
        </p:txBody>
      </p:sp>
      <p:sp>
        <p:nvSpPr>
          <p:cNvPr id="14" name="Right Arrow 13"/>
          <p:cNvSpPr/>
          <p:nvPr/>
        </p:nvSpPr>
        <p:spPr>
          <a:xfrm>
            <a:off x="1721384" y="3234680"/>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940152" y="1556792"/>
            <a:ext cx="2880320" cy="14401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accent6">
                    <a:lumMod val="50000"/>
                  </a:schemeClr>
                </a:solidFill>
              </a:rPr>
              <a:t>Moderate or high risk </a:t>
            </a:r>
            <a:r>
              <a:rPr lang="en-GB" sz="2000" dirty="0" smtClean="0">
                <a:solidFill>
                  <a:schemeClr val="accent6">
                    <a:lumMod val="50000"/>
                  </a:schemeClr>
                </a:solidFill>
              </a:rPr>
              <a:t>to patient safety:</a:t>
            </a:r>
          </a:p>
          <a:p>
            <a:pPr>
              <a:buFont typeface="Wingdings" pitchFamily="2" charset="2"/>
              <a:buChar char="Ø"/>
            </a:pPr>
            <a:r>
              <a:rPr lang="en-GB" sz="2000" dirty="0" smtClean="0">
                <a:solidFill>
                  <a:schemeClr val="accent6">
                    <a:lumMod val="50000"/>
                  </a:schemeClr>
                </a:solidFill>
              </a:rPr>
              <a:t>  Rectify within </a:t>
            </a:r>
            <a:r>
              <a:rPr lang="en-GB" sz="2000" b="1" dirty="0" smtClean="0">
                <a:solidFill>
                  <a:schemeClr val="accent6">
                    <a:lumMod val="50000"/>
                  </a:schemeClr>
                </a:solidFill>
              </a:rPr>
              <a:t>TEN </a:t>
            </a:r>
            <a:r>
              <a:rPr lang="en-GB" sz="2000" dirty="0" smtClean="0">
                <a:solidFill>
                  <a:schemeClr val="accent6">
                    <a:lumMod val="50000"/>
                  </a:schemeClr>
                </a:solidFill>
              </a:rPr>
              <a:t>working days</a:t>
            </a:r>
            <a:endParaRPr lang="en-GB" sz="2000" dirty="0">
              <a:solidFill>
                <a:schemeClr val="accent6">
                  <a:lumMod val="50000"/>
                </a:schemeClr>
              </a:solidFill>
            </a:endParaRPr>
          </a:p>
        </p:txBody>
      </p:sp>
      <p:sp>
        <p:nvSpPr>
          <p:cNvPr id="18" name="Rectangle 17"/>
          <p:cNvSpPr/>
          <p:nvPr/>
        </p:nvSpPr>
        <p:spPr>
          <a:xfrm>
            <a:off x="6012160" y="3501008"/>
            <a:ext cx="2808312" cy="20882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accent6">
                    <a:lumMod val="50000"/>
                  </a:schemeClr>
                </a:solidFill>
              </a:rPr>
              <a:t>No significant risk </a:t>
            </a:r>
            <a:r>
              <a:rPr lang="en-GB" sz="2000" dirty="0" smtClean="0">
                <a:solidFill>
                  <a:schemeClr val="accent6">
                    <a:lumMod val="50000"/>
                  </a:schemeClr>
                </a:solidFill>
              </a:rPr>
              <a:t>(</a:t>
            </a:r>
            <a:r>
              <a:rPr lang="en-GB" sz="2000" dirty="0" err="1" smtClean="0">
                <a:solidFill>
                  <a:schemeClr val="accent6">
                    <a:lumMod val="50000"/>
                  </a:schemeClr>
                </a:solidFill>
              </a:rPr>
              <a:t>ie</a:t>
            </a:r>
            <a:r>
              <a:rPr lang="en-GB" sz="2000" dirty="0" smtClean="0">
                <a:solidFill>
                  <a:schemeClr val="accent6">
                    <a:lumMod val="50000"/>
                  </a:schemeClr>
                </a:solidFill>
              </a:rPr>
              <a:t> satisfactory but some standards not met)</a:t>
            </a:r>
          </a:p>
          <a:p>
            <a:pPr>
              <a:buFont typeface="Wingdings" pitchFamily="2" charset="2"/>
              <a:buChar char="Ø"/>
            </a:pPr>
            <a:r>
              <a:rPr lang="en-GB" sz="2000" dirty="0" smtClean="0">
                <a:solidFill>
                  <a:schemeClr val="accent6">
                    <a:lumMod val="50000"/>
                  </a:schemeClr>
                </a:solidFill>
              </a:rPr>
              <a:t>  Rectify within </a:t>
            </a:r>
            <a:r>
              <a:rPr lang="en-GB" sz="2000" b="1" dirty="0" smtClean="0">
                <a:solidFill>
                  <a:schemeClr val="accent6">
                    <a:lumMod val="50000"/>
                  </a:schemeClr>
                </a:solidFill>
              </a:rPr>
              <a:t>TWENTY</a:t>
            </a:r>
            <a:r>
              <a:rPr lang="en-GB" sz="2000" dirty="0" smtClean="0">
                <a:solidFill>
                  <a:schemeClr val="accent6">
                    <a:lumMod val="50000"/>
                  </a:schemeClr>
                </a:solidFill>
              </a:rPr>
              <a:t> working days</a:t>
            </a:r>
            <a:endParaRPr lang="en-GB" sz="20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476672"/>
            <a:ext cx="3168352" cy="792088"/>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ame 1"/>
          <p:cNvSpPr/>
          <p:nvPr/>
        </p:nvSpPr>
        <p:spPr>
          <a:xfrm>
            <a:off x="3059832" y="476672"/>
            <a:ext cx="3024336" cy="648072"/>
          </a:xfrm>
          <a:prstGeom prst="frame">
            <a:avLst>
              <a:gd name="adj1" fmla="val 125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3635896" y="548680"/>
            <a:ext cx="1741182" cy="461665"/>
          </a:xfrm>
          <a:prstGeom prst="rect">
            <a:avLst/>
          </a:prstGeom>
          <a:noFill/>
        </p:spPr>
        <p:txBody>
          <a:bodyPr wrap="none" rtlCol="0">
            <a:spAutoFit/>
          </a:bodyPr>
          <a:lstStyle/>
          <a:p>
            <a:r>
              <a:rPr lang="en-GB" sz="2400" b="1" dirty="0" smtClean="0"/>
              <a:t>Scenario 1</a:t>
            </a:r>
            <a:endParaRPr lang="en-GB" sz="2400" b="1" dirty="0"/>
          </a:p>
        </p:txBody>
      </p:sp>
      <p:sp>
        <p:nvSpPr>
          <p:cNvPr id="6" name="Rectangle 5"/>
          <p:cNvSpPr/>
          <p:nvPr/>
        </p:nvSpPr>
        <p:spPr>
          <a:xfrm>
            <a:off x="6852253" y="2636913"/>
            <a:ext cx="1569267" cy="84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50000"/>
                  </a:schemeClr>
                </a:solidFill>
              </a:rPr>
              <a:t>Help with health costs</a:t>
            </a:r>
            <a:endParaRPr lang="en-GB" dirty="0">
              <a:solidFill>
                <a:schemeClr val="accent1">
                  <a:lumMod val="50000"/>
                </a:schemeClr>
              </a:solidFill>
            </a:endParaRPr>
          </a:p>
        </p:txBody>
      </p:sp>
      <p:sp>
        <p:nvSpPr>
          <p:cNvPr id="7" name="Rectangle 6"/>
          <p:cNvSpPr/>
          <p:nvPr/>
        </p:nvSpPr>
        <p:spPr>
          <a:xfrm>
            <a:off x="6668616" y="1916832"/>
            <a:ext cx="927720" cy="53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HC11</a:t>
            </a:r>
            <a:endParaRPr lang="en-GB" sz="2400" dirty="0"/>
          </a:p>
        </p:txBody>
      </p:sp>
      <p:sp>
        <p:nvSpPr>
          <p:cNvPr id="8" name="Rectangle 7"/>
          <p:cNvSpPr/>
          <p:nvPr/>
        </p:nvSpPr>
        <p:spPr>
          <a:xfrm>
            <a:off x="7596336" y="1916832"/>
            <a:ext cx="1104591" cy="53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t>NHS</a:t>
            </a:r>
            <a:endParaRPr lang="en-GB" sz="2400" i="1" dirty="0"/>
          </a:p>
        </p:txBody>
      </p:sp>
      <p:sp>
        <p:nvSpPr>
          <p:cNvPr id="9" name="Rectangle 8"/>
          <p:cNvSpPr/>
          <p:nvPr/>
        </p:nvSpPr>
        <p:spPr>
          <a:xfrm>
            <a:off x="6588224" y="1268760"/>
            <a:ext cx="2304256" cy="3096344"/>
          </a:xfrm>
          <a:prstGeom prst="rect">
            <a:avLst/>
          </a:prstGeom>
          <a:gradFill flip="none" rotWithShape="1">
            <a:gsLst>
              <a:gs pos="0">
                <a:srgbClr val="4BC14B">
                  <a:tint val="66000"/>
                  <a:satMod val="160000"/>
                </a:srgbClr>
              </a:gs>
              <a:gs pos="50000">
                <a:srgbClr val="4BC14B">
                  <a:tint val="44500"/>
                  <a:satMod val="160000"/>
                </a:srgbClr>
              </a:gs>
              <a:gs pos="100000">
                <a:srgbClr val="4BC14B">
                  <a:tint val="23500"/>
                  <a:satMod val="160000"/>
                </a:srgbClr>
              </a:gs>
            </a:gsLst>
            <a:path path="circle">
              <a:fillToRect l="50000" t="50000" r="50000" b="50000"/>
            </a:path>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p:nvCxnSpPr>
        <p:spPr>
          <a:xfrm>
            <a:off x="6588224" y="184482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4288" y="126876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88224" y="364502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96336" y="126876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88224" y="3429000"/>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72400" y="3434947"/>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04448" y="1844824"/>
            <a:ext cx="0" cy="25202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71708" y="3828018"/>
            <a:ext cx="348564" cy="35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64288" y="3650971"/>
            <a:ext cx="1440160" cy="714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604448" y="1844824"/>
            <a:ext cx="288032" cy="159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8" name="Picture 2" descr="M:\Documents and Settings\Beverley de Friend.DOMAIN\Local Settings\Temporary Internet Files\Content.IE5\05E4BLBX\MC900434750[1].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164288" y="1988840"/>
            <a:ext cx="1358881" cy="1358881"/>
          </a:xfrm>
          <a:prstGeom prst="rect">
            <a:avLst/>
          </a:prstGeom>
          <a:noFill/>
        </p:spPr>
      </p:pic>
      <p:sp>
        <p:nvSpPr>
          <p:cNvPr id="5" name="Pentagon 4"/>
          <p:cNvSpPr/>
          <p:nvPr/>
        </p:nvSpPr>
        <p:spPr>
          <a:xfrm>
            <a:off x="0" y="1196752"/>
            <a:ext cx="7092280" cy="2160240"/>
          </a:xfrm>
          <a:prstGeom prst="homePlat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rgbClr val="5A50DC"/>
                </a:solidFill>
              </a:rPr>
              <a:t>Dispensing error: </a:t>
            </a:r>
            <a:r>
              <a:rPr lang="en-GB" sz="1800" dirty="0" err="1" smtClean="0">
                <a:solidFill>
                  <a:srgbClr val="5A50DC"/>
                </a:solidFill>
              </a:rPr>
              <a:t>Tegretol</a:t>
            </a:r>
            <a:r>
              <a:rPr lang="en-GB" sz="1800" dirty="0" smtClean="0">
                <a:solidFill>
                  <a:srgbClr val="5A50DC"/>
                </a:solidFill>
              </a:rPr>
              <a:t> Prolonged Release tablets 200mg supplied instead of </a:t>
            </a:r>
            <a:r>
              <a:rPr lang="en-GB" sz="1800" dirty="0" err="1" smtClean="0">
                <a:solidFill>
                  <a:srgbClr val="5A50DC"/>
                </a:solidFill>
              </a:rPr>
              <a:t>Voltarol</a:t>
            </a:r>
            <a:r>
              <a:rPr lang="en-GB" sz="1800" dirty="0" smtClean="0">
                <a:solidFill>
                  <a:srgbClr val="5A50DC"/>
                </a:solidFill>
              </a:rPr>
              <a:t> Retard tablets. </a:t>
            </a:r>
          </a:p>
          <a:p>
            <a:endParaRPr lang="en-GB" sz="1800" dirty="0" smtClean="0">
              <a:solidFill>
                <a:srgbClr val="5A50DC"/>
              </a:solidFill>
            </a:endParaRPr>
          </a:p>
          <a:p>
            <a:r>
              <a:rPr lang="en-GB" sz="1800" dirty="0" smtClean="0">
                <a:solidFill>
                  <a:srgbClr val="5A50DC"/>
                </a:solidFill>
              </a:rPr>
              <a:t>The patient took the tablets for two days before the error was detected and the patient’s doctor has contacted the pharmacy to notify the pharmacist of the error. The dispensing technician takes the call — what action would they take?</a:t>
            </a:r>
            <a:endParaRPr lang="en-GB" sz="1800" dirty="0">
              <a:solidFill>
                <a:srgbClr val="5A50DC"/>
              </a:solidFill>
            </a:endParaRPr>
          </a:p>
        </p:txBody>
      </p:sp>
      <p:sp>
        <p:nvSpPr>
          <p:cNvPr id="21" name="Rounded Rectangle 20"/>
          <p:cNvSpPr/>
          <p:nvPr/>
        </p:nvSpPr>
        <p:spPr>
          <a:xfrm>
            <a:off x="0" y="3573016"/>
            <a:ext cx="6696744" cy="228255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GB" sz="2000" dirty="0" smtClean="0">
                <a:solidFill>
                  <a:schemeClr val="tx1"/>
                </a:solidFill>
              </a:rPr>
              <a:t>  </a:t>
            </a:r>
            <a:r>
              <a:rPr lang="en-GB" sz="1900" b="1" dirty="0" smtClean="0">
                <a:solidFill>
                  <a:schemeClr val="tx1"/>
                </a:solidFill>
              </a:rPr>
              <a:t>Which</a:t>
            </a:r>
            <a:r>
              <a:rPr lang="en-GB" sz="1900" dirty="0" smtClean="0">
                <a:solidFill>
                  <a:schemeClr val="tx1"/>
                </a:solidFill>
              </a:rPr>
              <a:t> member of the pharmacy team were involved?</a:t>
            </a:r>
          </a:p>
          <a:p>
            <a:pPr>
              <a:buFont typeface="Wingdings" pitchFamily="2" charset="2"/>
              <a:buChar char="Ø"/>
            </a:pPr>
            <a:r>
              <a:rPr lang="en-GB" sz="1900" b="1" dirty="0" smtClean="0">
                <a:solidFill>
                  <a:schemeClr val="tx1"/>
                </a:solidFill>
              </a:rPr>
              <a:t>  How </a:t>
            </a:r>
            <a:r>
              <a:rPr lang="en-GB" sz="1900" dirty="0" smtClean="0">
                <a:solidFill>
                  <a:schemeClr val="tx1"/>
                </a:solidFill>
              </a:rPr>
              <a:t>are incidents dealt with?</a:t>
            </a:r>
          </a:p>
          <a:p>
            <a:pPr>
              <a:buFont typeface="Wingdings" pitchFamily="2" charset="2"/>
              <a:buChar char="Ø"/>
            </a:pPr>
            <a:r>
              <a:rPr lang="en-GB" sz="1900" dirty="0" smtClean="0">
                <a:solidFill>
                  <a:schemeClr val="tx1"/>
                </a:solidFill>
              </a:rPr>
              <a:t>  </a:t>
            </a:r>
            <a:r>
              <a:rPr lang="en-GB" sz="1900" b="1" dirty="0" smtClean="0">
                <a:solidFill>
                  <a:schemeClr val="tx1"/>
                </a:solidFill>
              </a:rPr>
              <a:t>What</a:t>
            </a:r>
            <a:r>
              <a:rPr lang="en-GB" sz="1900" dirty="0" smtClean="0">
                <a:solidFill>
                  <a:schemeClr val="tx1"/>
                </a:solidFill>
              </a:rPr>
              <a:t> processes are in place to notify the patient?</a:t>
            </a:r>
          </a:p>
          <a:p>
            <a:pPr>
              <a:buFont typeface="Wingdings" pitchFamily="2" charset="2"/>
              <a:buChar char="Ø"/>
            </a:pPr>
            <a:r>
              <a:rPr lang="en-GB" sz="1900" dirty="0" smtClean="0">
                <a:solidFill>
                  <a:schemeClr val="tx1"/>
                </a:solidFill>
              </a:rPr>
              <a:t>  Are incident reporting </a:t>
            </a:r>
            <a:r>
              <a:rPr lang="en-GB" sz="1900" b="1" dirty="0" smtClean="0">
                <a:solidFill>
                  <a:schemeClr val="tx1"/>
                </a:solidFill>
              </a:rPr>
              <a:t>procedures</a:t>
            </a:r>
            <a:r>
              <a:rPr lang="en-GB" sz="1900" dirty="0" smtClean="0">
                <a:solidFill>
                  <a:schemeClr val="tx1"/>
                </a:solidFill>
              </a:rPr>
              <a:t> in place?</a:t>
            </a:r>
          </a:p>
          <a:p>
            <a:pPr>
              <a:buFont typeface="Wingdings" pitchFamily="2" charset="2"/>
              <a:buChar char="Ø"/>
            </a:pPr>
            <a:r>
              <a:rPr lang="en-GB" sz="1900" dirty="0" smtClean="0">
                <a:solidFill>
                  <a:schemeClr val="tx1"/>
                </a:solidFill>
              </a:rPr>
              <a:t>  What possible </a:t>
            </a:r>
            <a:r>
              <a:rPr lang="en-GB" sz="1900" b="1" dirty="0" smtClean="0">
                <a:solidFill>
                  <a:schemeClr val="tx1"/>
                </a:solidFill>
              </a:rPr>
              <a:t>factors</a:t>
            </a:r>
            <a:r>
              <a:rPr lang="en-GB" sz="1900" dirty="0" smtClean="0">
                <a:solidFill>
                  <a:schemeClr val="tx1"/>
                </a:solidFill>
              </a:rPr>
              <a:t> were implicated in the incident?</a:t>
            </a:r>
          </a:p>
          <a:p>
            <a:pPr>
              <a:buFont typeface="Wingdings" pitchFamily="2" charset="2"/>
              <a:buChar char="Ø"/>
            </a:pPr>
            <a:r>
              <a:rPr lang="en-GB" sz="1900" dirty="0" smtClean="0">
                <a:solidFill>
                  <a:schemeClr val="tx1"/>
                </a:solidFill>
              </a:rPr>
              <a:t>  Is </a:t>
            </a:r>
            <a:r>
              <a:rPr lang="en-GB" sz="1900" b="1" dirty="0" smtClean="0">
                <a:solidFill>
                  <a:schemeClr val="tx1"/>
                </a:solidFill>
              </a:rPr>
              <a:t>indemnity insurance </a:t>
            </a:r>
            <a:r>
              <a:rPr lang="en-GB" sz="1900" dirty="0" smtClean="0">
                <a:solidFill>
                  <a:schemeClr val="tx1"/>
                </a:solidFill>
              </a:rPr>
              <a:t>cover in place?</a:t>
            </a:r>
            <a:endParaRPr lang="en-GB" sz="19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ppt_x"/>
                                          </p:val>
                                        </p:tav>
                                        <p:tav tm="100000">
                                          <p:val>
                                            <p:strVal val="#ppt_x"/>
                                          </p:val>
                                        </p:tav>
                                      </p:tavLst>
                                    </p:anim>
                                    <p:anim calcmode="lin" valueType="num">
                                      <p:cBhvr additive="base">
                                        <p:cTn id="1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M:\Documents and Settings\Beverley de Friend.DOMAIN\Local Settings\Temporary Internet Files\Content.IE5\8YOAGN93\MP900444808[1].jpg"/>
          <p:cNvPicPr>
            <a:picLocks noChangeAspect="1" noChangeArrowheads="1"/>
          </p:cNvPicPr>
          <p:nvPr/>
        </p:nvPicPr>
        <p:blipFill>
          <a:blip r:embed="rId3" cstate="print"/>
          <a:srcRect/>
          <a:stretch>
            <a:fillRect/>
          </a:stretch>
        </p:blipFill>
        <p:spPr bwMode="auto">
          <a:xfrm>
            <a:off x="6031411" y="1268760"/>
            <a:ext cx="2645045" cy="3470176"/>
          </a:xfrm>
          <a:prstGeom prst="rect">
            <a:avLst/>
          </a:prstGeom>
          <a:noFill/>
        </p:spPr>
      </p:pic>
      <p:sp>
        <p:nvSpPr>
          <p:cNvPr id="2" name="Rectangle 1"/>
          <p:cNvSpPr/>
          <p:nvPr/>
        </p:nvSpPr>
        <p:spPr>
          <a:xfrm>
            <a:off x="2915816" y="476672"/>
            <a:ext cx="3168352" cy="792088"/>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2987824" y="548680"/>
            <a:ext cx="3024336" cy="648072"/>
          </a:xfrm>
          <a:prstGeom prst="frame">
            <a:avLst>
              <a:gd name="adj1" fmla="val 125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635896" y="620688"/>
            <a:ext cx="1741182" cy="461665"/>
          </a:xfrm>
          <a:prstGeom prst="rect">
            <a:avLst/>
          </a:prstGeom>
          <a:noFill/>
        </p:spPr>
        <p:txBody>
          <a:bodyPr wrap="none" rtlCol="0">
            <a:spAutoFit/>
          </a:bodyPr>
          <a:lstStyle/>
          <a:p>
            <a:r>
              <a:rPr lang="en-GB" sz="2400" b="1" dirty="0" smtClean="0"/>
              <a:t>Scenario 2</a:t>
            </a:r>
            <a:endParaRPr lang="en-GB" sz="2400" b="1" dirty="0"/>
          </a:p>
        </p:txBody>
      </p:sp>
      <p:sp>
        <p:nvSpPr>
          <p:cNvPr id="5" name="Pentagon 4"/>
          <p:cNvSpPr/>
          <p:nvPr/>
        </p:nvSpPr>
        <p:spPr>
          <a:xfrm>
            <a:off x="323528" y="1268760"/>
            <a:ext cx="5832648" cy="2304256"/>
          </a:xfrm>
          <a:prstGeom prst="homePlat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rgbClr val="5A50DC"/>
                </a:solidFill>
              </a:rPr>
              <a:t>You overhear a conversation on the chemist counter in which a member of the pharmacy counter staff is selling </a:t>
            </a:r>
            <a:r>
              <a:rPr lang="en-GB" sz="1800" dirty="0" err="1" smtClean="0">
                <a:solidFill>
                  <a:srgbClr val="5A50DC"/>
                </a:solidFill>
              </a:rPr>
              <a:t>chloramphenicol</a:t>
            </a:r>
            <a:r>
              <a:rPr lang="en-GB" sz="1800" dirty="0" smtClean="0">
                <a:solidFill>
                  <a:srgbClr val="5A50DC"/>
                </a:solidFill>
              </a:rPr>
              <a:t> eye drops 0.5% for use in a dog. </a:t>
            </a:r>
          </a:p>
          <a:p>
            <a:endParaRPr lang="en-GB" sz="1800" dirty="0" smtClean="0">
              <a:solidFill>
                <a:srgbClr val="5A50DC"/>
              </a:solidFill>
            </a:endParaRPr>
          </a:p>
          <a:p>
            <a:r>
              <a:rPr lang="en-GB" sz="1800" dirty="0" smtClean="0">
                <a:solidFill>
                  <a:srgbClr val="5A50DC"/>
                </a:solidFill>
              </a:rPr>
              <a:t>You intervene in the sale and afterwards take the member of staff to one side; how do you ensure that this does not happen again?.</a:t>
            </a:r>
            <a:endParaRPr lang="en-GB" sz="1800" dirty="0">
              <a:solidFill>
                <a:srgbClr val="5A50DC"/>
              </a:solidFill>
            </a:endParaRPr>
          </a:p>
        </p:txBody>
      </p:sp>
      <p:sp>
        <p:nvSpPr>
          <p:cNvPr id="7" name="Rounded Rectangle 6"/>
          <p:cNvSpPr/>
          <p:nvPr/>
        </p:nvSpPr>
        <p:spPr>
          <a:xfrm>
            <a:off x="179512" y="3717032"/>
            <a:ext cx="5760640" cy="208823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GB" sz="1800" dirty="0" smtClean="0"/>
              <a:t>  </a:t>
            </a:r>
            <a:r>
              <a:rPr lang="en-GB" sz="1800" b="1" dirty="0" smtClean="0">
                <a:solidFill>
                  <a:schemeClr val="tx1"/>
                </a:solidFill>
              </a:rPr>
              <a:t>What</a:t>
            </a:r>
            <a:r>
              <a:rPr lang="en-GB" sz="1800" dirty="0" smtClean="0">
                <a:solidFill>
                  <a:schemeClr val="tx1"/>
                </a:solidFill>
              </a:rPr>
              <a:t> training has the member of staff completed?</a:t>
            </a:r>
          </a:p>
          <a:p>
            <a:pPr>
              <a:buFont typeface="Wingdings" pitchFamily="2" charset="2"/>
              <a:buChar char="Ø"/>
            </a:pPr>
            <a:r>
              <a:rPr lang="en-GB" sz="1800" dirty="0" smtClean="0">
                <a:solidFill>
                  <a:schemeClr val="tx1"/>
                </a:solidFill>
              </a:rPr>
              <a:t> </a:t>
            </a:r>
            <a:r>
              <a:rPr lang="en-GB" sz="1800" b="1" dirty="0" smtClean="0">
                <a:solidFill>
                  <a:schemeClr val="tx1"/>
                </a:solidFill>
              </a:rPr>
              <a:t> How </a:t>
            </a:r>
            <a:r>
              <a:rPr lang="en-GB" sz="1800" dirty="0" smtClean="0">
                <a:solidFill>
                  <a:schemeClr val="tx1"/>
                </a:solidFill>
              </a:rPr>
              <a:t>often is staff training planned and is this recorded?</a:t>
            </a:r>
          </a:p>
          <a:p>
            <a:pPr>
              <a:buFont typeface="Wingdings" pitchFamily="2" charset="2"/>
              <a:buChar char="Ø"/>
            </a:pPr>
            <a:r>
              <a:rPr lang="en-GB" sz="1800" dirty="0" smtClean="0">
                <a:solidFill>
                  <a:schemeClr val="tx1"/>
                </a:solidFill>
              </a:rPr>
              <a:t>  Are </a:t>
            </a:r>
            <a:r>
              <a:rPr lang="en-GB" sz="1800" b="1" dirty="0" smtClean="0">
                <a:solidFill>
                  <a:schemeClr val="tx1"/>
                </a:solidFill>
              </a:rPr>
              <a:t>one-to-one</a:t>
            </a:r>
            <a:r>
              <a:rPr lang="en-GB" sz="1800" dirty="0" smtClean="0">
                <a:solidFill>
                  <a:schemeClr val="tx1"/>
                </a:solidFill>
              </a:rPr>
              <a:t> meetings planned in?</a:t>
            </a:r>
          </a:p>
          <a:p>
            <a:pPr>
              <a:buFont typeface="Wingdings" pitchFamily="2" charset="2"/>
              <a:buChar char="Ø"/>
            </a:pPr>
            <a:r>
              <a:rPr lang="en-GB" sz="1800" dirty="0" smtClean="0">
                <a:solidFill>
                  <a:schemeClr val="tx1"/>
                </a:solidFill>
              </a:rPr>
              <a:t>  Is there a </a:t>
            </a:r>
            <a:r>
              <a:rPr lang="en-GB" sz="1800" b="1" dirty="0" smtClean="0">
                <a:solidFill>
                  <a:schemeClr val="tx1"/>
                </a:solidFill>
              </a:rPr>
              <a:t>Sale of Medicines Protocol </a:t>
            </a:r>
            <a:r>
              <a:rPr lang="en-GB" sz="1800" dirty="0" smtClean="0">
                <a:solidFill>
                  <a:schemeClr val="tx1"/>
                </a:solidFill>
              </a:rPr>
              <a:t>in place and do staff adhere to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476672"/>
            <a:ext cx="3168352" cy="792088"/>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3059832" y="476672"/>
            <a:ext cx="3024336" cy="648072"/>
          </a:xfrm>
          <a:prstGeom prst="frame">
            <a:avLst>
              <a:gd name="adj1" fmla="val 125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3707904" y="548680"/>
            <a:ext cx="1741182" cy="461665"/>
          </a:xfrm>
          <a:prstGeom prst="rect">
            <a:avLst/>
          </a:prstGeom>
          <a:noFill/>
        </p:spPr>
        <p:txBody>
          <a:bodyPr wrap="none" rtlCol="0">
            <a:spAutoFit/>
          </a:bodyPr>
          <a:lstStyle/>
          <a:p>
            <a:r>
              <a:rPr lang="en-GB" sz="2400" b="1" dirty="0" smtClean="0"/>
              <a:t>Scenario 3</a:t>
            </a:r>
            <a:endParaRPr lang="en-GB" sz="2400" b="1" dirty="0"/>
          </a:p>
        </p:txBody>
      </p:sp>
      <p:sp>
        <p:nvSpPr>
          <p:cNvPr id="8" name="Pentagon 7"/>
          <p:cNvSpPr/>
          <p:nvPr/>
        </p:nvSpPr>
        <p:spPr>
          <a:xfrm>
            <a:off x="467544" y="1268760"/>
            <a:ext cx="6624736" cy="1944216"/>
          </a:xfrm>
          <a:prstGeom prst="homePlat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rgbClr val="7030A0"/>
                </a:solidFill>
              </a:rPr>
              <a:t>You are checking the uncollected owing prescriptions and notice that a number of prescriptions are nearing their expiry date. </a:t>
            </a:r>
          </a:p>
          <a:p>
            <a:endParaRPr lang="en-GB" sz="1800" dirty="0" smtClean="0">
              <a:solidFill>
                <a:srgbClr val="7030A0"/>
              </a:solidFill>
            </a:endParaRPr>
          </a:p>
          <a:p>
            <a:r>
              <a:rPr lang="en-GB" sz="1800" dirty="0" smtClean="0">
                <a:solidFill>
                  <a:srgbClr val="7030A0"/>
                </a:solidFill>
              </a:rPr>
              <a:t>Some of these are long term out-of-stock items and you are unsure whether the items are still required. In addition, two of the bags on the shelf contain fridge lines. </a:t>
            </a:r>
            <a:endParaRPr lang="en-GB" sz="1800" dirty="0">
              <a:solidFill>
                <a:srgbClr val="7030A0"/>
              </a:solidFill>
            </a:endParaRPr>
          </a:p>
        </p:txBody>
      </p:sp>
      <p:sp>
        <p:nvSpPr>
          <p:cNvPr id="9" name="Rounded Rectangle 8"/>
          <p:cNvSpPr/>
          <p:nvPr/>
        </p:nvSpPr>
        <p:spPr>
          <a:xfrm>
            <a:off x="467544" y="3284984"/>
            <a:ext cx="7992888" cy="25202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GB" sz="1800" dirty="0" smtClean="0">
                <a:solidFill>
                  <a:schemeClr val="tx1"/>
                </a:solidFill>
              </a:rPr>
              <a:t>Audit to determine the percentage of owing items against the total items dispensed </a:t>
            </a:r>
          </a:p>
          <a:p>
            <a:endParaRPr lang="en-GB" sz="1800" dirty="0" smtClean="0">
              <a:solidFill>
                <a:schemeClr val="tx1"/>
              </a:solidFill>
            </a:endParaRPr>
          </a:p>
          <a:p>
            <a:pPr>
              <a:buFont typeface="Wingdings" pitchFamily="2" charset="2"/>
              <a:buChar char="Ø"/>
            </a:pPr>
            <a:r>
              <a:rPr lang="en-GB" sz="1800" dirty="0" smtClean="0">
                <a:solidFill>
                  <a:schemeClr val="tx1"/>
                </a:solidFill>
              </a:rPr>
              <a:t>Review the frequency of checking owing items and which member(s) of staff are responsible — confirm that there is a checking matrix </a:t>
            </a:r>
          </a:p>
          <a:p>
            <a:endParaRPr lang="en-GB" sz="1800" dirty="0" smtClean="0">
              <a:solidFill>
                <a:schemeClr val="tx1"/>
              </a:solidFill>
            </a:endParaRPr>
          </a:p>
          <a:p>
            <a:pPr>
              <a:buFont typeface="Wingdings" pitchFamily="2" charset="2"/>
              <a:buChar char="Ø"/>
            </a:pPr>
            <a:r>
              <a:rPr lang="en-GB" sz="1800" dirty="0" smtClean="0">
                <a:solidFill>
                  <a:schemeClr val="tx1"/>
                </a:solidFill>
              </a:rPr>
              <a:t>SOPs on supply of medicines — dealing with fridge lines, Controlled Drugs, owing items and so on; stickers should be used to highlight prescriptions containing these items </a:t>
            </a:r>
          </a:p>
        </p:txBody>
      </p:sp>
      <p:pic>
        <p:nvPicPr>
          <p:cNvPr id="10" name="Picture 2" descr="C:\Users\leyla hannbeck\AppData\Local\Microsoft\Windows\Temporary Internet Files\Content.IE5\QK7T8XWE\MP900398845[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28184" y="332656"/>
            <a:ext cx="3805267" cy="2718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7384"/>
            <a:ext cx="3168352" cy="792088"/>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3059832" y="44624"/>
            <a:ext cx="3024336" cy="648072"/>
          </a:xfrm>
          <a:prstGeom prst="frame">
            <a:avLst>
              <a:gd name="adj1" fmla="val 125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707904" y="116632"/>
            <a:ext cx="1741182" cy="461665"/>
          </a:xfrm>
          <a:prstGeom prst="rect">
            <a:avLst/>
          </a:prstGeom>
          <a:noFill/>
        </p:spPr>
        <p:txBody>
          <a:bodyPr wrap="none" rtlCol="0">
            <a:spAutoFit/>
          </a:bodyPr>
          <a:lstStyle/>
          <a:p>
            <a:r>
              <a:rPr lang="en-GB" sz="2400" b="1" dirty="0" smtClean="0"/>
              <a:t>Scenario 4</a:t>
            </a:r>
            <a:endParaRPr lang="en-GB" sz="2400" b="1" dirty="0"/>
          </a:p>
        </p:txBody>
      </p:sp>
      <p:sp>
        <p:nvSpPr>
          <p:cNvPr id="5" name="Pentagon 4"/>
          <p:cNvSpPr/>
          <p:nvPr/>
        </p:nvSpPr>
        <p:spPr>
          <a:xfrm>
            <a:off x="179512" y="764704"/>
            <a:ext cx="6804248" cy="1224136"/>
          </a:xfrm>
          <a:prstGeom prst="homePlat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dirty="0" smtClean="0">
                <a:solidFill>
                  <a:srgbClr val="7030A0"/>
                </a:solidFill>
                <a:latin typeface="Arial" pitchFamily="34" charset="0"/>
                <a:ea typeface="Calibri" pitchFamily="34" charset="0"/>
                <a:cs typeface="Times New Roman" pitchFamily="18" charset="0"/>
              </a:rPr>
              <a:t>How can you be sure that the medicines you sell/ supply are in date? </a:t>
            </a:r>
          </a:p>
        </p:txBody>
      </p:sp>
      <p:sp>
        <p:nvSpPr>
          <p:cNvPr id="12" name="Rounded Rectangle 11"/>
          <p:cNvSpPr/>
          <p:nvPr/>
        </p:nvSpPr>
        <p:spPr>
          <a:xfrm>
            <a:off x="251520" y="2492896"/>
            <a:ext cx="8640960" cy="331236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Ø"/>
            </a:pPr>
            <a:endParaRPr lang="en-GB" sz="1750" dirty="0" smtClean="0">
              <a:solidFill>
                <a:schemeClr val="accent6">
                  <a:lumMod val="50000"/>
                </a:schemeClr>
              </a:solidFill>
              <a:latin typeface="Arial" pitchFamily="34" charset="0"/>
              <a:ea typeface="Calibri" pitchFamily="34" charset="0"/>
              <a:cs typeface="Times New Roman" pitchFamily="18" charset="0"/>
            </a:endParaRPr>
          </a:p>
          <a:p>
            <a:pPr lvl="0" algn="ctr">
              <a:buFont typeface="Wingdings" pitchFamily="2" charset="2"/>
              <a:buChar char="Ø"/>
            </a:pPr>
            <a:endParaRPr lang="en-GB" sz="1800" dirty="0" smtClean="0">
              <a:solidFill>
                <a:schemeClr val="accent6">
                  <a:lumMod val="50000"/>
                </a:schemeClr>
              </a:solidFill>
              <a:latin typeface="Arial" pitchFamily="34" charset="0"/>
              <a:ea typeface="Calibri" pitchFamily="34" charset="0"/>
              <a:cs typeface="Times New Roman" pitchFamily="18" charset="0"/>
            </a:endParaRPr>
          </a:p>
          <a:p>
            <a:pPr lvl="0" algn="ctr">
              <a:buFont typeface="Wingdings" pitchFamily="2" charset="2"/>
              <a:buChar char="Ø"/>
            </a:pPr>
            <a:r>
              <a:rPr lang="en-GB" sz="1800" dirty="0" smtClean="0">
                <a:solidFill>
                  <a:schemeClr val="accent6">
                    <a:lumMod val="50000"/>
                  </a:schemeClr>
                </a:solidFill>
                <a:ea typeface="Calibri" pitchFamily="34" charset="0"/>
                <a:cs typeface="Times New Roman" pitchFamily="18" charset="0"/>
              </a:rPr>
              <a:t>There is a data checking matrix in place and staff know how it operates</a:t>
            </a:r>
          </a:p>
          <a:p>
            <a:pPr lvl="0" algn="ctr">
              <a:buFont typeface="Wingdings" pitchFamily="2" charset="2"/>
              <a:buChar char="Ø"/>
            </a:pPr>
            <a:endParaRPr lang="en-GB" sz="1800" dirty="0" smtClean="0">
              <a:solidFill>
                <a:schemeClr val="accent6">
                  <a:lumMod val="50000"/>
                </a:schemeClr>
              </a:solidFill>
              <a:cs typeface="Arial" pitchFamily="34" charset="0"/>
            </a:endParaRPr>
          </a:p>
          <a:p>
            <a:pPr lvl="0" algn="ctr" eaLnBrk="0" hangingPunct="0">
              <a:buFont typeface="Wingdings" pitchFamily="2" charset="2"/>
              <a:buChar char="Ø"/>
            </a:pPr>
            <a:r>
              <a:rPr lang="en-GB" sz="1800" dirty="0" smtClean="0">
                <a:solidFill>
                  <a:schemeClr val="accent6">
                    <a:lumMod val="50000"/>
                  </a:schemeClr>
                </a:solidFill>
                <a:ea typeface="Calibri" pitchFamily="34" charset="0"/>
                <a:cs typeface="Times New Roman" pitchFamily="18" charset="0"/>
              </a:rPr>
              <a:t>That stock approaching expiry data is clearly marked to differentiate from in-date stock </a:t>
            </a:r>
          </a:p>
          <a:p>
            <a:pPr lvl="0" algn="ctr" eaLnBrk="0" hangingPunct="0">
              <a:buFont typeface="Wingdings" pitchFamily="2" charset="2"/>
              <a:buChar char="Ø"/>
            </a:pPr>
            <a:endParaRPr lang="en-GB" sz="1800" dirty="0" smtClean="0">
              <a:solidFill>
                <a:schemeClr val="accent6">
                  <a:lumMod val="50000"/>
                </a:schemeClr>
              </a:solidFill>
              <a:cs typeface="Arial" pitchFamily="34" charset="0"/>
            </a:endParaRPr>
          </a:p>
          <a:p>
            <a:pPr lvl="0" algn="ctr" eaLnBrk="0" hangingPunct="0">
              <a:buFont typeface="Wingdings" pitchFamily="2" charset="2"/>
              <a:buChar char="Ø"/>
            </a:pPr>
            <a:r>
              <a:rPr lang="en-GB" sz="1800" dirty="0" smtClean="0">
                <a:solidFill>
                  <a:schemeClr val="accent6">
                    <a:lumMod val="50000"/>
                  </a:schemeClr>
                </a:solidFill>
                <a:ea typeface="Calibri" pitchFamily="34" charset="0"/>
                <a:cs typeface="Times New Roman" pitchFamily="18" charset="0"/>
              </a:rPr>
              <a:t>That procedures are in place for dealing with out-of-date medicines</a:t>
            </a:r>
          </a:p>
          <a:p>
            <a:pPr lvl="0" algn="ctr" eaLnBrk="0" hangingPunct="0">
              <a:buFont typeface="Wingdings" pitchFamily="2" charset="2"/>
              <a:buChar char="Ø"/>
            </a:pPr>
            <a:endParaRPr lang="en-GB" sz="1800" dirty="0" smtClean="0">
              <a:solidFill>
                <a:schemeClr val="accent6">
                  <a:lumMod val="50000"/>
                </a:schemeClr>
              </a:solidFill>
              <a:cs typeface="Arial" pitchFamily="34" charset="0"/>
            </a:endParaRPr>
          </a:p>
          <a:p>
            <a:pPr lvl="0" algn="ctr" eaLnBrk="0" hangingPunct="0">
              <a:buFont typeface="Wingdings" pitchFamily="2" charset="2"/>
              <a:buChar char="Ø"/>
            </a:pPr>
            <a:r>
              <a:rPr lang="en-GB" sz="1800" dirty="0" smtClean="0">
                <a:solidFill>
                  <a:schemeClr val="accent6">
                    <a:lumMod val="50000"/>
                  </a:schemeClr>
                </a:solidFill>
                <a:ea typeface="Calibri" pitchFamily="34" charset="0"/>
                <a:cs typeface="Times New Roman" pitchFamily="18" charset="0"/>
              </a:rPr>
              <a:t>That you have a SOP in place on how to store medicines</a:t>
            </a:r>
          </a:p>
          <a:p>
            <a:pPr algn="ctr"/>
            <a:endParaRPr lang="en-GB" sz="1800" dirty="0" smtClean="0">
              <a:solidFill>
                <a:schemeClr val="accent6">
                  <a:lumMod val="50000"/>
                </a:schemeClr>
              </a:solidFill>
              <a:ea typeface="Calibri" pitchFamily="34" charset="0"/>
              <a:cs typeface="Times New Roman" pitchFamily="18" charset="0"/>
            </a:endParaRPr>
          </a:p>
          <a:p>
            <a:pPr algn="ctr"/>
            <a:r>
              <a:rPr lang="en-GB" sz="1800" b="1" dirty="0" smtClean="0">
                <a:solidFill>
                  <a:schemeClr val="accent6">
                    <a:lumMod val="50000"/>
                  </a:schemeClr>
                </a:solidFill>
              </a:rPr>
              <a:t>In this scenario staff will need to demonstrate that Principle 1 and 2 are complied with</a:t>
            </a:r>
          </a:p>
          <a:p>
            <a:pPr>
              <a:buFont typeface="Wingdings" pitchFamily="2" charset="2"/>
              <a:buChar char="Ø"/>
            </a:pPr>
            <a:endParaRPr lang="en-GB" sz="2400" dirty="0" smtClean="0">
              <a:solidFill>
                <a:schemeClr val="accent6">
                  <a:lumMod val="50000"/>
                </a:schemeClr>
              </a:solidFill>
            </a:endParaRPr>
          </a:p>
        </p:txBody>
      </p:sp>
      <p:pic>
        <p:nvPicPr>
          <p:cNvPr id="1026" name="Picture 2" descr="C:\Users\leyla hannbeck\AppData\Local\Microsoft\Windows\Temporary Internet Files\Content.IE5\QK7T8XWE\MP900398845[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8184" y="0"/>
            <a:ext cx="3805267" cy="2718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M:\Documents and Settings\Beverley de Friend.DOMAIN.000\Local Settings\Temporary Internet Files\Content.IE5\4JAXN741\MP900400871[1].jpg"/>
          <p:cNvPicPr>
            <a:picLocks noChangeAspect="1" noChangeArrowheads="1"/>
          </p:cNvPicPr>
          <p:nvPr/>
        </p:nvPicPr>
        <p:blipFill>
          <a:blip r:embed="rId3" cstate="print"/>
          <a:srcRect/>
          <a:stretch>
            <a:fillRect/>
          </a:stretch>
        </p:blipFill>
        <p:spPr bwMode="auto">
          <a:xfrm>
            <a:off x="467544" y="3717032"/>
            <a:ext cx="1512168" cy="1588164"/>
          </a:xfrm>
          <a:prstGeom prst="rect">
            <a:avLst/>
          </a:prstGeom>
          <a:noFill/>
        </p:spPr>
      </p:pic>
      <p:sp>
        <p:nvSpPr>
          <p:cNvPr id="4" name="Rectangle 3"/>
          <p:cNvSpPr/>
          <p:nvPr/>
        </p:nvSpPr>
        <p:spPr>
          <a:xfrm>
            <a:off x="3225552" y="44624"/>
            <a:ext cx="2858616" cy="914400"/>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ame 1"/>
          <p:cNvSpPr/>
          <p:nvPr/>
        </p:nvSpPr>
        <p:spPr>
          <a:xfrm>
            <a:off x="3297560" y="116632"/>
            <a:ext cx="2664296" cy="792088"/>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3563888" y="332656"/>
            <a:ext cx="2152192" cy="461665"/>
          </a:xfrm>
          <a:prstGeom prst="rect">
            <a:avLst/>
          </a:prstGeom>
          <a:noFill/>
        </p:spPr>
        <p:txBody>
          <a:bodyPr wrap="none" rtlCol="0">
            <a:spAutoFit/>
          </a:bodyPr>
          <a:lstStyle/>
          <a:p>
            <a:r>
              <a:rPr lang="en-GB" sz="2400" dirty="0" smtClean="0"/>
              <a:t>FAQs: general</a:t>
            </a:r>
            <a:endParaRPr lang="en-GB" sz="2400" dirty="0"/>
          </a:p>
        </p:txBody>
      </p:sp>
      <p:sp>
        <p:nvSpPr>
          <p:cNvPr id="12" name="Pentagon 11"/>
          <p:cNvSpPr/>
          <p:nvPr/>
        </p:nvSpPr>
        <p:spPr>
          <a:xfrm>
            <a:off x="2411760" y="2780928"/>
            <a:ext cx="4104456" cy="122413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5">
                    <a:lumMod val="10000"/>
                  </a:schemeClr>
                </a:solidFill>
              </a:rPr>
              <a:t>If there is a locum pharmacist on duty, can the inspection be deferred?</a:t>
            </a:r>
            <a:endParaRPr lang="en-GB" sz="2000" dirty="0">
              <a:solidFill>
                <a:schemeClr val="accent5">
                  <a:lumMod val="10000"/>
                </a:schemeClr>
              </a:solidFill>
            </a:endParaRPr>
          </a:p>
        </p:txBody>
      </p:sp>
      <p:sp>
        <p:nvSpPr>
          <p:cNvPr id="7" name="Pentagon 6"/>
          <p:cNvSpPr/>
          <p:nvPr/>
        </p:nvSpPr>
        <p:spPr>
          <a:xfrm>
            <a:off x="2411760" y="1196752"/>
            <a:ext cx="4104456" cy="1368152"/>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5">
                    <a:lumMod val="10000"/>
                  </a:schemeClr>
                </a:solidFill>
              </a:rPr>
              <a:t>Will I get a notification of the intention of a GPhC inspectors visit?</a:t>
            </a:r>
            <a:endParaRPr lang="en-GB" sz="2000" dirty="0">
              <a:solidFill>
                <a:schemeClr val="accent5">
                  <a:lumMod val="10000"/>
                </a:schemeClr>
              </a:solidFill>
            </a:endParaRPr>
          </a:p>
        </p:txBody>
      </p:sp>
      <p:pic>
        <p:nvPicPr>
          <p:cNvPr id="10" name="Picture 3" descr="M:\Documents and Settings\Beverley de Friend.DOMAIN\Local Settings\Temporary Internet Files\Content.IE5\R7UAETOG\MM900282788[1].gif"/>
          <p:cNvPicPr>
            <a:picLocks noChangeAspect="1" noChangeArrowheads="1" noCrop="1"/>
          </p:cNvPicPr>
          <p:nvPr/>
        </p:nvPicPr>
        <p:blipFill>
          <a:blip r:embed="rId4" cstate="print"/>
          <a:srcRect/>
          <a:stretch>
            <a:fillRect/>
          </a:stretch>
        </p:blipFill>
        <p:spPr bwMode="auto">
          <a:xfrm>
            <a:off x="6442575" y="2996952"/>
            <a:ext cx="2701425" cy="2580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44624"/>
            <a:ext cx="3272376" cy="914400"/>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3203848" y="116632"/>
            <a:ext cx="3049929" cy="792088"/>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326160" y="332656"/>
            <a:ext cx="3024336" cy="461665"/>
          </a:xfrm>
          <a:prstGeom prst="rect">
            <a:avLst/>
          </a:prstGeom>
          <a:noFill/>
        </p:spPr>
        <p:txBody>
          <a:bodyPr wrap="square" rtlCol="0">
            <a:spAutoFit/>
          </a:bodyPr>
          <a:lstStyle/>
          <a:p>
            <a:r>
              <a:rPr lang="en-GB" sz="2400" dirty="0" smtClean="0"/>
              <a:t>FAQs: action plans</a:t>
            </a:r>
            <a:endParaRPr lang="en-GB" sz="2400" dirty="0"/>
          </a:p>
        </p:txBody>
      </p:sp>
      <p:sp>
        <p:nvSpPr>
          <p:cNvPr id="5" name="Pentagon 4"/>
          <p:cNvSpPr/>
          <p:nvPr/>
        </p:nvSpPr>
        <p:spPr>
          <a:xfrm>
            <a:off x="1403648" y="1124744"/>
            <a:ext cx="5904656" cy="2232248"/>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accent5">
                    <a:lumMod val="25000"/>
                  </a:schemeClr>
                </a:solidFill>
              </a:rPr>
              <a:t>What if the Superintendent Pharmacist is on holiday and an action plan needs to be produced?</a:t>
            </a:r>
            <a:endParaRPr lang="en-GB" sz="2000" dirty="0">
              <a:solidFill>
                <a:schemeClr val="accent5">
                  <a:lumMod val="25000"/>
                </a:schemeClr>
              </a:solidFill>
            </a:endParaRPr>
          </a:p>
        </p:txBody>
      </p:sp>
      <p:sp>
        <p:nvSpPr>
          <p:cNvPr id="6" name="Pentagon 5"/>
          <p:cNvSpPr/>
          <p:nvPr/>
        </p:nvSpPr>
        <p:spPr>
          <a:xfrm>
            <a:off x="1403648" y="3573016"/>
            <a:ext cx="5832648" cy="21602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accent5">
                    <a:lumMod val="10000"/>
                  </a:schemeClr>
                </a:solidFill>
              </a:rPr>
              <a:t>I am not sure that ten days is sufficient time to rectify the shortfalls, what can I do?</a:t>
            </a:r>
            <a:endParaRPr lang="en-GB" sz="2000" dirty="0">
              <a:solidFill>
                <a:schemeClr val="accent5">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5552" y="44624"/>
            <a:ext cx="2858616" cy="914400"/>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3297560" y="116632"/>
            <a:ext cx="2664296" cy="792088"/>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4089648" y="332656"/>
            <a:ext cx="953146" cy="461665"/>
          </a:xfrm>
          <a:prstGeom prst="rect">
            <a:avLst/>
          </a:prstGeom>
          <a:noFill/>
        </p:spPr>
        <p:txBody>
          <a:bodyPr wrap="none" rtlCol="0">
            <a:spAutoFit/>
          </a:bodyPr>
          <a:lstStyle/>
          <a:p>
            <a:r>
              <a:rPr lang="en-GB" sz="2400" dirty="0" smtClean="0"/>
              <a:t>FAQs</a:t>
            </a:r>
            <a:endParaRPr lang="en-GB" sz="2400" dirty="0"/>
          </a:p>
        </p:txBody>
      </p:sp>
      <p:sp>
        <p:nvSpPr>
          <p:cNvPr id="5" name="Pentagon 4"/>
          <p:cNvSpPr/>
          <p:nvPr/>
        </p:nvSpPr>
        <p:spPr>
          <a:xfrm>
            <a:off x="1907704" y="1196752"/>
            <a:ext cx="5328592" cy="720080"/>
          </a:xfrm>
          <a:prstGeom prst="homePlate">
            <a:avLst/>
          </a:prstGeom>
          <a:solidFill>
            <a:srgbClr val="E0D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accent5">
                    <a:lumMod val="25000"/>
                  </a:schemeClr>
                </a:solidFill>
              </a:rPr>
              <a:t>How often will my pharmacy be visited?</a:t>
            </a:r>
            <a:endParaRPr lang="en-GB" sz="2000" dirty="0">
              <a:solidFill>
                <a:schemeClr val="accent5">
                  <a:lumMod val="25000"/>
                </a:schemeClr>
              </a:solidFill>
            </a:endParaRPr>
          </a:p>
        </p:txBody>
      </p:sp>
      <p:sp>
        <p:nvSpPr>
          <p:cNvPr id="7" name="Pentagon 6"/>
          <p:cNvSpPr/>
          <p:nvPr/>
        </p:nvSpPr>
        <p:spPr>
          <a:xfrm>
            <a:off x="1907704" y="2060848"/>
            <a:ext cx="5688632" cy="648072"/>
          </a:xfrm>
          <a:prstGeom prst="homePlat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accent5">
                    <a:lumMod val="10000"/>
                  </a:schemeClr>
                </a:solidFill>
              </a:rPr>
              <a:t>Are the visits similar to the contract monitoring visits?</a:t>
            </a:r>
            <a:endParaRPr lang="en-GB" sz="2000" dirty="0">
              <a:solidFill>
                <a:schemeClr val="accent5">
                  <a:lumMod val="10000"/>
                </a:schemeClr>
              </a:solidFill>
            </a:endParaRPr>
          </a:p>
        </p:txBody>
      </p:sp>
      <p:sp>
        <p:nvSpPr>
          <p:cNvPr id="8" name="Rounded Rectangle 7"/>
          <p:cNvSpPr/>
          <p:nvPr/>
        </p:nvSpPr>
        <p:spPr>
          <a:xfrm>
            <a:off x="539552" y="2780928"/>
            <a:ext cx="8352928" cy="2880320"/>
          </a:xfrm>
          <a:prstGeom prst="round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GB" sz="2000" dirty="0" smtClean="0">
                <a:solidFill>
                  <a:schemeClr val="accent5">
                    <a:lumMod val="10000"/>
                  </a:schemeClr>
                </a:solidFill>
              </a:rPr>
              <a:t>  There is some overlap</a:t>
            </a:r>
          </a:p>
          <a:p>
            <a:pPr>
              <a:buFont typeface="Arial" pitchFamily="34" charset="0"/>
              <a:buChar char="•"/>
            </a:pPr>
            <a:endParaRPr lang="en-GB" sz="2000" dirty="0" smtClean="0">
              <a:solidFill>
                <a:schemeClr val="accent5">
                  <a:lumMod val="10000"/>
                </a:schemeClr>
              </a:solidFill>
            </a:endParaRPr>
          </a:p>
          <a:p>
            <a:pPr>
              <a:buFont typeface="Arial" pitchFamily="34" charset="0"/>
              <a:buChar char="•"/>
            </a:pPr>
            <a:r>
              <a:rPr lang="en-GB" sz="2000" dirty="0" smtClean="0">
                <a:solidFill>
                  <a:schemeClr val="accent5">
                    <a:lumMod val="10000"/>
                  </a:schemeClr>
                </a:solidFill>
              </a:rPr>
              <a:t>  </a:t>
            </a:r>
            <a:r>
              <a:rPr lang="en-GB" sz="2000" dirty="0" err="1" smtClean="0">
                <a:solidFill>
                  <a:schemeClr val="accent5">
                    <a:lumMod val="10000"/>
                  </a:schemeClr>
                </a:solidFill>
              </a:rPr>
              <a:t>GPhC</a:t>
            </a:r>
            <a:r>
              <a:rPr lang="en-GB" sz="2000" dirty="0" smtClean="0">
                <a:solidFill>
                  <a:schemeClr val="accent5">
                    <a:lumMod val="10000"/>
                  </a:schemeClr>
                </a:solidFill>
              </a:rPr>
              <a:t> inspections focus heavily on patient safety; risk assessment  forms part of Clinical Governance (an NHS Essential Service)</a:t>
            </a:r>
          </a:p>
          <a:p>
            <a:pPr>
              <a:buFont typeface="Arial" pitchFamily="34" charset="0"/>
              <a:buChar char="•"/>
            </a:pPr>
            <a:endParaRPr lang="en-GB" sz="2000" dirty="0" smtClean="0">
              <a:solidFill>
                <a:schemeClr val="accent5">
                  <a:lumMod val="10000"/>
                </a:schemeClr>
              </a:solidFill>
            </a:endParaRPr>
          </a:p>
          <a:p>
            <a:pPr>
              <a:buFont typeface="Arial" pitchFamily="34" charset="0"/>
              <a:buChar char="•"/>
            </a:pPr>
            <a:r>
              <a:rPr lang="en-GB" sz="2000" dirty="0" smtClean="0">
                <a:solidFill>
                  <a:schemeClr val="accent5">
                    <a:lumMod val="10000"/>
                  </a:schemeClr>
                </a:solidFill>
              </a:rPr>
              <a:t>  Contract monitoring visits are carried out by Local Area Teams, and only apply to those pharmacies in NHS England’s pharmaceutical lists; GPhC inspections apply to all registered pharmacies</a:t>
            </a:r>
            <a:endParaRPr lang="en-GB" sz="2000" dirty="0">
              <a:solidFill>
                <a:schemeClr val="accent5">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6840760" cy="1440160"/>
          </a:xfrm>
          <a:prstGeom prst="rect">
            <a:avLst/>
          </a:prstGeom>
          <a:solidFill>
            <a:schemeClr val="accent2">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chemeClr val="accent6">
                  <a:lumMod val="75000"/>
                </a:schemeClr>
              </a:solidFill>
            </a:endParaRPr>
          </a:p>
          <a:p>
            <a:pPr algn="ctr"/>
            <a:r>
              <a:rPr lang="en-GB" sz="2800" dirty="0" smtClean="0">
                <a:solidFill>
                  <a:schemeClr val="accent6">
                    <a:lumMod val="75000"/>
                  </a:schemeClr>
                </a:solidFill>
              </a:rPr>
              <a:t>The new inspection model</a:t>
            </a:r>
          </a:p>
          <a:p>
            <a:pPr algn="ctr"/>
            <a:r>
              <a:rPr lang="en-GB" sz="2800" dirty="0" smtClean="0">
                <a:solidFill>
                  <a:schemeClr val="accent6">
                    <a:lumMod val="75000"/>
                  </a:schemeClr>
                </a:solidFill>
              </a:rPr>
              <a:t>“A show me, tell me story”</a:t>
            </a:r>
          </a:p>
          <a:p>
            <a:pPr algn="ctr"/>
            <a:endParaRPr lang="en-GB" sz="2800" dirty="0" smtClean="0">
              <a:solidFill>
                <a:schemeClr val="accent6">
                  <a:lumMod val="75000"/>
                </a:schemeClr>
              </a:solidFill>
            </a:endParaRPr>
          </a:p>
          <a:p>
            <a:pPr algn="ctr"/>
            <a:endParaRPr lang="en-GB" sz="2800" dirty="0">
              <a:solidFill>
                <a:schemeClr val="accent6">
                  <a:lumMod val="75000"/>
                </a:schemeClr>
              </a:solidFill>
            </a:endParaRPr>
          </a:p>
        </p:txBody>
      </p:sp>
      <p:sp>
        <p:nvSpPr>
          <p:cNvPr id="3" name="Frame 2"/>
          <p:cNvSpPr/>
          <p:nvPr/>
        </p:nvSpPr>
        <p:spPr>
          <a:xfrm>
            <a:off x="1259632" y="332656"/>
            <a:ext cx="6696744" cy="1224136"/>
          </a:xfrm>
          <a:prstGeom prst="frame">
            <a:avLst>
              <a:gd name="adj1" fmla="val 73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rame 6"/>
          <p:cNvSpPr/>
          <p:nvPr/>
        </p:nvSpPr>
        <p:spPr>
          <a:xfrm>
            <a:off x="5076056" y="2204864"/>
            <a:ext cx="3744416" cy="3312368"/>
          </a:xfrm>
          <a:prstGeom prst="frame">
            <a:avLst>
              <a:gd name="adj1" fmla="val 36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5220072" y="2348880"/>
            <a:ext cx="3600400" cy="2862322"/>
          </a:xfrm>
          <a:prstGeom prst="rect">
            <a:avLst/>
          </a:prstGeom>
          <a:noFill/>
        </p:spPr>
        <p:txBody>
          <a:bodyPr wrap="square" rtlCol="0">
            <a:spAutoFit/>
          </a:bodyPr>
          <a:lstStyle/>
          <a:p>
            <a:pPr marL="457200" indent="-457200">
              <a:buFont typeface="+mj-lt"/>
              <a:buAutoNum type="arabicPeriod"/>
            </a:pPr>
            <a:r>
              <a:rPr lang="en-GB" sz="2000" dirty="0" smtClean="0"/>
              <a:t>Governance arrangements</a:t>
            </a:r>
          </a:p>
          <a:p>
            <a:pPr marL="457200" indent="-457200">
              <a:buFont typeface="+mj-lt"/>
              <a:buAutoNum type="arabicPeriod"/>
            </a:pPr>
            <a:r>
              <a:rPr lang="en-GB" sz="2000" dirty="0" smtClean="0"/>
              <a:t>Empowered and competent staff</a:t>
            </a:r>
          </a:p>
          <a:p>
            <a:pPr marL="457200" indent="-457200">
              <a:buFont typeface="+mj-lt"/>
              <a:buAutoNum type="arabicPeriod"/>
            </a:pPr>
            <a:r>
              <a:rPr lang="en-GB" sz="2000" dirty="0" smtClean="0"/>
              <a:t>Managing pharmacy premises</a:t>
            </a:r>
          </a:p>
          <a:p>
            <a:pPr marL="457200" indent="-457200">
              <a:buFont typeface="+mj-lt"/>
              <a:buAutoNum type="arabicPeriod"/>
            </a:pPr>
            <a:r>
              <a:rPr lang="en-GB" sz="2000" dirty="0" smtClean="0"/>
              <a:t>Delivering pharmacy services</a:t>
            </a:r>
          </a:p>
          <a:p>
            <a:pPr marL="457200" indent="-457200">
              <a:buFont typeface="+mj-lt"/>
              <a:buAutoNum type="arabicPeriod"/>
            </a:pPr>
            <a:r>
              <a:rPr lang="en-GB" sz="2000" dirty="0" smtClean="0"/>
              <a:t>Equipment and facilities</a:t>
            </a:r>
            <a:endParaRPr lang="en-GB" sz="2000" dirty="0"/>
          </a:p>
        </p:txBody>
      </p:sp>
      <p:sp>
        <p:nvSpPr>
          <p:cNvPr id="6" name="Pentagon 5"/>
          <p:cNvSpPr/>
          <p:nvPr/>
        </p:nvSpPr>
        <p:spPr>
          <a:xfrm>
            <a:off x="0" y="2780928"/>
            <a:ext cx="5076056" cy="1872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lumMod val="95000"/>
                    <a:lumOff val="5000"/>
                  </a:schemeClr>
                </a:solidFill>
              </a:rPr>
              <a:t>Based on FIVE principles and the underpinning GPhC standards</a:t>
            </a:r>
            <a:endParaRPr lang="en-GB"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116632"/>
            <a:ext cx="2376698" cy="854692"/>
          </a:xfrm>
          <a:prstGeom prst="rect">
            <a:avLst/>
          </a:prstGeom>
          <a:solidFill>
            <a:schemeClr val="bg2">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3779912" y="116632"/>
            <a:ext cx="2232248" cy="720080"/>
          </a:xfrm>
          <a:prstGeom prst="frame">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851920" y="260648"/>
            <a:ext cx="1988093" cy="461665"/>
          </a:xfrm>
          <a:prstGeom prst="rect">
            <a:avLst/>
          </a:prstGeom>
          <a:noFill/>
        </p:spPr>
        <p:txBody>
          <a:bodyPr wrap="square" rtlCol="0">
            <a:spAutoFit/>
          </a:bodyPr>
          <a:lstStyle/>
          <a:p>
            <a:pPr algn="ctr"/>
            <a:r>
              <a:rPr lang="en-GB" sz="2400" dirty="0" smtClean="0"/>
              <a:t>Remember!</a:t>
            </a:r>
            <a:endParaRPr lang="en-GB" sz="2400" dirty="0"/>
          </a:p>
        </p:txBody>
      </p:sp>
      <p:pic>
        <p:nvPicPr>
          <p:cNvPr id="5" name="Picture 3" descr="M:\Documents and Settings\Beverley de Friend.DOMAIN\Local Settings\Temporary Internet Files\Content.IE5\R7UAETOG\MM900282788[1].gif"/>
          <p:cNvPicPr>
            <a:picLocks noChangeAspect="1" noChangeArrowheads="1" noCrop="1"/>
          </p:cNvPicPr>
          <p:nvPr/>
        </p:nvPicPr>
        <p:blipFill>
          <a:blip r:embed="rId3" cstate="print"/>
          <a:srcRect/>
          <a:stretch>
            <a:fillRect/>
          </a:stretch>
        </p:blipFill>
        <p:spPr bwMode="auto">
          <a:xfrm>
            <a:off x="-180529" y="2564904"/>
            <a:ext cx="2713801" cy="2592288"/>
          </a:xfrm>
          <a:prstGeom prst="rect">
            <a:avLst/>
          </a:prstGeom>
          <a:noFill/>
        </p:spPr>
      </p:pic>
      <p:sp>
        <p:nvSpPr>
          <p:cNvPr id="6" name="Rectangle 5"/>
          <p:cNvSpPr/>
          <p:nvPr/>
        </p:nvSpPr>
        <p:spPr>
          <a:xfrm>
            <a:off x="4498976" y="2132856"/>
            <a:ext cx="4645024" cy="3312368"/>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smtClean="0">
              <a:solidFill>
                <a:srgbClr val="BF0E83"/>
              </a:solidFill>
            </a:endParaRPr>
          </a:p>
          <a:p>
            <a:pPr>
              <a:buFont typeface="Wingdings" pitchFamily="2" charset="2"/>
              <a:buChar char="Ø"/>
            </a:pPr>
            <a:r>
              <a:rPr lang="en-GB" sz="1800" dirty="0" smtClean="0">
                <a:solidFill>
                  <a:srgbClr val="BF0E83"/>
                </a:solidFill>
              </a:rPr>
              <a:t>  </a:t>
            </a:r>
            <a:r>
              <a:rPr lang="en-GB" sz="2000" dirty="0" smtClean="0">
                <a:solidFill>
                  <a:srgbClr val="BF0E83"/>
                </a:solidFill>
              </a:rPr>
              <a:t>It does not matter what methods are used to achieve standards</a:t>
            </a:r>
          </a:p>
          <a:p>
            <a:endParaRPr lang="en-GB" sz="2000" dirty="0" smtClean="0">
              <a:solidFill>
                <a:srgbClr val="BF0E83"/>
              </a:solidFill>
            </a:endParaRPr>
          </a:p>
          <a:p>
            <a:pPr>
              <a:buFont typeface="Wingdings" pitchFamily="2" charset="2"/>
              <a:buChar char="Ø"/>
            </a:pPr>
            <a:r>
              <a:rPr lang="en-GB" sz="2000" dirty="0" smtClean="0">
                <a:solidFill>
                  <a:srgbClr val="BF0E83"/>
                </a:solidFill>
              </a:rPr>
              <a:t>  The more prepared you are, the less time the inspection will take</a:t>
            </a:r>
          </a:p>
          <a:p>
            <a:endParaRPr lang="en-GB" sz="2000" dirty="0" smtClean="0">
              <a:solidFill>
                <a:srgbClr val="BF0E83"/>
              </a:solidFill>
            </a:endParaRPr>
          </a:p>
          <a:p>
            <a:pPr>
              <a:buFont typeface="Wingdings" pitchFamily="2" charset="2"/>
              <a:buChar char="Ø"/>
            </a:pPr>
            <a:r>
              <a:rPr lang="en-GB" sz="2000" dirty="0" smtClean="0">
                <a:solidFill>
                  <a:srgbClr val="BF0E83"/>
                </a:solidFill>
              </a:rPr>
              <a:t>  The NPA Pharmacy Services Support and toolkits</a:t>
            </a:r>
          </a:p>
          <a:p>
            <a:endParaRPr lang="en-GB" sz="2000" dirty="0" smtClean="0">
              <a:solidFill>
                <a:srgbClr val="BF0E83"/>
              </a:solidFill>
            </a:endParaRPr>
          </a:p>
          <a:p>
            <a:endParaRPr lang="en-GB" sz="2000" dirty="0" smtClean="0">
              <a:solidFill>
                <a:srgbClr val="BF0E83"/>
              </a:solidFill>
            </a:endParaRPr>
          </a:p>
          <a:p>
            <a:pPr>
              <a:buFont typeface="Wingdings" pitchFamily="2" charset="2"/>
              <a:buChar char="Ø"/>
            </a:pPr>
            <a:endParaRPr lang="en-GB" sz="2000" dirty="0">
              <a:solidFill>
                <a:srgbClr val="BF0E83"/>
              </a:solidFill>
            </a:endParaRPr>
          </a:p>
        </p:txBody>
      </p:sp>
      <p:sp>
        <p:nvSpPr>
          <p:cNvPr id="11" name="Oval Callout 10"/>
          <p:cNvSpPr/>
          <p:nvPr/>
        </p:nvSpPr>
        <p:spPr>
          <a:xfrm>
            <a:off x="683568" y="764704"/>
            <a:ext cx="4176464" cy="1728192"/>
          </a:xfrm>
          <a:prstGeom prst="wedgeEllipse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en-GB" sz="1600" dirty="0" smtClean="0">
              <a:solidFill>
                <a:srgbClr val="BF0E83"/>
              </a:solidFill>
            </a:endParaRPr>
          </a:p>
          <a:p>
            <a:pPr algn="ctr">
              <a:buFont typeface="Wingdings" pitchFamily="2" charset="2"/>
              <a:buChar char="Ø"/>
            </a:pPr>
            <a:r>
              <a:rPr lang="en-GB" sz="1600" b="1" dirty="0" smtClean="0">
                <a:solidFill>
                  <a:srgbClr val="BF0E83"/>
                </a:solidFill>
              </a:rPr>
              <a:t>The focus of the inspections is </a:t>
            </a:r>
            <a:r>
              <a:rPr lang="en-GB" sz="1600" b="1" u="sng" dirty="0" smtClean="0">
                <a:solidFill>
                  <a:srgbClr val="BF0E83"/>
                </a:solidFill>
              </a:rPr>
              <a:t>patient safety</a:t>
            </a:r>
          </a:p>
          <a:p>
            <a:pPr algn="ctr"/>
            <a:endParaRPr lang="en-GB" sz="1600" b="1" dirty="0" smtClean="0">
              <a:solidFill>
                <a:srgbClr val="BF0E83"/>
              </a:solidFill>
            </a:endParaRPr>
          </a:p>
          <a:p>
            <a:pPr algn="ctr">
              <a:buFont typeface="Wingdings" pitchFamily="2" charset="2"/>
              <a:buChar char="Ø"/>
            </a:pPr>
            <a:r>
              <a:rPr lang="en-GB" sz="1600" dirty="0" smtClean="0">
                <a:solidFill>
                  <a:srgbClr val="BF0E83"/>
                </a:solidFill>
              </a:rPr>
              <a:t> </a:t>
            </a:r>
            <a:r>
              <a:rPr lang="en-GB" sz="1600" b="1" dirty="0" smtClean="0">
                <a:solidFill>
                  <a:srgbClr val="BF0E83"/>
                </a:solidFill>
              </a:rPr>
              <a:t>Inspectors are not looking to penalise minor issues</a:t>
            </a:r>
          </a:p>
          <a:p>
            <a:pPr algn="ct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M:\Documents and Settings\Beverley de Friend.DOMAIN.000\Local Settings\Temporary Internet Files\Content.IE5\EVGRGDDS\MP900321056[1].jpg"/>
          <p:cNvPicPr>
            <a:picLocks noChangeAspect="1" noChangeArrowheads="1"/>
          </p:cNvPicPr>
          <p:nvPr/>
        </p:nvPicPr>
        <p:blipFill>
          <a:blip r:embed="rId2" cstate="print"/>
          <a:srcRect/>
          <a:stretch>
            <a:fillRect/>
          </a:stretch>
        </p:blipFill>
        <p:spPr bwMode="auto">
          <a:xfrm>
            <a:off x="3131840" y="3140968"/>
            <a:ext cx="1880608" cy="2636366"/>
          </a:xfrm>
          <a:prstGeom prst="rect">
            <a:avLst/>
          </a:prstGeom>
          <a:noFill/>
        </p:spPr>
      </p:pic>
      <p:sp>
        <p:nvSpPr>
          <p:cNvPr id="2" name="Rectangle 1"/>
          <p:cNvSpPr/>
          <p:nvPr/>
        </p:nvSpPr>
        <p:spPr>
          <a:xfrm>
            <a:off x="3131840" y="44624"/>
            <a:ext cx="2858616" cy="914400"/>
          </a:xfrm>
          <a:prstGeom prst="rect">
            <a:avLst/>
          </a:prstGeom>
          <a:solidFill>
            <a:schemeClr val="accent3">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2"/>
          <p:cNvSpPr/>
          <p:nvPr/>
        </p:nvSpPr>
        <p:spPr>
          <a:xfrm>
            <a:off x="3203848" y="116632"/>
            <a:ext cx="2664296" cy="792088"/>
          </a:xfrm>
          <a:prstGeom prst="fram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411412" y="260648"/>
            <a:ext cx="2291012" cy="461665"/>
          </a:xfrm>
          <a:prstGeom prst="rect">
            <a:avLst/>
          </a:prstGeom>
          <a:noFill/>
        </p:spPr>
        <p:txBody>
          <a:bodyPr wrap="none" rtlCol="0">
            <a:spAutoFit/>
          </a:bodyPr>
          <a:lstStyle/>
          <a:p>
            <a:r>
              <a:rPr lang="en-GB" sz="2400" dirty="0" smtClean="0"/>
              <a:t>Any questions?</a:t>
            </a:r>
            <a:endParaRPr lang="en-GB" sz="2400" dirty="0"/>
          </a:p>
        </p:txBody>
      </p:sp>
      <p:sp>
        <p:nvSpPr>
          <p:cNvPr id="15" name="Folded Corner 14"/>
          <p:cNvSpPr/>
          <p:nvPr/>
        </p:nvSpPr>
        <p:spPr>
          <a:xfrm>
            <a:off x="5889848" y="980728"/>
            <a:ext cx="3002632" cy="3140968"/>
          </a:xfrm>
          <a:prstGeom prst="foldedCorne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endParaRPr>
          </a:p>
          <a:p>
            <a:pPr algn="ctr"/>
            <a:endParaRPr lang="en-GB" sz="1400" dirty="0" smtClean="0">
              <a:solidFill>
                <a:schemeClr val="tx1"/>
              </a:solidFill>
            </a:endParaRPr>
          </a:p>
          <a:p>
            <a:r>
              <a:rPr lang="en-GB" sz="1400" dirty="0" smtClean="0">
                <a:solidFill>
                  <a:schemeClr val="tx1"/>
                </a:solidFill>
              </a:rPr>
              <a:t>Record keeping</a:t>
            </a:r>
          </a:p>
          <a:p>
            <a:pPr>
              <a:buFont typeface="Wingdings" pitchFamily="2" charset="2"/>
              <a:buChar char="ü"/>
            </a:pPr>
            <a:r>
              <a:rPr lang="en-GB" sz="1400" dirty="0" smtClean="0">
                <a:solidFill>
                  <a:schemeClr val="tx1"/>
                </a:solidFill>
              </a:rPr>
              <a:t>  Legal records maintained</a:t>
            </a:r>
          </a:p>
          <a:p>
            <a:pPr>
              <a:buFont typeface="Wingdings" pitchFamily="2" charset="2"/>
              <a:buChar char="ü"/>
            </a:pPr>
            <a:r>
              <a:rPr lang="en-GB" sz="1400" dirty="0" smtClean="0">
                <a:solidFill>
                  <a:schemeClr val="tx1"/>
                </a:solidFill>
              </a:rPr>
              <a:t>  Logs/matrices maintained as supporting evidence </a:t>
            </a:r>
          </a:p>
          <a:p>
            <a:endParaRPr lang="en-GB" sz="1400" dirty="0" smtClean="0">
              <a:solidFill>
                <a:schemeClr val="tx1"/>
              </a:solidFill>
            </a:endParaRPr>
          </a:p>
          <a:p>
            <a:endParaRPr lang="en-GB" sz="1400" dirty="0" smtClean="0">
              <a:solidFill>
                <a:schemeClr val="tx1"/>
              </a:solidFill>
            </a:endParaRPr>
          </a:p>
          <a:p>
            <a:pPr algn="ctr"/>
            <a:endParaRPr lang="en-GB" sz="2000" dirty="0" smtClean="0">
              <a:solidFill>
                <a:schemeClr val="tx1"/>
              </a:solidFill>
            </a:endParaRPr>
          </a:p>
          <a:p>
            <a:pPr algn="ctr"/>
            <a:endParaRPr lang="en-GB" dirty="0">
              <a:solidFill>
                <a:schemeClr val="tx1"/>
              </a:solidFill>
            </a:endParaRPr>
          </a:p>
        </p:txBody>
      </p:sp>
      <p:pic>
        <p:nvPicPr>
          <p:cNvPr id="16" name="Picture 15"/>
          <p:cNvPicPr>
            <a:picLocks noChangeAspect="1" noChangeArrowheads="1"/>
          </p:cNvPicPr>
          <p:nvPr/>
        </p:nvPicPr>
        <p:blipFill>
          <a:blip r:embed="rId3" cstate="print"/>
          <a:srcRect/>
          <a:stretch>
            <a:fillRect/>
          </a:stretch>
        </p:blipFill>
        <p:spPr bwMode="auto">
          <a:xfrm>
            <a:off x="7639744" y="994502"/>
            <a:ext cx="1026418" cy="418274"/>
          </a:xfrm>
          <a:prstGeom prst="rect">
            <a:avLst/>
          </a:prstGeom>
          <a:noFill/>
          <a:ln w="9525">
            <a:noFill/>
            <a:miter lim="800000"/>
            <a:headEnd/>
            <a:tailEnd/>
          </a:ln>
        </p:spPr>
      </p:pic>
      <p:sp>
        <p:nvSpPr>
          <p:cNvPr id="17" name="TextBox 16"/>
          <p:cNvSpPr txBox="1"/>
          <p:nvPr/>
        </p:nvSpPr>
        <p:spPr>
          <a:xfrm>
            <a:off x="5812214" y="908720"/>
            <a:ext cx="1899538" cy="461665"/>
          </a:xfrm>
          <a:prstGeom prst="rect">
            <a:avLst/>
          </a:prstGeom>
          <a:noFill/>
        </p:spPr>
        <p:txBody>
          <a:bodyPr wrap="square" rtlCol="0">
            <a:spAutoFit/>
          </a:bodyPr>
          <a:lstStyle/>
          <a:p>
            <a:r>
              <a:rPr lang="en-GB" sz="1200" dirty="0" smtClean="0">
                <a:solidFill>
                  <a:srgbClr val="008ECC"/>
                </a:solidFill>
              </a:rPr>
              <a:t>GPhC inspections: Pharmacy log</a:t>
            </a:r>
            <a:endParaRPr lang="en-GB" sz="1200" dirty="0">
              <a:solidFill>
                <a:srgbClr val="008ECC"/>
              </a:solidFill>
            </a:endParaRPr>
          </a:p>
        </p:txBody>
      </p:sp>
      <p:sp>
        <p:nvSpPr>
          <p:cNvPr id="18" name="Folded Corner 17"/>
          <p:cNvSpPr/>
          <p:nvPr/>
        </p:nvSpPr>
        <p:spPr>
          <a:xfrm>
            <a:off x="4743346" y="2520280"/>
            <a:ext cx="3002632" cy="3140968"/>
          </a:xfrm>
          <a:prstGeom prst="foldedCorne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endParaRPr>
          </a:p>
          <a:p>
            <a:pPr algn="ctr"/>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smtClean="0">
              <a:solidFill>
                <a:schemeClr val="tx1"/>
              </a:solidFill>
            </a:endParaRPr>
          </a:p>
          <a:p>
            <a:r>
              <a:rPr lang="en-GB" sz="1400" dirty="0" smtClean="0">
                <a:solidFill>
                  <a:schemeClr val="tx1"/>
                </a:solidFill>
              </a:rPr>
              <a:t>SOPs:</a:t>
            </a:r>
          </a:p>
          <a:p>
            <a:pPr>
              <a:buFont typeface="Wingdings" pitchFamily="2" charset="2"/>
              <a:buChar char="ü"/>
            </a:pPr>
            <a:r>
              <a:rPr lang="en-GB" sz="1400" dirty="0" smtClean="0">
                <a:solidFill>
                  <a:schemeClr val="tx1"/>
                </a:solidFill>
              </a:rPr>
              <a:t>  In place for all the processes in the pharmacy</a:t>
            </a:r>
          </a:p>
          <a:p>
            <a:pPr>
              <a:buFont typeface="Wingdings" pitchFamily="2" charset="2"/>
              <a:buChar char="ü"/>
            </a:pPr>
            <a:r>
              <a:rPr lang="en-GB" sz="1400" dirty="0" smtClean="0">
                <a:solidFill>
                  <a:schemeClr val="tx1"/>
                </a:solidFill>
              </a:rPr>
              <a:t>  Up to date and regularly reviewed</a:t>
            </a:r>
          </a:p>
          <a:p>
            <a:pPr>
              <a:buFont typeface="Wingdings" pitchFamily="2" charset="2"/>
              <a:buChar char="ü"/>
            </a:pPr>
            <a:r>
              <a:rPr lang="en-GB" sz="1400" dirty="0" smtClean="0">
                <a:solidFill>
                  <a:schemeClr val="tx1"/>
                </a:solidFill>
              </a:rPr>
              <a:t>  Staff can demonstrate that  processes are followed in line with SOPs</a:t>
            </a:r>
          </a:p>
          <a:p>
            <a:pPr>
              <a:buFont typeface="Wingdings" pitchFamily="2" charset="2"/>
              <a:buChar char="ü"/>
            </a:pPr>
            <a:r>
              <a:rPr lang="en-GB" sz="1400" dirty="0" smtClean="0">
                <a:solidFill>
                  <a:schemeClr val="tx1"/>
                </a:solidFill>
              </a:rPr>
              <a:t>  Evidence of where incidents have occurred and SOPs reviewed, thus improving processes</a:t>
            </a:r>
          </a:p>
          <a:p>
            <a:pPr algn="ctr"/>
            <a:endParaRPr lang="en-GB" sz="2000" dirty="0" smtClean="0">
              <a:solidFill>
                <a:schemeClr val="tx1"/>
              </a:solidFill>
            </a:endParaRPr>
          </a:p>
          <a:p>
            <a:pPr algn="ctr"/>
            <a:endParaRPr lang="en-GB" dirty="0">
              <a:solidFill>
                <a:schemeClr val="tx1"/>
              </a:solidFill>
            </a:endParaRPr>
          </a:p>
        </p:txBody>
      </p:sp>
      <p:pic>
        <p:nvPicPr>
          <p:cNvPr id="19" name="Picture 18"/>
          <p:cNvPicPr>
            <a:picLocks noChangeAspect="1" noChangeArrowheads="1"/>
          </p:cNvPicPr>
          <p:nvPr/>
        </p:nvPicPr>
        <p:blipFill>
          <a:blip r:embed="rId3" cstate="print"/>
          <a:srcRect/>
          <a:stretch>
            <a:fillRect/>
          </a:stretch>
        </p:blipFill>
        <p:spPr bwMode="auto">
          <a:xfrm>
            <a:off x="6615554" y="2578678"/>
            <a:ext cx="1026418" cy="418274"/>
          </a:xfrm>
          <a:prstGeom prst="rect">
            <a:avLst/>
          </a:prstGeom>
          <a:noFill/>
          <a:ln w="9525">
            <a:noFill/>
            <a:miter lim="800000"/>
            <a:headEnd/>
            <a:tailEnd/>
          </a:ln>
        </p:spPr>
      </p:pic>
      <p:sp>
        <p:nvSpPr>
          <p:cNvPr id="20" name="TextBox 19"/>
          <p:cNvSpPr txBox="1"/>
          <p:nvPr/>
        </p:nvSpPr>
        <p:spPr>
          <a:xfrm>
            <a:off x="4788024" y="2492896"/>
            <a:ext cx="1899538" cy="461665"/>
          </a:xfrm>
          <a:prstGeom prst="rect">
            <a:avLst/>
          </a:prstGeom>
          <a:noFill/>
        </p:spPr>
        <p:txBody>
          <a:bodyPr wrap="square" rtlCol="0">
            <a:spAutoFit/>
          </a:bodyPr>
          <a:lstStyle/>
          <a:p>
            <a:r>
              <a:rPr lang="en-GB" sz="1200" dirty="0" smtClean="0">
                <a:solidFill>
                  <a:srgbClr val="008ECC"/>
                </a:solidFill>
              </a:rPr>
              <a:t>NPA  standard operating procedure</a:t>
            </a:r>
            <a:endParaRPr lang="en-GB" sz="1200" dirty="0">
              <a:solidFill>
                <a:srgbClr val="008ECC"/>
              </a:solidFill>
            </a:endParaRPr>
          </a:p>
        </p:txBody>
      </p:sp>
      <p:pic>
        <p:nvPicPr>
          <p:cNvPr id="21" name="Picture 3" descr="M:\Documents and Settings\Beverley de Friend.DOMAIN\Local Settings\Temporary Internet Files\Content.IE5\R7UAETOG\MM900282788[1].gif"/>
          <p:cNvPicPr>
            <a:picLocks noChangeAspect="1" noChangeArrowheads="1" noCrop="1"/>
          </p:cNvPicPr>
          <p:nvPr/>
        </p:nvPicPr>
        <p:blipFill>
          <a:blip r:embed="rId4" cstate="print"/>
          <a:srcRect/>
          <a:stretch>
            <a:fillRect/>
          </a:stretch>
        </p:blipFill>
        <p:spPr bwMode="auto">
          <a:xfrm>
            <a:off x="2987824" y="1124744"/>
            <a:ext cx="1872208" cy="1788378"/>
          </a:xfrm>
          <a:prstGeom prst="rect">
            <a:avLst/>
          </a:prstGeom>
          <a:noFill/>
        </p:spPr>
      </p:pic>
      <p:pic>
        <p:nvPicPr>
          <p:cNvPr id="4104" name="Picture 8" descr="M:\Documents and Settings\Beverley de Friend.DOMAIN.000\Local Settings\Temporary Internet Files\Content.IE5\XW6HXBBG\MP900289434[1].jpg"/>
          <p:cNvPicPr>
            <a:picLocks noChangeAspect="1" noChangeArrowheads="1"/>
          </p:cNvPicPr>
          <p:nvPr/>
        </p:nvPicPr>
        <p:blipFill>
          <a:blip r:embed="rId5" cstate="print"/>
          <a:srcRect/>
          <a:stretch>
            <a:fillRect/>
          </a:stretch>
        </p:blipFill>
        <p:spPr bwMode="auto">
          <a:xfrm>
            <a:off x="323528" y="1196752"/>
            <a:ext cx="2407920" cy="3657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32656"/>
            <a:ext cx="7344816" cy="1706488"/>
          </a:xfrm>
          <a:prstGeom prst="rect">
            <a:avLst/>
          </a:prstGeom>
          <a:blipFill>
            <a:blip r:embed="rId3" cstate="print"/>
            <a:tile tx="0" ty="0" sx="100000" sy="100000" flip="none" algn="tl"/>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Frame 2"/>
          <p:cNvSpPr/>
          <p:nvPr/>
        </p:nvSpPr>
        <p:spPr>
          <a:xfrm>
            <a:off x="1116013" y="476250"/>
            <a:ext cx="7056437" cy="1439863"/>
          </a:xfrm>
          <a:prstGeom prst="frame">
            <a:avLst>
              <a:gd name="adj1" fmla="val 664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5" name="Rounded Rectangle 4"/>
          <p:cNvSpPr/>
          <p:nvPr/>
        </p:nvSpPr>
        <p:spPr>
          <a:xfrm>
            <a:off x="683569" y="2132856"/>
            <a:ext cx="7704856" cy="1728191"/>
          </a:xfrm>
          <a:prstGeom prst="round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dirty="0">
                <a:solidFill>
                  <a:schemeClr val="accent2">
                    <a:lumMod val="75000"/>
                  </a:schemeClr>
                </a:solidFill>
              </a:rPr>
              <a:t>Thank you for listening </a:t>
            </a:r>
            <a:r>
              <a:rPr lang="en-GB" sz="3200" dirty="0" smtClean="0">
                <a:solidFill>
                  <a:schemeClr val="accent2">
                    <a:lumMod val="75000"/>
                  </a:schemeClr>
                </a:solidFill>
              </a:rPr>
              <a:t>and </a:t>
            </a:r>
            <a:r>
              <a:rPr lang="en-GB" sz="3200" b="1" dirty="0" smtClean="0">
                <a:solidFill>
                  <a:schemeClr val="accent2">
                    <a:lumMod val="75000"/>
                  </a:schemeClr>
                </a:solidFill>
              </a:rPr>
              <a:t>good luck!!</a:t>
            </a:r>
            <a:endParaRPr lang="en-GB" sz="2400" b="1" dirty="0" smtClean="0">
              <a:solidFill>
                <a:schemeClr val="accent2">
                  <a:lumMod val="75000"/>
                </a:schemeClr>
              </a:solidFill>
            </a:endParaRPr>
          </a:p>
          <a:p>
            <a:pPr>
              <a:defRPr/>
            </a:pPr>
            <a:r>
              <a:rPr lang="en-GB" sz="2400" b="1" dirty="0" smtClean="0">
                <a:solidFill>
                  <a:schemeClr val="accent2">
                    <a:lumMod val="75000"/>
                  </a:schemeClr>
                </a:solidFill>
              </a:rPr>
              <a:t>Email: </a:t>
            </a:r>
            <a:r>
              <a:rPr lang="en-GB" sz="2400" b="1" dirty="0" smtClean="0">
                <a:solidFill>
                  <a:schemeClr val="accent2">
                    <a:lumMod val="75000"/>
                  </a:schemeClr>
                </a:solidFill>
                <a:hlinkClick r:id="rId4"/>
              </a:rPr>
              <a:t>l.hannbeck@npa.co.uk</a:t>
            </a:r>
            <a:endParaRPr lang="en-GB" sz="2400" b="1" dirty="0" smtClean="0">
              <a:solidFill>
                <a:schemeClr val="accent2">
                  <a:lumMod val="75000"/>
                </a:schemeClr>
              </a:solidFill>
            </a:endParaRPr>
          </a:p>
          <a:p>
            <a:pPr>
              <a:defRPr/>
            </a:pPr>
            <a:r>
              <a:rPr lang="en-GB" sz="2400" b="1" dirty="0" smtClean="0">
                <a:solidFill>
                  <a:schemeClr val="accent2">
                    <a:lumMod val="75000"/>
                  </a:schemeClr>
                </a:solidFill>
              </a:rPr>
              <a:t>Twitter: </a:t>
            </a:r>
            <a:r>
              <a:rPr lang="en-GB" sz="2400" b="1" dirty="0" err="1" smtClean="0">
                <a:solidFill>
                  <a:schemeClr val="accent2">
                    <a:lumMod val="75000"/>
                  </a:schemeClr>
                </a:solidFill>
              </a:rPr>
              <a:t>LeylaHannbeck</a:t>
            </a:r>
            <a:endParaRPr lang="en-GB" sz="2400" b="1" dirty="0" smtClean="0">
              <a:solidFill>
                <a:schemeClr val="accent2">
                  <a:lumMod val="75000"/>
                </a:schemeClr>
              </a:solidFill>
            </a:endParaRPr>
          </a:p>
          <a:p>
            <a:pPr>
              <a:defRPr/>
            </a:pPr>
            <a:endParaRPr lang="en-GB" sz="3200" b="1" dirty="0">
              <a:solidFill>
                <a:schemeClr val="accent2">
                  <a:lumMod val="75000"/>
                </a:schemeClr>
              </a:solidFill>
            </a:endParaRPr>
          </a:p>
        </p:txBody>
      </p:sp>
      <p:sp>
        <p:nvSpPr>
          <p:cNvPr id="8" name="TextBox 7"/>
          <p:cNvSpPr txBox="1"/>
          <p:nvPr/>
        </p:nvSpPr>
        <p:spPr>
          <a:xfrm>
            <a:off x="3132138" y="798513"/>
            <a:ext cx="2754312" cy="830262"/>
          </a:xfrm>
          <a:prstGeom prst="rect">
            <a:avLst/>
          </a:prstGeom>
          <a:noFill/>
        </p:spPr>
        <p:txBody>
          <a:bodyPr wrap="none">
            <a:spAutoFit/>
          </a:bodyPr>
          <a:lstStyle/>
          <a:p>
            <a:pPr>
              <a:defRPr/>
            </a:pPr>
            <a:r>
              <a:rPr lang="en-GB" sz="4800" b="1" dirty="0">
                <a:solidFill>
                  <a:schemeClr val="accent6">
                    <a:lumMod val="60000"/>
                    <a:lumOff val="40000"/>
                  </a:schemeClr>
                </a:solidFill>
              </a:rPr>
              <a:t>The end!</a:t>
            </a:r>
          </a:p>
        </p:txBody>
      </p:sp>
      <p:pic>
        <p:nvPicPr>
          <p:cNvPr id="6148" name="Picture 4" descr="http://static3.wikia.nocookie.net/__cb20091208005436/uncyclopedia/images/9/9b/Pink_Panther_Splash.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47864" y="3645024"/>
            <a:ext cx="2672391" cy="20425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340768"/>
            <a:ext cx="8640960" cy="1008112"/>
          </a:xfrm>
          <a:prstGeom prst="rect">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971600" y="476672"/>
            <a:ext cx="6912768" cy="720080"/>
          </a:xfrm>
          <a:prstGeom prst="roundRect">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5576" y="476672"/>
            <a:ext cx="7272808" cy="648072"/>
          </a:xfrm>
        </p:spPr>
        <p:txBody>
          <a:bodyPr/>
          <a:lstStyle/>
          <a:p>
            <a:r>
              <a:rPr lang="en-GB" sz="2800" dirty="0" smtClean="0">
                <a:solidFill>
                  <a:schemeClr val="bg1"/>
                </a:solidFill>
              </a:rPr>
              <a:t>Principle 1: Governance arrangements</a:t>
            </a:r>
            <a:endParaRPr lang="en-GB" sz="2800" dirty="0">
              <a:solidFill>
                <a:schemeClr val="bg1"/>
              </a:solidFill>
            </a:endParaRPr>
          </a:p>
        </p:txBody>
      </p:sp>
      <p:sp>
        <p:nvSpPr>
          <p:cNvPr id="6" name="Frame 5"/>
          <p:cNvSpPr/>
          <p:nvPr/>
        </p:nvSpPr>
        <p:spPr>
          <a:xfrm>
            <a:off x="251520" y="1340768"/>
            <a:ext cx="8532440" cy="864096"/>
          </a:xfrm>
          <a:prstGeom prst="frame">
            <a:avLst>
              <a:gd name="adj1" fmla="val 586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95536" y="1340768"/>
            <a:ext cx="8388423" cy="830997"/>
          </a:xfrm>
          <a:prstGeom prst="rect">
            <a:avLst/>
          </a:prstGeom>
          <a:noFill/>
        </p:spPr>
        <p:txBody>
          <a:bodyPr wrap="square" rtlCol="0">
            <a:spAutoFit/>
          </a:bodyPr>
          <a:lstStyle/>
          <a:p>
            <a:r>
              <a:rPr lang="en-GB" sz="2400" dirty="0" smtClean="0">
                <a:solidFill>
                  <a:srgbClr val="0070C0"/>
                </a:solidFill>
              </a:rPr>
              <a:t>This is all about managing the potential risks that processes and services may pose to patients/public</a:t>
            </a:r>
            <a:endParaRPr lang="en-GB" sz="2400" dirty="0">
              <a:solidFill>
                <a:srgbClr val="0070C0"/>
              </a:solidFill>
            </a:endParaRPr>
          </a:p>
        </p:txBody>
      </p:sp>
      <p:sp>
        <p:nvSpPr>
          <p:cNvPr id="10" name="Rounded Rectangle 9"/>
          <p:cNvSpPr/>
          <p:nvPr/>
        </p:nvSpPr>
        <p:spPr>
          <a:xfrm>
            <a:off x="3563888" y="2348880"/>
            <a:ext cx="5580112" cy="3384376"/>
          </a:xfrm>
          <a:prstGeom prst="round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 </a:t>
            </a:r>
          </a:p>
          <a:p>
            <a:pPr lvl="1">
              <a:buFont typeface="Wingdings" pitchFamily="2" charset="2"/>
              <a:buChar char="ü"/>
            </a:pPr>
            <a:r>
              <a:rPr lang="en-GB" sz="1800" dirty="0" smtClean="0">
                <a:solidFill>
                  <a:srgbClr val="C00000"/>
                </a:solidFill>
              </a:rPr>
              <a:t>Standard operating procedures (SOPs)</a:t>
            </a:r>
          </a:p>
          <a:p>
            <a:pPr lvl="1"/>
            <a:endParaRPr lang="en-GB" sz="1800" dirty="0" smtClean="0">
              <a:solidFill>
                <a:srgbClr val="C00000"/>
              </a:solidFill>
            </a:endParaRPr>
          </a:p>
          <a:p>
            <a:pPr lvl="1">
              <a:buFont typeface="Wingdings" pitchFamily="2" charset="2"/>
              <a:buChar char="ü"/>
            </a:pPr>
            <a:r>
              <a:rPr lang="en-GB" sz="1800" dirty="0" smtClean="0">
                <a:solidFill>
                  <a:srgbClr val="C00000"/>
                </a:solidFill>
              </a:rPr>
              <a:t>  Staff have clear roles</a:t>
            </a:r>
          </a:p>
          <a:p>
            <a:pPr lvl="1"/>
            <a:endParaRPr lang="en-GB" sz="1800" dirty="0" smtClean="0">
              <a:solidFill>
                <a:srgbClr val="C00000"/>
              </a:solidFill>
            </a:endParaRPr>
          </a:p>
          <a:p>
            <a:pPr lvl="1">
              <a:buFont typeface="Wingdings" pitchFamily="2" charset="2"/>
              <a:buChar char="ü"/>
            </a:pPr>
            <a:r>
              <a:rPr lang="en-GB" sz="1800" dirty="0" smtClean="0">
                <a:solidFill>
                  <a:srgbClr val="C00000"/>
                </a:solidFill>
              </a:rPr>
              <a:t>  Complaints procedure</a:t>
            </a:r>
          </a:p>
          <a:p>
            <a:pPr lvl="1"/>
            <a:endParaRPr lang="en-GB" sz="1800" dirty="0" smtClean="0">
              <a:solidFill>
                <a:srgbClr val="C00000"/>
              </a:solidFill>
            </a:endParaRPr>
          </a:p>
          <a:p>
            <a:pPr lvl="1">
              <a:buFont typeface="Wingdings" pitchFamily="2" charset="2"/>
              <a:buChar char="ü"/>
            </a:pPr>
            <a:r>
              <a:rPr lang="en-GB" sz="1800" dirty="0" smtClean="0">
                <a:solidFill>
                  <a:srgbClr val="C00000"/>
                </a:solidFill>
              </a:rPr>
              <a:t>  Appropriate records</a:t>
            </a:r>
          </a:p>
          <a:p>
            <a:pPr lvl="1"/>
            <a:endParaRPr lang="en-GB" sz="1800" dirty="0" smtClean="0">
              <a:solidFill>
                <a:srgbClr val="C00000"/>
              </a:solidFill>
            </a:endParaRPr>
          </a:p>
          <a:p>
            <a:pPr lvl="1">
              <a:buFont typeface="Wingdings" pitchFamily="2" charset="2"/>
              <a:buChar char="ü"/>
            </a:pPr>
            <a:r>
              <a:rPr lang="en-GB" sz="1800" dirty="0" smtClean="0">
                <a:solidFill>
                  <a:srgbClr val="C00000"/>
                </a:solidFill>
              </a:rPr>
              <a:t>  Safeguarding Children and vulnerable adults</a:t>
            </a:r>
          </a:p>
          <a:p>
            <a:pPr algn="ctr">
              <a:buFont typeface="Wingdings" pitchFamily="2" charset="2"/>
              <a:buChar char="ü"/>
            </a:pPr>
            <a:endParaRPr lang="en-GB" sz="2000" dirty="0"/>
          </a:p>
        </p:txBody>
      </p:sp>
      <p:sp>
        <p:nvSpPr>
          <p:cNvPr id="11" name="Folded Corner 10"/>
          <p:cNvSpPr/>
          <p:nvPr/>
        </p:nvSpPr>
        <p:spPr>
          <a:xfrm>
            <a:off x="971600" y="2636912"/>
            <a:ext cx="2520280" cy="3096344"/>
          </a:xfrm>
          <a:prstGeom prst="foldedCorne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6"/>
          <p:cNvPicPr>
            <a:picLocks noChangeAspect="1" noChangeArrowheads="1"/>
          </p:cNvPicPr>
          <p:nvPr/>
        </p:nvPicPr>
        <p:blipFill>
          <a:blip r:embed="rId4" cstate="print"/>
          <a:srcRect/>
          <a:stretch>
            <a:fillRect/>
          </a:stretch>
        </p:blipFill>
        <p:spPr bwMode="auto">
          <a:xfrm>
            <a:off x="2555776" y="2728169"/>
            <a:ext cx="864095" cy="412799"/>
          </a:xfrm>
          <a:prstGeom prst="rect">
            <a:avLst/>
          </a:prstGeom>
          <a:noFill/>
          <a:ln w="9525">
            <a:noFill/>
            <a:miter lim="800000"/>
            <a:headEnd/>
            <a:tailEnd/>
          </a:ln>
        </p:spPr>
      </p:pic>
      <p:sp>
        <p:nvSpPr>
          <p:cNvPr id="13" name="TextBox 12"/>
          <p:cNvSpPr txBox="1"/>
          <p:nvPr/>
        </p:nvSpPr>
        <p:spPr>
          <a:xfrm>
            <a:off x="1043608" y="2636912"/>
            <a:ext cx="1512168" cy="461665"/>
          </a:xfrm>
          <a:prstGeom prst="rect">
            <a:avLst/>
          </a:prstGeom>
          <a:noFill/>
        </p:spPr>
        <p:txBody>
          <a:bodyPr wrap="square" rtlCol="0">
            <a:spAutoFit/>
          </a:bodyPr>
          <a:lstStyle/>
          <a:p>
            <a:r>
              <a:rPr lang="en-GB" sz="1200" dirty="0" smtClean="0">
                <a:solidFill>
                  <a:srgbClr val="008ECC"/>
                </a:solidFill>
              </a:rPr>
              <a:t>NPA standard operating procedure</a:t>
            </a:r>
            <a:endParaRPr lang="en-GB" sz="1200" dirty="0">
              <a:solidFill>
                <a:srgbClr val="008ECC"/>
              </a:solidFill>
            </a:endParaRPr>
          </a:p>
        </p:txBody>
      </p:sp>
      <p:sp>
        <p:nvSpPr>
          <p:cNvPr id="25" name="Rectangle 24"/>
          <p:cNvSpPr/>
          <p:nvPr/>
        </p:nvSpPr>
        <p:spPr>
          <a:xfrm>
            <a:off x="179512" y="3861048"/>
            <a:ext cx="2880320" cy="2160240"/>
          </a:xfrm>
          <a:prstGeom prst="rect">
            <a:avLst/>
          </a:prstGeom>
          <a:solidFill>
            <a:schemeClr val="bg1"/>
          </a:solidFill>
          <a:ln>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NHS Complaints</a:t>
            </a:r>
          </a:p>
          <a:p>
            <a:pPr algn="ctr"/>
            <a:r>
              <a:rPr lang="en-GB" sz="1400" dirty="0" smtClean="0">
                <a:solidFill>
                  <a:schemeClr val="tx1"/>
                </a:solidFill>
              </a:rPr>
              <a:t>Record Book</a:t>
            </a:r>
          </a:p>
          <a:p>
            <a:pPr algn="ctr"/>
            <a:r>
              <a:rPr lang="en-GB" dirty="0" smtClean="0">
                <a:solidFill>
                  <a:srgbClr val="01AC4C"/>
                </a:solidFill>
              </a:rPr>
              <a:t>                    </a:t>
            </a:r>
            <a:endParaRPr lang="en-GB" sz="1400" dirty="0">
              <a:solidFill>
                <a:srgbClr val="01AC4C"/>
              </a:solidFill>
            </a:endParaRPr>
          </a:p>
        </p:txBody>
      </p:sp>
      <p:sp>
        <p:nvSpPr>
          <p:cNvPr id="26" name="Rectangle 25"/>
          <p:cNvSpPr/>
          <p:nvPr/>
        </p:nvSpPr>
        <p:spPr>
          <a:xfrm>
            <a:off x="2843808" y="3861048"/>
            <a:ext cx="288032" cy="1800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843808" y="5661248"/>
            <a:ext cx="288032"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8" name="Rectangle 27"/>
          <p:cNvSpPr/>
          <p:nvPr/>
        </p:nvSpPr>
        <p:spPr>
          <a:xfrm>
            <a:off x="251520" y="5661248"/>
            <a:ext cx="2592288" cy="72008"/>
          </a:xfrm>
          <a:prstGeom prst="rect">
            <a:avLst/>
          </a:prstGeom>
          <a:solidFill>
            <a:srgbClr val="00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ame 29"/>
          <p:cNvSpPr/>
          <p:nvPr/>
        </p:nvSpPr>
        <p:spPr>
          <a:xfrm>
            <a:off x="777280" y="4293096"/>
            <a:ext cx="1634480" cy="720080"/>
          </a:xfrm>
          <a:prstGeom prst="frame">
            <a:avLst>
              <a:gd name="adj1" fmla="val 63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1" name="Picture 5"/>
          <p:cNvPicPr>
            <a:picLocks noChangeAspect="1" noChangeArrowheads="1"/>
          </p:cNvPicPr>
          <p:nvPr/>
        </p:nvPicPr>
        <p:blipFill>
          <a:blip r:embed="rId5" cstate="print"/>
          <a:srcRect/>
          <a:stretch>
            <a:fillRect/>
          </a:stretch>
        </p:blipFill>
        <p:spPr bwMode="auto">
          <a:xfrm>
            <a:off x="2267744" y="5742268"/>
            <a:ext cx="504056" cy="2242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Documents and Settings\Beverley de Friend.DOMAIN\Local Settings\Temporary Internet Files\Content.IE5\05E4BLBX\MP900448290[1].jpg"/>
          <p:cNvPicPr>
            <a:picLocks noChangeAspect="1" noChangeArrowheads="1"/>
          </p:cNvPicPr>
          <p:nvPr/>
        </p:nvPicPr>
        <p:blipFill>
          <a:blip r:embed="rId3" cstate="print"/>
          <a:srcRect t="7572" r="5071" b="9136"/>
          <a:stretch>
            <a:fillRect/>
          </a:stretch>
        </p:blipFill>
        <p:spPr bwMode="auto">
          <a:xfrm>
            <a:off x="1403648" y="3429000"/>
            <a:ext cx="1800200" cy="2376264"/>
          </a:xfrm>
          <a:prstGeom prst="rect">
            <a:avLst/>
          </a:prstGeom>
          <a:noFill/>
        </p:spPr>
      </p:pic>
      <p:sp>
        <p:nvSpPr>
          <p:cNvPr id="3" name="Rectangle 2"/>
          <p:cNvSpPr/>
          <p:nvPr/>
        </p:nvSpPr>
        <p:spPr>
          <a:xfrm>
            <a:off x="179512" y="1412776"/>
            <a:ext cx="8712968" cy="1296144"/>
          </a:xfrm>
          <a:prstGeom prst="rect">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83567" y="476672"/>
            <a:ext cx="7973155" cy="720080"/>
          </a:xfrm>
          <a:prstGeom prst="roundRect">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467544" y="476672"/>
            <a:ext cx="8388424" cy="648072"/>
          </a:xfrm>
        </p:spPr>
        <p:txBody>
          <a:bodyPr/>
          <a:lstStyle/>
          <a:p>
            <a:r>
              <a:rPr lang="en-GB" sz="2800" dirty="0" smtClean="0">
                <a:solidFill>
                  <a:schemeClr val="bg1"/>
                </a:solidFill>
              </a:rPr>
              <a:t>Principle 2: Empowered and competent staff</a:t>
            </a:r>
            <a:endParaRPr lang="en-GB" sz="2800" dirty="0">
              <a:solidFill>
                <a:schemeClr val="bg1"/>
              </a:solidFill>
            </a:endParaRPr>
          </a:p>
        </p:txBody>
      </p:sp>
      <p:sp>
        <p:nvSpPr>
          <p:cNvPr id="6" name="Frame 5"/>
          <p:cNvSpPr/>
          <p:nvPr/>
        </p:nvSpPr>
        <p:spPr>
          <a:xfrm>
            <a:off x="251520" y="1412776"/>
            <a:ext cx="8532440" cy="1080120"/>
          </a:xfrm>
          <a:prstGeom prst="frame">
            <a:avLst>
              <a:gd name="adj1" fmla="val 586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95536" y="1556792"/>
            <a:ext cx="8388423" cy="830997"/>
          </a:xfrm>
          <a:prstGeom prst="rect">
            <a:avLst/>
          </a:prstGeom>
          <a:noFill/>
        </p:spPr>
        <p:txBody>
          <a:bodyPr wrap="square" rtlCol="0">
            <a:spAutoFit/>
          </a:bodyPr>
          <a:lstStyle/>
          <a:p>
            <a:r>
              <a:rPr lang="en-GB" sz="2400" dirty="0" smtClean="0">
                <a:solidFill>
                  <a:srgbClr val="0070C0"/>
                </a:solidFill>
              </a:rPr>
              <a:t>This is all about the competency of staff, the skill mix and the way that training is managed within the pharmacy</a:t>
            </a:r>
            <a:endParaRPr lang="en-GB" sz="2400" dirty="0">
              <a:solidFill>
                <a:srgbClr val="0070C0"/>
              </a:solidFill>
            </a:endParaRPr>
          </a:p>
        </p:txBody>
      </p:sp>
      <p:sp>
        <p:nvSpPr>
          <p:cNvPr id="8" name="Rounded Rectangle 7"/>
          <p:cNvSpPr/>
          <p:nvPr/>
        </p:nvSpPr>
        <p:spPr>
          <a:xfrm>
            <a:off x="3275856" y="2780928"/>
            <a:ext cx="5652120" cy="27363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Wingdings" pitchFamily="2" charset="2"/>
              <a:buChar char="ü"/>
            </a:pPr>
            <a:r>
              <a:rPr lang="en-GB" sz="2000" dirty="0" smtClean="0">
                <a:solidFill>
                  <a:srgbClr val="C00000"/>
                </a:solidFill>
              </a:rPr>
              <a:t>  </a:t>
            </a:r>
            <a:r>
              <a:rPr lang="en-GB" sz="2100" dirty="0" smtClean="0">
                <a:solidFill>
                  <a:srgbClr val="C00000"/>
                </a:solidFill>
              </a:rPr>
              <a:t>Sufficient staff with appropriate skill mix</a:t>
            </a:r>
          </a:p>
          <a:p>
            <a:pPr>
              <a:lnSpc>
                <a:spcPct val="150000"/>
              </a:lnSpc>
              <a:buFont typeface="Wingdings" pitchFamily="2" charset="2"/>
              <a:buChar char="ü"/>
            </a:pPr>
            <a:r>
              <a:rPr lang="en-GB" sz="2100" dirty="0" smtClean="0">
                <a:solidFill>
                  <a:srgbClr val="C00000"/>
                </a:solidFill>
              </a:rPr>
              <a:t>  Training is appropriately supervised </a:t>
            </a:r>
          </a:p>
          <a:p>
            <a:pPr>
              <a:lnSpc>
                <a:spcPct val="150000"/>
              </a:lnSpc>
              <a:buFont typeface="Wingdings" pitchFamily="2" charset="2"/>
              <a:buChar char="ü"/>
            </a:pPr>
            <a:r>
              <a:rPr lang="en-GB" sz="2100" dirty="0" smtClean="0">
                <a:solidFill>
                  <a:srgbClr val="C00000"/>
                </a:solidFill>
              </a:rPr>
              <a:t>  Culture of openness, honesty and learning</a:t>
            </a:r>
          </a:p>
          <a:p>
            <a:pPr>
              <a:lnSpc>
                <a:spcPct val="150000"/>
              </a:lnSpc>
              <a:buFont typeface="Wingdings" pitchFamily="2" charset="2"/>
              <a:buChar char="ü"/>
            </a:pPr>
            <a:r>
              <a:rPr lang="en-GB" sz="2100" dirty="0" smtClean="0">
                <a:solidFill>
                  <a:srgbClr val="C00000"/>
                </a:solidFill>
              </a:rPr>
              <a:t>Incentives/targets should not affect patient care</a:t>
            </a:r>
            <a:endParaRPr lang="en-GB" sz="2100" dirty="0">
              <a:solidFill>
                <a:srgbClr val="C00000"/>
              </a:solidFill>
            </a:endParaRPr>
          </a:p>
        </p:txBody>
      </p:sp>
      <p:sp>
        <p:nvSpPr>
          <p:cNvPr id="9" name="Vertical Scroll 8"/>
          <p:cNvSpPr/>
          <p:nvPr/>
        </p:nvSpPr>
        <p:spPr>
          <a:xfrm>
            <a:off x="107504" y="2780928"/>
            <a:ext cx="1872208" cy="2079104"/>
          </a:xfrm>
          <a:prstGeom prst="verticalScroll">
            <a:avLst/>
          </a:prstGeom>
          <a:solidFill>
            <a:schemeClr val="bg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
        <p:nvSpPr>
          <p:cNvPr id="10" name="Rectangle 9"/>
          <p:cNvSpPr/>
          <p:nvPr/>
        </p:nvSpPr>
        <p:spPr>
          <a:xfrm>
            <a:off x="395536" y="3068960"/>
            <a:ext cx="1224136" cy="5543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This is to certify that:</a:t>
            </a:r>
            <a:endParaRPr lang="en-GB"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12776"/>
            <a:ext cx="8712968" cy="1296144"/>
          </a:xfrm>
          <a:prstGeom prst="rect">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83568" y="476672"/>
            <a:ext cx="7665644" cy="720080"/>
          </a:xfrm>
          <a:prstGeom prst="roundRect">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467544" y="476672"/>
            <a:ext cx="806489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latin typeface="+mj-lt"/>
                <a:ea typeface="+mj-ea"/>
                <a:cs typeface="+mj-cs"/>
              </a:rPr>
              <a:t>Principle 3: Managing pharmacy premises</a:t>
            </a:r>
            <a:endParaRPr kumimoji="0" lang="en-GB" sz="2800" b="1" i="0" u="none" strike="noStrike" kern="0" cap="none" spc="0" normalizeH="0" baseline="0" noProof="0" dirty="0">
              <a:ln>
                <a:noFill/>
              </a:ln>
              <a:solidFill>
                <a:schemeClr val="bg1"/>
              </a:solidFill>
              <a:effectLst/>
              <a:uLnTx/>
              <a:uFillTx/>
              <a:latin typeface="+mj-lt"/>
              <a:ea typeface="+mj-ea"/>
              <a:cs typeface="+mj-cs"/>
            </a:endParaRPr>
          </a:p>
        </p:txBody>
      </p:sp>
      <p:sp>
        <p:nvSpPr>
          <p:cNvPr id="6" name="Frame 5"/>
          <p:cNvSpPr/>
          <p:nvPr/>
        </p:nvSpPr>
        <p:spPr>
          <a:xfrm>
            <a:off x="251520" y="1412776"/>
            <a:ext cx="8532440" cy="1080120"/>
          </a:xfrm>
          <a:prstGeom prst="frame">
            <a:avLst>
              <a:gd name="adj1" fmla="val 586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95536" y="1556792"/>
            <a:ext cx="8388423" cy="830997"/>
          </a:xfrm>
          <a:prstGeom prst="rect">
            <a:avLst/>
          </a:prstGeom>
          <a:noFill/>
        </p:spPr>
        <p:txBody>
          <a:bodyPr wrap="square" rtlCol="0">
            <a:spAutoFit/>
          </a:bodyPr>
          <a:lstStyle/>
          <a:p>
            <a:r>
              <a:rPr lang="en-GB" sz="2400" dirty="0" smtClean="0">
                <a:solidFill>
                  <a:srgbClr val="0070C0"/>
                </a:solidFill>
              </a:rPr>
              <a:t>This is all about having well-maintained pharmacy premises that are hygienic, well-designed and secure</a:t>
            </a:r>
            <a:endParaRPr lang="en-GB" sz="2400" dirty="0">
              <a:solidFill>
                <a:srgbClr val="0070C0"/>
              </a:solidFill>
            </a:endParaRPr>
          </a:p>
        </p:txBody>
      </p:sp>
      <p:sp>
        <p:nvSpPr>
          <p:cNvPr id="8" name="Rounded Rectangle 7"/>
          <p:cNvSpPr/>
          <p:nvPr/>
        </p:nvSpPr>
        <p:spPr>
          <a:xfrm>
            <a:off x="3635896" y="2852936"/>
            <a:ext cx="5292080" cy="2736304"/>
          </a:xfrm>
          <a:prstGeom prst="roundRect">
            <a:avLst/>
          </a:prstGeom>
          <a:solidFill>
            <a:srgbClr val="E0D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GB" sz="2000" dirty="0" smtClean="0">
                <a:solidFill>
                  <a:srgbClr val="C00000"/>
                </a:solidFill>
              </a:rPr>
              <a:t>  </a:t>
            </a:r>
            <a:r>
              <a:rPr lang="en-GB" sz="1800" dirty="0" smtClean="0">
                <a:solidFill>
                  <a:srgbClr val="C00000"/>
                </a:solidFill>
              </a:rPr>
              <a:t>Well-maintained and safe pharmacy premises</a:t>
            </a:r>
          </a:p>
          <a:p>
            <a:endParaRPr lang="en-GB" sz="1800" dirty="0" smtClean="0">
              <a:solidFill>
                <a:srgbClr val="C00000"/>
              </a:solidFill>
            </a:endParaRPr>
          </a:p>
          <a:p>
            <a:pPr>
              <a:buFont typeface="Wingdings" pitchFamily="2" charset="2"/>
              <a:buChar char="ü"/>
            </a:pPr>
            <a:r>
              <a:rPr lang="en-GB" sz="1800" dirty="0" smtClean="0">
                <a:solidFill>
                  <a:srgbClr val="C00000"/>
                </a:solidFill>
              </a:rPr>
              <a:t>  Compliant with the Health Act</a:t>
            </a:r>
          </a:p>
          <a:p>
            <a:endParaRPr lang="en-GB" sz="1800" dirty="0" smtClean="0">
              <a:solidFill>
                <a:srgbClr val="C00000"/>
              </a:solidFill>
            </a:endParaRPr>
          </a:p>
          <a:p>
            <a:pPr>
              <a:buFont typeface="Wingdings" pitchFamily="2" charset="2"/>
              <a:buChar char="ü"/>
            </a:pPr>
            <a:r>
              <a:rPr lang="en-GB" sz="1800" dirty="0" smtClean="0">
                <a:solidFill>
                  <a:srgbClr val="C00000"/>
                </a:solidFill>
              </a:rPr>
              <a:t>  Clean and hygienic</a:t>
            </a:r>
          </a:p>
          <a:p>
            <a:endParaRPr lang="en-GB" sz="1800" dirty="0" smtClean="0">
              <a:solidFill>
                <a:srgbClr val="C00000"/>
              </a:solidFill>
            </a:endParaRPr>
          </a:p>
          <a:p>
            <a:pPr>
              <a:buFont typeface="Wingdings" pitchFamily="2" charset="2"/>
              <a:buChar char="ü"/>
            </a:pPr>
            <a:r>
              <a:rPr lang="en-GB" sz="1800" dirty="0" smtClean="0">
                <a:solidFill>
                  <a:srgbClr val="C00000"/>
                </a:solidFill>
              </a:rPr>
              <a:t>Secure</a:t>
            </a:r>
          </a:p>
        </p:txBody>
      </p:sp>
      <p:pic>
        <p:nvPicPr>
          <p:cNvPr id="2055" name="Picture 7" descr="M:\Documents and Settings\Beverley de Friend.DOMAIN\Local Settings\Temporary Internet Files\Content.IE5\05E4BLBX\MP900382995[1].jpg"/>
          <p:cNvPicPr>
            <a:picLocks noChangeAspect="1" noChangeArrowheads="1"/>
          </p:cNvPicPr>
          <p:nvPr/>
        </p:nvPicPr>
        <p:blipFill>
          <a:blip r:embed="rId3" cstate="print"/>
          <a:srcRect/>
          <a:stretch>
            <a:fillRect/>
          </a:stretch>
        </p:blipFill>
        <p:spPr bwMode="auto">
          <a:xfrm>
            <a:off x="107504" y="2852936"/>
            <a:ext cx="2595533" cy="1853952"/>
          </a:xfrm>
          <a:prstGeom prst="rect">
            <a:avLst/>
          </a:prstGeom>
          <a:noFill/>
        </p:spPr>
      </p:pic>
      <p:pic>
        <p:nvPicPr>
          <p:cNvPr id="2053" name="Picture 5" descr="M:\Documents and Settings\Beverley de Friend.DOMAIN\Local Settings\Temporary Internet Files\Content.IE5\05E4BLBX\MC900431598[1].png"/>
          <p:cNvPicPr>
            <a:picLocks noChangeAspect="1" noChangeArrowheads="1"/>
          </p:cNvPicPr>
          <p:nvPr/>
        </p:nvPicPr>
        <p:blipFill>
          <a:blip r:embed="rId4" cstate="print"/>
          <a:srcRect/>
          <a:stretch>
            <a:fillRect/>
          </a:stretch>
        </p:blipFill>
        <p:spPr bwMode="auto">
          <a:xfrm>
            <a:off x="1691680" y="2348880"/>
            <a:ext cx="1584176" cy="1584176"/>
          </a:xfrm>
          <a:prstGeom prst="rect">
            <a:avLst/>
          </a:prstGeom>
          <a:noFill/>
        </p:spPr>
      </p:pic>
      <p:pic>
        <p:nvPicPr>
          <p:cNvPr id="2050" name="Picture 2" descr="M:\Documents and Settings\Beverley de Friend.DOMAIN\Local Settings\Temporary Internet Files\Content.IE5\05E4BLBX\MC900312706[1].wmf"/>
          <p:cNvPicPr>
            <a:picLocks noChangeAspect="1" noChangeArrowheads="1"/>
          </p:cNvPicPr>
          <p:nvPr/>
        </p:nvPicPr>
        <p:blipFill>
          <a:blip r:embed="rId5" cstate="print"/>
          <a:srcRect/>
          <a:stretch>
            <a:fillRect/>
          </a:stretch>
        </p:blipFill>
        <p:spPr bwMode="auto">
          <a:xfrm>
            <a:off x="1691680" y="4005064"/>
            <a:ext cx="1656184" cy="1886816"/>
          </a:xfrm>
          <a:prstGeom prst="rect">
            <a:avLst/>
          </a:prstGeom>
          <a:noFill/>
        </p:spPr>
      </p:pic>
      <p:pic>
        <p:nvPicPr>
          <p:cNvPr id="11" name="Picture 9" descr="http://www.epichearing.com/wp-content/uploads/2012/01/imghearingloops.jpg"/>
          <p:cNvPicPr>
            <a:picLocks noChangeAspect="1" noChangeArrowheads="1"/>
          </p:cNvPicPr>
          <p:nvPr/>
        </p:nvPicPr>
        <p:blipFill>
          <a:blip r:embed="rId6" cstate="print"/>
          <a:srcRect/>
          <a:stretch>
            <a:fillRect/>
          </a:stretch>
        </p:blipFill>
        <p:spPr bwMode="auto">
          <a:xfrm>
            <a:off x="0" y="4797152"/>
            <a:ext cx="792088" cy="9232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M:\Documents and Settings\Beverley de Friend.DOMAIN\Local Settings\Temporary Internet Files\Content.IE5\R7UAETOG\MP900390527[1].jpg"/>
          <p:cNvPicPr>
            <a:picLocks noChangeAspect="1" noChangeArrowheads="1"/>
          </p:cNvPicPr>
          <p:nvPr/>
        </p:nvPicPr>
        <p:blipFill>
          <a:blip r:embed="rId3" cstate="print"/>
          <a:srcRect/>
          <a:stretch>
            <a:fillRect/>
          </a:stretch>
        </p:blipFill>
        <p:spPr bwMode="auto">
          <a:xfrm>
            <a:off x="2195736" y="3645024"/>
            <a:ext cx="2116832" cy="2116832"/>
          </a:xfrm>
          <a:prstGeom prst="rect">
            <a:avLst/>
          </a:prstGeom>
          <a:noFill/>
        </p:spPr>
      </p:pic>
      <p:sp>
        <p:nvSpPr>
          <p:cNvPr id="3" name="Rectangle 2"/>
          <p:cNvSpPr/>
          <p:nvPr/>
        </p:nvSpPr>
        <p:spPr>
          <a:xfrm>
            <a:off x="179512" y="1340768"/>
            <a:ext cx="8712968" cy="1296144"/>
          </a:xfrm>
          <a:prstGeom prst="rect">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83568" y="476672"/>
            <a:ext cx="7665644" cy="720080"/>
          </a:xfrm>
          <a:prstGeom prst="roundRect">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467544" y="476672"/>
            <a:ext cx="806489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latin typeface="+mj-lt"/>
                <a:ea typeface="+mj-ea"/>
                <a:cs typeface="+mj-cs"/>
              </a:rPr>
              <a:t>Principle 4: Delivering pharmacy services</a:t>
            </a:r>
            <a:endParaRPr kumimoji="0" lang="en-GB" sz="2800" b="1" i="0" u="none" strike="noStrike" kern="0" cap="none" spc="0" normalizeH="0" baseline="0" noProof="0" dirty="0">
              <a:ln>
                <a:noFill/>
              </a:ln>
              <a:solidFill>
                <a:schemeClr val="bg1"/>
              </a:solidFill>
              <a:effectLst/>
              <a:uLnTx/>
              <a:uFillTx/>
              <a:latin typeface="+mj-lt"/>
              <a:ea typeface="+mj-ea"/>
              <a:cs typeface="+mj-cs"/>
            </a:endParaRPr>
          </a:p>
        </p:txBody>
      </p:sp>
      <p:sp>
        <p:nvSpPr>
          <p:cNvPr id="6" name="Frame 5"/>
          <p:cNvSpPr/>
          <p:nvPr/>
        </p:nvSpPr>
        <p:spPr>
          <a:xfrm>
            <a:off x="251520" y="1412776"/>
            <a:ext cx="8532440" cy="1080120"/>
          </a:xfrm>
          <a:prstGeom prst="frame">
            <a:avLst>
              <a:gd name="adj1" fmla="val 586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95536" y="1556792"/>
            <a:ext cx="8388423" cy="830997"/>
          </a:xfrm>
          <a:prstGeom prst="rect">
            <a:avLst/>
          </a:prstGeom>
          <a:noFill/>
        </p:spPr>
        <p:txBody>
          <a:bodyPr wrap="square" rtlCol="0">
            <a:spAutoFit/>
          </a:bodyPr>
          <a:lstStyle/>
          <a:p>
            <a:r>
              <a:rPr lang="en-GB" sz="2400" dirty="0" smtClean="0">
                <a:solidFill>
                  <a:srgbClr val="0070C0"/>
                </a:solidFill>
              </a:rPr>
              <a:t>This is all about the promotion and accessibility of pharmacy services to the public, and ensuring safe delivery of these</a:t>
            </a:r>
            <a:endParaRPr lang="en-GB" sz="2400" dirty="0">
              <a:solidFill>
                <a:srgbClr val="0070C0"/>
              </a:solidFill>
            </a:endParaRPr>
          </a:p>
        </p:txBody>
      </p:sp>
      <p:sp>
        <p:nvSpPr>
          <p:cNvPr id="8" name="Rounded Rectangle 7"/>
          <p:cNvSpPr/>
          <p:nvPr/>
        </p:nvSpPr>
        <p:spPr>
          <a:xfrm>
            <a:off x="4355976" y="2996952"/>
            <a:ext cx="4788024" cy="273630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GB" sz="2000" dirty="0" smtClean="0">
                <a:solidFill>
                  <a:srgbClr val="C00000"/>
                </a:solidFill>
              </a:rPr>
              <a:t>  </a:t>
            </a:r>
            <a:r>
              <a:rPr lang="en-GB" sz="1800" dirty="0" smtClean="0">
                <a:solidFill>
                  <a:srgbClr val="C00000"/>
                </a:solidFill>
              </a:rPr>
              <a:t>Clearly displayed pharmacy services</a:t>
            </a:r>
          </a:p>
          <a:p>
            <a:endParaRPr lang="en-GB" sz="1800" dirty="0" smtClean="0">
              <a:solidFill>
                <a:srgbClr val="C00000"/>
              </a:solidFill>
            </a:endParaRPr>
          </a:p>
          <a:p>
            <a:pPr>
              <a:buFont typeface="Wingdings" pitchFamily="2" charset="2"/>
              <a:buChar char="ü"/>
            </a:pPr>
            <a:r>
              <a:rPr lang="en-GB" sz="1800" dirty="0" smtClean="0">
                <a:solidFill>
                  <a:srgbClr val="C00000"/>
                </a:solidFill>
              </a:rPr>
              <a:t>  Promotion of healthy lifestyles</a:t>
            </a:r>
          </a:p>
          <a:p>
            <a:endParaRPr lang="en-GB" sz="1800" dirty="0" smtClean="0">
              <a:solidFill>
                <a:srgbClr val="C00000"/>
              </a:solidFill>
            </a:endParaRPr>
          </a:p>
          <a:p>
            <a:pPr>
              <a:buFont typeface="Wingdings" pitchFamily="2" charset="2"/>
              <a:buChar char="ü"/>
            </a:pPr>
            <a:r>
              <a:rPr lang="en-GB" sz="1800" dirty="0" smtClean="0">
                <a:solidFill>
                  <a:srgbClr val="C00000"/>
                </a:solidFill>
              </a:rPr>
              <a:t> Stock is sourced, stored, supplied and disposed of appropriately</a:t>
            </a:r>
          </a:p>
          <a:p>
            <a:endParaRPr lang="en-GB" sz="1800" dirty="0" smtClean="0">
              <a:solidFill>
                <a:srgbClr val="C00000"/>
              </a:solidFill>
            </a:endParaRPr>
          </a:p>
          <a:p>
            <a:pPr>
              <a:buFont typeface="Wingdings" pitchFamily="2" charset="2"/>
              <a:buChar char="ü"/>
            </a:pPr>
            <a:r>
              <a:rPr lang="en-GB" sz="1800" dirty="0" smtClean="0">
                <a:solidFill>
                  <a:srgbClr val="C00000"/>
                </a:solidFill>
              </a:rPr>
              <a:t>Services benefiting local community</a:t>
            </a:r>
          </a:p>
        </p:txBody>
      </p:sp>
      <p:pic>
        <p:nvPicPr>
          <p:cNvPr id="4098" name="Picture 2" descr="https://encrypted-tbn1.gstatic.com/images?q=tbn:ANd9GcQoIt1CYG_eBiwdVXJFrEziMGBk99YRNWBP6HwjVWIDa7aKCF1k"/>
          <p:cNvPicPr>
            <a:picLocks noChangeAspect="1" noChangeArrowheads="1"/>
          </p:cNvPicPr>
          <p:nvPr/>
        </p:nvPicPr>
        <p:blipFill>
          <a:blip r:embed="rId4" cstate="print"/>
          <a:srcRect/>
          <a:stretch>
            <a:fillRect/>
          </a:stretch>
        </p:blipFill>
        <p:spPr bwMode="auto">
          <a:xfrm>
            <a:off x="654968" y="2733649"/>
            <a:ext cx="1828800" cy="2495551"/>
          </a:xfrm>
          <a:prstGeom prst="rect">
            <a:avLst/>
          </a:prstGeom>
          <a:noFill/>
          <a:ln>
            <a:solidFill>
              <a:schemeClr val="tx1">
                <a:lumMod val="50000"/>
                <a:lumOff val="50000"/>
              </a:schemeClr>
            </a:solidFill>
          </a:ln>
        </p:spPr>
      </p:pic>
      <p:sp>
        <p:nvSpPr>
          <p:cNvPr id="4101" name="AutoShape 5" descr="data:image/jpeg;base64,/9j/4AAQSkZJRgABAQAAAQABAAD/2wCEAAkGBhQQEBIUEBAUFRUVGBwYFhUUEhUVFRgUFRQaFRQUFRQYHCYfFxojGRcVHzAgIycpLSwsGB8xNTAqNSYrLCkBCQoKDgwOGg8PGi4kHSQqKSksKi0pKSkuLCwpLCwsNSw0LCksKSksLCwsKSwsKSksLCwsLCksLCwsKSwsLCwsKf/AABEIAPIA0AMBIgACEQEDEQH/xAAcAAEAAgMBAQEAAAAAAAAAAAAAAQcFBggEAwL/xABKEAABAwICBgcFBQUFBQkAAAABAAIDBBEFMQYHEiFBURMiMmFxgZEUI0JSoQhigrHBFTNDcpJTc6Kz0iRUY5OyFyU1dKPC0eHw/8QAGgEBAAIDAQAAAAAAAAAAAAAAAAECAwUGBP/EADQRAAIBAwIDBAgFBQAAAAAAAAABAgMEESExBRJBEzJRoRRhcYGRsdHwIjNCQ8EVIzRS4f/aAAwDAQACEQMRAD8AqBzjc7z6qNo8z6o7MqF3ZiJ2jzPqm0eZ9VCICdo8z6ptHmfVQiAnaPM+qbR5n1UIgJ2jzPqm0eZ9VCICdo8z6ptHmfVQiAnaPM+qbR5n1UIgJ2jzPqm0eZ9VCICdo8z6ptHmfVQiAnaPM+qbR5n1UL9xRF7g1oJcSAAN5JO4ABAe7A8HlrJ2QQAue87t5sBxc48Ggbyuo9DdFY8OpWwxbz2nvOb5D2nnlyA4ABa1qp0AGHw9JKLzyAbZ+UZiNp5c+Z8FYYXL8Qu+2lyR7q8y8UERFrCwREQHFzsyoUuzKhd2YgiIpAREQBERAEREAREQBERAEREAREQEq69UGrbYDauqZ13C8TCOw0/GQfiIy5A9+7A6odXHtjxVVLfcsPu2kbpXg9o82NPqfAroGKMNG5aHiN7vSh73/BZIljLCwX6RFoS4REQBEXkxPE46aJ8szwyNgLnOPAD8ycgOJIQHHLsyoUuzKhd2YgiIpAREQBEWQwTApqyURU0Re88sgPmc7Jo7yqykorL2Bj1lcG0Wqqw2pqeST7wbZg8Xmzfqrr0N1H09OGyVtp5c9nKFp5Bvx+Lt3crLgpGxtDWNAAFgAAAByAGS01fisY6Uln1llEoHCtQ1XJYzTRRDkNqRw9LD6rZaX7PMIt0tZK7nsRsb6E3VvKbrWS4jcSfex7CeVFVO+z3SWNqmpB5kxEemyFjKz7O273Nf5SQ8fFrv0V0qCVVX9wv1E8qObcY1JYhACY2xzgf2T7O/oeB9LrSK3D5IH7E0b43D4XtLT6HNdkWWPxXR+CqYWTwskaeD2g+nLyXso8WqL8xZ8iOU5Astw1baAvxSo6wIp4z7143X4iJp+Y8eQ38lvml+oVpvJhsmyc+glN2nuZJmPB1/ELW9C9YNTgkppK2B3QtcdqMtDZYy7N7D8YOdibHgVsJ3fb0n6P3vDqVxjc6BoqJkMbWRtDWsAa1rRYADcAAvQvBg2Nw1kLZqeQPjdkRz4tIza4cQV71y7ynruZAiIgCIoJsgPzI+wuVztrY1iGvn9np3/wCzROzB3SyA22+9gyb5nktq10axthrqGlf13C1Q9p7LSP3QPzOGfIbuO6kW5hb3htn+9Nez6lJPoQ7MqFLsyoW+KhERSAiLJaPYFJW1McEI6zznwa0dp7u4BVlJRWXsD36F6FTYnP0cQ2WNsZJSOqxp/Nx4N/RdKaK6IQYdCIqdlvmcbbb3fM93E/lwX60T0Yiw+mZDCNzd5ce0957T3d5/+llampbG1z3uDWtF3OcbAAZkk5BcpeXkq8sLu+BdLB9b2Wo6Waz6PDrtkk6SUfwYrOeP5jkzzN+5VprC10STl8GHOMcW8Onykk59H8je/M9y1fQ7VnV4mQ9rejhJ3zyXseew3OQ9+Xes1GwUY9pcPlXh1IcvAz+N6+6yUkUsUUDeBI6WTzLur/hWo1mn2ITk7ddUG+YbIWC38rLBXZgeo6ggAMzX1D+JkcWsv3Rst9SVvFHg8MItDBFGOTI2t/IK/pltS0pU8+t/bGGcpftiutf2irtnfpZreOa91FrIxKA9WvmOW6R3SDd3PBXVWwOS8ddgkE4tNTxSD78bXfmE/qVOWkqS+/cOUpTA9f8AUMIFZTxyt+aP3T/Gxu0+G5WnotrEo8R3QTAScYpBsSDwae14tJWB0g1IUFQD0DXUz+BjJcy/fG42t4EKntLdXdZhTtt7dqMHqzxE7IPC/GN3j5FSqdpc6Q/DLwGqOpM1rumOg9PicOxO2zwPdytA6Rh7jxbzadx+qrPV1rpc0tgxN92ncypOY5Ca2Y+/nz5q7GPDgCCCDvBG8EHIgrXVaNS2nro+jLJpnN1NVVujNeWuG1G7eW3IinjG7aafheOeYO43B33/AKOaQw19OyendtMdz3Oa4ZseODh/+3Ly6ZaIxYnTOhmFjnHIB1o323OHdwI4hUZopj0+j2JSQ1IPRFwbO0XILfgnj52G/vFxnl7Glewcl+Yt/WvqV7vsOkkXyp52va1zHBzXAFrgbgtIuCDxBC+q1ZcgrRNaesEYbT7ERBqZR7sZ7DcjK4d3AcT4FZzTLS+LDaZ80u85MYDYvecmjl3ngFy5juNy1tRJPO7ae83PIDg1o4NA3ALZWFm60uaXdXmVkzxyyl7i5xLnOJJJNySTckniSV+W5hQpbmF1OxQOzKhS7MqEAREUgLoHUnoaKem9pkb72cAi43tizYPxdo/h5KmNDMB9uroIPhe67/7to2n/AOEEea6ypoAxoa0AACwA4ACwC0nFa/KlSXXVloo+h3Ln7XDrFNZKaSmf7iM2kcDulkad/ixpy5nfwCszW3pWaDD39GbSz+6jPEXB23+Tb27yFSmrLQz9p1oa8e4is+Y8236sYPNx3eAJXksKMIxdxU2Wwk+hsuqnVUKvZq61h6DOKI/xbfE7/h93xeGd8xQhoAaAABYACwAGQAGQSGINaGtAAAAAAsABuAA4Cy17TXTeHC4Okl6z3XEcQPWe4cO5o4nh4rx1qtS6qZ+CJSSRsUkgaCXEADMk2AHMk5LVMV1q4bTktdWNc4cIg6X6sBH1VA6W6wqvEnHppS2K/VhYS2MDhcZvPe6/ktautlR4RlZqy9y+pHMdEnXzh21a1Rb5uhFvTav9FmsK1qYbUkBlW1rjk2UOiPq8AfVctovRLhNFrRtEczOzo5A4Aggg5EbwfAqJqdr2lrmhzSLEEXBBzBBzC5W0T0/q8NcOhlJjv1oXkmMjjYfAe9tvNdFaF6cQYpB0kJ2Xt3SROI2mO/Vp4O4/Rai5sqlvq9V4lk8lT609U/sgdVULT0OcsQ3mL77OJj7vh8Mvvqa1kGJ7KGrf7t26B7j2HcIiflPDkd2R3Xk9gIIIBBFiCLi3EELmjWnoR+zKy8QtBNd0VvhIPXiv90kEdxHJey1qxuoej1d+jIaxqjpgFVvro0KFXSmpib76naSbZvhG97fFu9w/FzWQ1S6ZnEaK0pvNBZkh4uFupJ5gEHvaVu72AgggEHMHlyK1qc7at64v7+JbdFSaidM+kjdQyuu6IbcJPGK/WZ+EkEdzu5Wji2KR00L5ZnhrGNLnOPAD8/Bc5Y3A7AcbvFfZjkEkY+aCTNn9JczyXs1rayP2hJ0FO4+zMN77x0r+DiPlHAc7nktlUsu2rRnT7stfYVTwjAad6aSYnUmR12xtu2KM/Cy+Z+8dxPkOC1pEXQQhGnFRjsioUtzChS3MeKsA7MqFLsyoQBERSC2fs/YSH1NTOR+7Y1jfGQku/wALPqr3VV/Z/pdmimfbtzH0YxoH5lWqVyHEJc1xL4GSOxzzr3xoy4i2G/Vp4wLX+OTruP8ATsDyVmanNHPZMMic4WkqPfO57LhaIeTLH8RVFaSvNZi9RvuZaksHHcZejbbyAXVdNAI2Na0WDQGgdzRYD0C9d7/at6dFeGX9+0rHV5PxW1bYo3ySENaxpc4ng1ouT6BcpaZaUyYlVyTyEhpNo2HJkYPVaO/ieZJV3a9cYMOGdG02M8jWHfv2Ggvf5dVo81zoVn4TQWHVfsQk+gREW9KhERAFmdE9JpMPqmTxb7bntvufGe00/mORAWGRUnFTi4y2YOw8FxRlTBHLGbte0Oae5wuFhNZWjAr8PmjAvIwdJFzEjBcD8Qu3zWm6gMfMkE1K436Eh7P5JL3Hk8H+pW0Vx1WEres0t0zJujmPVLpJ7FicW060c/upAcuufduPg/Z8iV061cn6d4X7JilXGwbIbKXM7mv94y3gHD0XUGj2I+00lPN/axMefFzAT9br38TipclZfqRWPgVX9oXBQY6WqA3tcYXHucNtl/Ah/qqSXT2t6h6XB6rdvYGyDuLHgk+m0uYVsOFVOajy+D/6RLcIiLakBS3MKFLcx4qAHZlQpdmVCAIiKQdI6kIdnCYj8zpD/wCo4fot+kdYE8t/ouWNEtY9XhtmwybUV98MnWj37zs8WHvCuPR3XLR1rCyU+zTFpAbIeoSR8EuWfB1ly15Z1o1JTxlN50LplKaI+8xakv8AFVRn1lBXWIK5D0Xn6OupHncGzxEnuErb/qr50+1twYftRQWmqMtkHqRnnI4cfujfzsvTxGlOpUhGCzp/JEdDVftFT3fQsvutK7zuwfoqbWRxzH5q2Yy1MpkeeeQHytaNzR3BY5ba0oujSUHuVeoREXqAREQBERAWVqDqC3FHNvufA8H8L2OH6rodc+/Z/otrEJpLbo4CL98j2gfRrl0EFynE2vSHjwReOxzpr3h2cWuB24YyfEFzfyaFbuqaXawaiJN7Mc3+mV7QPQBVFr3nDsWsPghjafEl7vycFbuqaHZwaiBFrsc7+qV7gfQhZ7v/AA6X34kLcyem0O3hta21708v+WSuSV1vprMGYdWuPCnl/wApy5IXo4P3J+1CQREW8KhS3MeKhS3MKAHZlQpdmVCAIiKQEuiICQ5HOJNybk5+PMqEUAIiKQEREAREQBSFCIC2dVOmlBhdJIZ5XdPK/ac1sT3WYwbMbdoC1+07P4ltVRr+oR2Y6h3hG1tv6nLnxFrZ8NpVJucm22TlmZ0tx32+uqKgNIErrtad5DQA1jTbjYBdTaMYd7PRU0JzjhYw+LWAO+t1zHq+wQ1mJUsVrt2w9/8Adx9d1/GwHmurgtdxWSjyUo7JExNM1v1/Q4PU798gbGPF7wD/AIQ5cwlXT9oTHd1NStOZMzx4dSO/mXlUsvdwqny0cvqyJbhERbUgKW5hQpbmFADsyoUuzKhAERFICIiAIiIAiIgCIiAIiIAiIgCIszono4+vqo4I77973fLGO079B3kKkpKCcnsgWvqD0YLI5Kx43y9SP+7aeufNwA/Crdnl2WklebB8MZTwxxRt2WsaGtHIAWC07W5pYKOie1jrSy9RnMXHWd5N3+JC5CbldV8rqzJsij9YOkHt2ITyg3YDsR/yR7gfM3PmtcRF19OChFRXQxhERXAUtzChS3MKAHZlQpdmVCAIiKQERbXq80GfilSG72wMsZpBwbwY0/O7Ict5WOpUjTi5y2QP1ovq0qsQp5J4dlrWmzNu46Rw7QYeAGVzuvu5rX8VwaaleWVET43cnC1+9pyI8F15QYeyGJkUTA1jAGtaBuDRkF5sX0fgqmFk8LJGng4A+Y5HvC0MOLSU25LQtynH6K5NLtQ5G1Jh8nf0Mh+jJP0d6qp8TwiWlkMdRE6N4+F4t5g5Ed4W5oXVOuvwP3FTxoiL0gIiIAiKQFAP1DC57mtY0uc4gNaBckncABzXSeq3QAYdT7UgBnksZD8vyxg8h9TdYDVFqz9na2rqm++cLxsI/dtPEj5yPQbla0kgYLlc5xG97R9lDbr6y8UfHEa5sMbnvcGtaCSSdwA3knuXLenmljsSq3Sb+jb1Yh9wHtHvcd/oOC3HXBrE9oeaSmf7tp964Hc5w/hj7otv5nwVVr2cNtOzXaT3exEmERFuCoREQBS3MKFLcwoAdmVCl2ZUIAiL601M6V7WRtLnuIa1rRclx3AAI3jVg92jmj8tfUMggbdzzvJ7LWjtPceAA/TmuptFNGIsOpmQQDc3e5xHWe89p7u8/QWCwmrLQNuGU3WANRIAZXjfblG0/K36m55LdFyt/eOvLlj3V5+svFYCIi1xYWWMxnR6CsjMdTCyRvJw3g82nNp7wVk0UptPKBR+luoRzdp+HSbYz6CU2d4MkyPg63iqnxHDJaeQxzxPjeM2vaWnx7x3hdjlaNrXxCjhoiayFkxdcQsO55ktu2XjewDMkcPFbe04jV5lCS5vmUcTmdFJULoyoVn6l9BfapjVzsvFC60YI3PmG+/eG/mRyKr3B8KfVTxQRC75HBrfM7ye4C5PcF1no/grKKmigiFmxtDR3n4nHvJJPmtVxO5dOHJHd/IlLJ7wLBVHrh1hmAGlp32lcOu4HsMP5OP0Hkt5090sZh1G+V1i7sxt+aR3ZHhmT3ArlqurHzSPklcXPeS5zjxJzXg4badpLtJbL5lpM+CIi6QoERFICIiAKW5hQpbmFADsyoUuzKhAFempvV50IFXUs964e7aR+7Yfi/mI9B5rUtU+r81craidvumG7ARue4fF3tB9T4LoanhDAAFo+JXn7UPf9C0UfQCylEWgLhERAERfOecMaXOIaACSSbAAC5JJyFkB4sdxuKjgkmnfssYLk8e5oHFxO4DvXLemWlsmJ1TppLgdmOO9wxnADvOZPErPa09YRxKfo4nH2aI9Th0jsjKR+Q4DxWiLpuH2fZLtJ95+RjbyERfpjCSABcncAMyTkFtSC3NQOje3LNVvG5g6KO4+J2+Rw8G2H4irycbBa9oHgAoaCCG29rbvPOR3WefU28gvppzj/sNBPPxa07HfI7qsH9RHouPuajuK7a6vCMi0RRWuHSs1lc6JrrxU92DkZP4jvXq+S0Ffp7ySSTck3JOZJ3kr8rrKNJUoKC6GMIiLKAiIgCIiAKW5hQpbmFADsyts1e6CvxOfeCIGEdI7nxEbTzP0HksXozo1JiFU2CEZm7nW3MYDvcf0HE2XUOjGjcVBTshhbYNGfEuPac48SStZf3nYx5Y95+RKWT14VhbKeNrI2hrWiwA3AAZBe1EXMN5eWZAiIoARFBKAFyo7XPrG6QuoaV/UBtUPB7Th/BaeQ+Lmd3AraNbusf2GL2and/tMo3uB/dRndtfznfblnyVR6C6GftV1TGJSySOMSMJG00kv2SH8eOY+q21jbxS9Iq91bfUpJ9DUyiz2O6DVlESJ6Z+yPjYC+M9+03LzssPDSPeQGxvcTkGtcT6ALoo1ISWU9Cp8VvmqHRE1tc2RzfdU5D3E5GT+Gz163gO9NFdT1ZWOaZmGmi4ukHXI+7Hn5myv/RrRuGggZDA3Za3M/E5x7T3HiStXfX0IwcKby35EpGUY2wAVK/aB0iuaekaf+NJ9WxD/AKz6K5a+tbDG6SRwa1gLnE5BoFyfRcnaX6Qur6yaodcB7uoD8MbdzG+g9SVr+GUeerzvZfMtIwyIi6goEREARF9aamdI9rGC7nuDWjm5xs0b+8qG8A+SLcP+yLFf9xd/zYf9af8AZFiv+4u/5sP+tef0qj/uviMGnqW5hZ/HNAa2ii6WqpjHHtBu0Xxu6zr2FmuJ4FYBuYWWFSM1mLyDqXQHQSPDKcNFnTP60slu075W8mDIDxPFbYospXEznKcnKT1MoREVQEREAWq6wtOGYXSl5s6V92wxk9p3Fx47Dcz5DisxpDj8VDTyTzusxg83E9ljRxcTuC5a0u0qlxKqfPMc9zGA3bHGOywfmTxNyvfY2juJ5fdW/wBCreDG4jiL6iV8szy973FznHMk/l4cFv8AqFqNnFHN4PgeD+FzHD8lW6yWAY/LQztnp3APaCBcbQs4WcCPBdJXpc9F04+GhQ68MQKhtOBkAPJUhhX2gHtsKilB5uif/wC13/ys6PtA0v8AYz/0s/1rmpWFxHTlMmUWqG2X5mna0EuIAG8kkAAcyeAVOYl9oVtiKekc48DI8NHo25VdaUaxKzELtml2Y/7KPqs/Fxf5lZKXDK03+LREcyNu1t6zxV3pKN14QfeyDKQjeGM+4DmeJ7hvqtLoujoUI0IckSgREWcBERAF6sMrOhnil2dro5Gvte19hwda/C9l5UUNZWGC98A17e1VUEHsOz00jWbXT32do2vbY3qwNL9IfYKKap6PpOiAOxtbN7va3tWNu1yXM+gP/ilD/wCYj/6gr+1vn/uar/lZ/nMXM3ltTp14QgtHj5l09CptPNbX7UpfZ/ZeitI1+10u32QRa2yOarxuYUKW5hdDSowox5YLQodooiLiTKEREAXyqahsbXPe4Na0Euc42AAFySeAAX0cVRGubWN07zRUr/dsPv3g7nvB/dg8WtOfM+G/Pb0JV58kff6iG8Gtaz9PnYnU2jJFNESIm5bRyMrhzPDkPErSkRdhSpRpQUI7IxhERZAEREAREQBERAEREAREQBERAZzQidseJUTnuDWtnYXOcQAAHC5JOQV361NI6WbCapkVVA95a2zWTMc42lYdzQbncCudEXir2arVI1G8YGQpbmFCluYXtB2iiIuEMoREQGH0ulLaGqc1xa4QyEEEgghhsQRkVycG7huRFt+G7S9xVjZHJNkckRbXLKDZHJNkckRTlgbI5JsjkiJlgbI5JsjkiJlgbI5JsjkiJlgbI5JsjkiJlgbI5JsjkiJlgbI5JsDkERMsDYHIeijYHIeiIvWgTsDkFLWC43D0RFc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03" name="AutoShape 7" descr="data:image/jpeg;base64,/9j/4AAQSkZJRgABAQAAAQABAAD/2wCEAAkGBhQQEBIUEBAUFRUVGBwYFhUUEhUVFRgUFRQaFRQUFRQYHCYfFxojGRcVHzAgIycpLSwsGB8xNTAqNSYrLCkBCQoKDgwOGg8PGi4kHSQqKSksKi0pKSkuLCwpLCwsNSw0LCksKSksLCwsKSwsKSksLCwsLCksLCwsKSwsLCwsKf/AABEIAPIA0AMBIgACEQEDEQH/xAAcAAEAAgMBAQEAAAAAAAAAAAAAAQcFBggEAwL/xABKEAABAwICBgcFBQUFBQkAAAABAAIDBBEFMQYHEiFBURMiMmFxgZEUI0JSoQhigrHBFTNDcpJTc6Kz0iRUY5OyFyU1dKPC0eHw/8QAGgEBAAIDAQAAAAAAAAAAAAAAAAECAwUGBP/EADQRAAIBAwIDBAgFBQAAAAAAAAABAgMEESExBRJBEzJRoRRhcYGRsdHwIjNCQ8EVIzRS4f/aAAwDAQACEQMRAD8AqBzjc7z6qNo8z6o7MqF3ZiJ2jzPqm0eZ9VCICdo8z6ptHmfVQiAnaPM+qbR5n1UIgJ2jzPqm0eZ9VCICdo8z6ptHmfVQiAnaPM+qbR5n1UIgJ2jzPqm0eZ9VCICdo8z6ptHmfVQiAnaPM+qbR5n1UL9xRF7g1oJcSAAN5JO4ABAe7A8HlrJ2QQAue87t5sBxc48Ggbyuo9DdFY8OpWwxbz2nvOb5D2nnlyA4ABa1qp0AGHw9JKLzyAbZ+UZiNp5c+Z8FYYXL8Qu+2lyR7q8y8UERFrCwREQHFzsyoUuzKhd2YgiIpAREQBERAEREAREQBERAEREAREQEq69UGrbYDauqZ13C8TCOw0/GQfiIy5A9+7A6odXHtjxVVLfcsPu2kbpXg9o82NPqfAroGKMNG5aHiN7vSh73/BZIljLCwX6RFoS4REQBEXkxPE46aJ8szwyNgLnOPAD8ycgOJIQHHLsyoUuzKhd2YgiIpAREQBEWQwTApqyURU0Re88sgPmc7Jo7yqykorL2Bj1lcG0Wqqw2pqeST7wbZg8Xmzfqrr0N1H09OGyVtp5c9nKFp5Bvx+Lt3crLgpGxtDWNAAFgAAAByAGS01fisY6Uln1llEoHCtQ1XJYzTRRDkNqRw9LD6rZaX7PMIt0tZK7nsRsb6E3VvKbrWS4jcSfex7CeVFVO+z3SWNqmpB5kxEemyFjKz7O273Nf5SQ8fFrv0V0qCVVX9wv1E8qObcY1JYhACY2xzgf2T7O/oeB9LrSK3D5IH7E0b43D4XtLT6HNdkWWPxXR+CqYWTwskaeD2g+nLyXso8WqL8xZ8iOU5Astw1baAvxSo6wIp4z7143X4iJp+Y8eQ38lvml+oVpvJhsmyc+glN2nuZJmPB1/ELW9C9YNTgkppK2B3QtcdqMtDZYy7N7D8YOdibHgVsJ3fb0n6P3vDqVxjc6BoqJkMbWRtDWsAa1rRYADcAAvQvBg2Nw1kLZqeQPjdkRz4tIza4cQV71y7ynruZAiIgCIoJsgPzI+wuVztrY1iGvn9np3/wCzROzB3SyA22+9gyb5nktq10axthrqGlf13C1Q9p7LSP3QPzOGfIbuO6kW5hb3htn+9Nez6lJPoQ7MqFLsyoW+KhERSAiLJaPYFJW1McEI6zznwa0dp7u4BVlJRWXsD36F6FTYnP0cQ2WNsZJSOqxp/Nx4N/RdKaK6IQYdCIqdlvmcbbb3fM93E/lwX60T0Yiw+mZDCNzd5ce0957T3d5/+llampbG1z3uDWtF3OcbAAZkk5BcpeXkq8sLu+BdLB9b2Wo6Waz6PDrtkk6SUfwYrOeP5jkzzN+5VprC10STl8GHOMcW8Onykk59H8je/M9y1fQ7VnV4mQ9rejhJ3zyXseew3OQ9+Xes1GwUY9pcPlXh1IcvAz+N6+6yUkUsUUDeBI6WTzLur/hWo1mn2ITk7ddUG+YbIWC38rLBXZgeo6ggAMzX1D+JkcWsv3Rst9SVvFHg8MItDBFGOTI2t/IK/pltS0pU8+t/bGGcpftiutf2irtnfpZreOa91FrIxKA9WvmOW6R3SDd3PBXVWwOS8ddgkE4tNTxSD78bXfmE/qVOWkqS+/cOUpTA9f8AUMIFZTxyt+aP3T/Gxu0+G5WnotrEo8R3QTAScYpBsSDwae14tJWB0g1IUFQD0DXUz+BjJcy/fG42t4EKntLdXdZhTtt7dqMHqzxE7IPC/GN3j5FSqdpc6Q/DLwGqOpM1rumOg9PicOxO2zwPdytA6Rh7jxbzadx+qrPV1rpc0tgxN92ncypOY5Ca2Y+/nz5q7GPDgCCCDvBG8EHIgrXVaNS2nro+jLJpnN1NVVujNeWuG1G7eW3IinjG7aafheOeYO43B33/AKOaQw19OyendtMdz3Oa4ZseODh/+3Ly6ZaIxYnTOhmFjnHIB1o323OHdwI4hUZopj0+j2JSQ1IPRFwbO0XILfgnj52G/vFxnl7Glewcl+Yt/WvqV7vsOkkXyp52va1zHBzXAFrgbgtIuCDxBC+q1ZcgrRNaesEYbT7ERBqZR7sZ7DcjK4d3AcT4FZzTLS+LDaZ80u85MYDYvecmjl3ngFy5juNy1tRJPO7ae83PIDg1o4NA3ALZWFm60uaXdXmVkzxyyl7i5xLnOJJJNySTckniSV+W5hQpbmF1OxQOzKhS7MqEAREUgLoHUnoaKem9pkb72cAi43tizYPxdo/h5KmNDMB9uroIPhe67/7to2n/AOEEea6ypoAxoa0AACwA4ACwC0nFa/KlSXXVloo+h3Ln7XDrFNZKaSmf7iM2kcDulkad/ixpy5nfwCszW3pWaDD39GbSz+6jPEXB23+Tb27yFSmrLQz9p1oa8e4is+Y8236sYPNx3eAJXksKMIxdxU2Wwk+hsuqnVUKvZq61h6DOKI/xbfE7/h93xeGd8xQhoAaAABYACwAGQAGQSGINaGtAAAAAAsABuAA4Cy17TXTeHC4Okl6z3XEcQPWe4cO5o4nh4rx1qtS6qZ+CJSSRsUkgaCXEADMk2AHMk5LVMV1q4bTktdWNc4cIg6X6sBH1VA6W6wqvEnHppS2K/VhYS2MDhcZvPe6/ktautlR4RlZqy9y+pHMdEnXzh21a1Rb5uhFvTav9FmsK1qYbUkBlW1rjk2UOiPq8AfVctovRLhNFrRtEczOzo5A4Aggg5EbwfAqJqdr2lrmhzSLEEXBBzBBzC5W0T0/q8NcOhlJjv1oXkmMjjYfAe9tvNdFaF6cQYpB0kJ2Xt3SROI2mO/Vp4O4/Rai5sqlvq9V4lk8lT609U/sgdVULT0OcsQ3mL77OJj7vh8Mvvqa1kGJ7KGrf7t26B7j2HcIiflPDkd2R3Xk9gIIIBBFiCLi3EELmjWnoR+zKy8QtBNd0VvhIPXiv90kEdxHJey1qxuoej1d+jIaxqjpgFVvro0KFXSmpib76naSbZvhG97fFu9w/FzWQ1S6ZnEaK0pvNBZkh4uFupJ5gEHvaVu72AgggEHMHlyK1qc7at64v7+JbdFSaidM+kjdQyuu6IbcJPGK/WZ+EkEdzu5Wji2KR00L5ZnhrGNLnOPAD8/Bc5Y3A7AcbvFfZjkEkY+aCTNn9JczyXs1rayP2hJ0FO4+zMN77x0r+DiPlHAc7nktlUsu2rRnT7stfYVTwjAad6aSYnUmR12xtu2KM/Cy+Z+8dxPkOC1pEXQQhGnFRjsioUtzChS3MeKsA7MqFLsyoQBERSC2fs/YSH1NTOR+7Y1jfGQku/wALPqr3VV/Z/pdmimfbtzH0YxoH5lWqVyHEJc1xL4GSOxzzr3xoy4i2G/Vp4wLX+OTruP8ATsDyVmanNHPZMMic4WkqPfO57LhaIeTLH8RVFaSvNZi9RvuZaksHHcZejbbyAXVdNAI2Na0WDQGgdzRYD0C9d7/at6dFeGX9+0rHV5PxW1bYo3ySENaxpc4ng1ouT6BcpaZaUyYlVyTyEhpNo2HJkYPVaO/ieZJV3a9cYMOGdG02M8jWHfv2Ggvf5dVo81zoVn4TQWHVfsQk+gREW9KhERAFmdE9JpMPqmTxb7bntvufGe00/mORAWGRUnFTi4y2YOw8FxRlTBHLGbte0Oae5wuFhNZWjAr8PmjAvIwdJFzEjBcD8Qu3zWm6gMfMkE1K436Eh7P5JL3Hk8H+pW0Vx1WEres0t0zJujmPVLpJ7FicW060c/upAcuufduPg/Z8iV061cn6d4X7JilXGwbIbKXM7mv94y3gHD0XUGj2I+00lPN/axMefFzAT9br38TipclZfqRWPgVX9oXBQY6WqA3tcYXHucNtl/Ah/qqSXT2t6h6XB6rdvYGyDuLHgk+m0uYVsOFVOajy+D/6RLcIiLakBS3MKFLcx4qAHZlQpdmVCAIiKQdI6kIdnCYj8zpD/wCo4fot+kdYE8t/ouWNEtY9XhtmwybUV98MnWj37zs8WHvCuPR3XLR1rCyU+zTFpAbIeoSR8EuWfB1ly15Z1o1JTxlN50LplKaI+8xakv8AFVRn1lBXWIK5D0Xn6OupHncGzxEnuErb/qr50+1twYftRQWmqMtkHqRnnI4cfujfzsvTxGlOpUhGCzp/JEdDVftFT3fQsvutK7zuwfoqbWRxzH5q2Yy1MpkeeeQHytaNzR3BY5ba0oujSUHuVeoREXqAREQBERAWVqDqC3FHNvufA8H8L2OH6rodc+/Z/otrEJpLbo4CL98j2gfRrl0EFynE2vSHjwReOxzpr3h2cWuB24YyfEFzfyaFbuqaXawaiJN7Mc3+mV7QPQBVFr3nDsWsPghjafEl7vycFbuqaHZwaiBFrsc7+qV7gfQhZ7v/AA6X34kLcyem0O3hta21708v+WSuSV1vprMGYdWuPCnl/wApy5IXo4P3J+1CQREW8KhS3MeKhS3MKAHZlQpdmVCAIiKQEuiICQ5HOJNybk5+PMqEUAIiKQEREAREQBSFCIC2dVOmlBhdJIZ5XdPK/ac1sT3WYwbMbdoC1+07P4ltVRr+oR2Y6h3hG1tv6nLnxFrZ8NpVJucm22TlmZ0tx32+uqKgNIErrtad5DQA1jTbjYBdTaMYd7PRU0JzjhYw+LWAO+t1zHq+wQ1mJUsVrt2w9/8Adx9d1/GwHmurgtdxWSjyUo7JExNM1v1/Q4PU798gbGPF7wD/AIQ5cwlXT9oTHd1NStOZMzx4dSO/mXlUsvdwqny0cvqyJbhERbUgKW5hQpbmFADsyoUuzKhAERFICIiAIiIAiIgCIiAIiIAiIgCIszono4+vqo4I77973fLGO079B3kKkpKCcnsgWvqD0YLI5Kx43y9SP+7aeufNwA/Crdnl2WklebB8MZTwxxRt2WsaGtHIAWC07W5pYKOie1jrSy9RnMXHWd5N3+JC5CbldV8rqzJsij9YOkHt2ITyg3YDsR/yR7gfM3PmtcRF19OChFRXQxhERXAUtzChS3MKAHZlQpdmVCAIiKQERbXq80GfilSG72wMsZpBwbwY0/O7Ict5WOpUjTi5y2QP1ovq0qsQp5J4dlrWmzNu46Rw7QYeAGVzuvu5rX8VwaaleWVET43cnC1+9pyI8F15QYeyGJkUTA1jAGtaBuDRkF5sX0fgqmFk8LJGng4A+Y5HvC0MOLSU25LQtynH6K5NLtQ5G1Jh8nf0Mh+jJP0d6qp8TwiWlkMdRE6N4+F4t5g5Ed4W5oXVOuvwP3FTxoiL0gIiIAiKQFAP1DC57mtY0uc4gNaBckncABzXSeq3QAYdT7UgBnksZD8vyxg8h9TdYDVFqz9na2rqm++cLxsI/dtPEj5yPQbla0kgYLlc5xG97R9lDbr6y8UfHEa5sMbnvcGtaCSSdwA3knuXLenmljsSq3Sb+jb1Yh9wHtHvcd/oOC3HXBrE9oeaSmf7tp964Hc5w/hj7otv5nwVVr2cNtOzXaT3exEmERFuCoREQBS3MKFLcwoAdmVCl2ZUIAiL601M6V7WRtLnuIa1rRclx3AAI3jVg92jmj8tfUMggbdzzvJ7LWjtPceAA/TmuptFNGIsOpmQQDc3e5xHWe89p7u8/QWCwmrLQNuGU3WANRIAZXjfblG0/K36m55LdFyt/eOvLlj3V5+svFYCIi1xYWWMxnR6CsjMdTCyRvJw3g82nNp7wVk0UptPKBR+luoRzdp+HSbYz6CU2d4MkyPg63iqnxHDJaeQxzxPjeM2vaWnx7x3hdjlaNrXxCjhoiayFkxdcQsO55ktu2XjewDMkcPFbe04jV5lCS5vmUcTmdFJULoyoVn6l9BfapjVzsvFC60YI3PmG+/eG/mRyKr3B8KfVTxQRC75HBrfM7ye4C5PcF1no/grKKmigiFmxtDR3n4nHvJJPmtVxO5dOHJHd/IlLJ7wLBVHrh1hmAGlp32lcOu4HsMP5OP0Hkt5090sZh1G+V1i7sxt+aR3ZHhmT3ArlqurHzSPklcXPeS5zjxJzXg4badpLtJbL5lpM+CIi6QoERFICIiAKW5hQpbmFADsyoUuzKhAFempvV50IFXUs964e7aR+7Yfi/mI9B5rUtU+r81craidvumG7ARue4fF3tB9T4LoanhDAAFo+JXn7UPf9C0UfQCylEWgLhERAERfOecMaXOIaACSSbAAC5JJyFkB4sdxuKjgkmnfssYLk8e5oHFxO4DvXLemWlsmJ1TppLgdmOO9wxnADvOZPErPa09YRxKfo4nH2aI9Th0jsjKR+Q4DxWiLpuH2fZLtJ95+RjbyERfpjCSABcncAMyTkFtSC3NQOje3LNVvG5g6KO4+J2+Rw8G2H4irycbBa9oHgAoaCCG29rbvPOR3WefU28gvppzj/sNBPPxa07HfI7qsH9RHouPuajuK7a6vCMi0RRWuHSs1lc6JrrxU92DkZP4jvXq+S0Ffp7ySSTck3JOZJ3kr8rrKNJUoKC6GMIiLKAiIgCIiAKW5hQpbmFADsyts1e6CvxOfeCIGEdI7nxEbTzP0HksXozo1JiFU2CEZm7nW3MYDvcf0HE2XUOjGjcVBTshhbYNGfEuPac48SStZf3nYx5Y95+RKWT14VhbKeNrI2hrWiwA3AAZBe1EXMN5eWZAiIoARFBKAFyo7XPrG6QuoaV/UBtUPB7Th/BaeQ+Lmd3AraNbusf2GL2and/tMo3uB/dRndtfznfblnyVR6C6GftV1TGJSySOMSMJG00kv2SH8eOY+q21jbxS9Iq91bfUpJ9DUyiz2O6DVlESJ6Z+yPjYC+M9+03LzssPDSPeQGxvcTkGtcT6ALoo1ISWU9Cp8VvmqHRE1tc2RzfdU5D3E5GT+Gz163gO9NFdT1ZWOaZmGmi4ukHXI+7Hn5myv/RrRuGggZDA3Za3M/E5x7T3HiStXfX0IwcKby35EpGUY2wAVK/aB0iuaekaf+NJ9WxD/AKz6K5a+tbDG6SRwa1gLnE5BoFyfRcnaX6Qur6yaodcB7uoD8MbdzG+g9SVr+GUeerzvZfMtIwyIi6goEREARF9aamdI9rGC7nuDWjm5xs0b+8qG8A+SLcP+yLFf9xd/zYf9af8AZFiv+4u/5sP+tef0qj/uviMGnqW5hZ/HNAa2ii6WqpjHHtBu0Xxu6zr2FmuJ4FYBuYWWFSM1mLyDqXQHQSPDKcNFnTP60slu075W8mDIDxPFbYospXEznKcnKT1MoREVQEREAWq6wtOGYXSl5s6V92wxk9p3Fx47Dcz5DisxpDj8VDTyTzusxg83E9ljRxcTuC5a0u0qlxKqfPMc9zGA3bHGOywfmTxNyvfY2juJ5fdW/wBCreDG4jiL6iV8szy973FznHMk/l4cFv8AqFqNnFHN4PgeD+FzHD8lW6yWAY/LQztnp3APaCBcbQs4WcCPBdJXpc9F04+GhQ68MQKhtOBkAPJUhhX2gHtsKilB5uif/wC13/ys6PtA0v8AYz/0s/1rmpWFxHTlMmUWqG2X5mna0EuIAG8kkAAcyeAVOYl9oVtiKekc48DI8NHo25VdaUaxKzELtml2Y/7KPqs/Fxf5lZKXDK03+LREcyNu1t6zxV3pKN14QfeyDKQjeGM+4DmeJ7hvqtLoujoUI0IckSgREWcBERAF6sMrOhnil2dro5Gvte19hwda/C9l5UUNZWGC98A17e1VUEHsOz00jWbXT32do2vbY3qwNL9IfYKKap6PpOiAOxtbN7va3tWNu1yXM+gP/ilD/wCYj/6gr+1vn/uar/lZ/nMXM3ltTp14QgtHj5l09CptPNbX7UpfZ/ZeitI1+10u32QRa2yOarxuYUKW5hdDSowox5YLQodooiLiTKEREAXyqahsbXPe4Na0Euc42AAFySeAAX0cVRGubWN07zRUr/dsPv3g7nvB/dg8WtOfM+G/Pb0JV58kff6iG8Gtaz9PnYnU2jJFNESIm5bRyMrhzPDkPErSkRdhSpRpQUI7IxhERZAEREAREQBERAEREAREQBERAZzQidseJUTnuDWtnYXOcQAAHC5JOQV361NI6WbCapkVVA95a2zWTMc42lYdzQbncCudEXir2arVI1G8YGQpbmFCluYXtB2iiIuEMoREQGH0ulLaGqc1xa4QyEEEgghhsQRkVycG7huRFt+G7S9xVjZHJNkckRbXLKDZHJNkckRTlgbI5JsjkiJlgbI5JsjkiJlgbI5JsjkiJlgbI5JsjkiJlgbI5JsjkiJlgbI5JsDkERMsDYHIeijYHIeiIvWgTsDkFLWC43D0RFc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12776"/>
            <a:ext cx="8712968" cy="1296144"/>
          </a:xfrm>
          <a:prstGeom prst="rect">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971600" y="476672"/>
            <a:ext cx="6912768" cy="720080"/>
          </a:xfrm>
          <a:prstGeom prst="roundRect">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755576" y="476672"/>
            <a:ext cx="727280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latin typeface="+mj-lt"/>
                <a:ea typeface="+mj-ea"/>
                <a:cs typeface="+mj-cs"/>
              </a:rPr>
              <a:t>Principle 5: Equipment and facilities</a:t>
            </a:r>
            <a:endParaRPr kumimoji="0" lang="en-GB" sz="2800" b="1" i="0" u="none" strike="noStrike" kern="0" cap="none" spc="0" normalizeH="0" baseline="0" noProof="0" dirty="0">
              <a:ln>
                <a:noFill/>
              </a:ln>
              <a:solidFill>
                <a:schemeClr val="bg1"/>
              </a:solidFill>
              <a:effectLst/>
              <a:uLnTx/>
              <a:uFillTx/>
              <a:latin typeface="+mj-lt"/>
              <a:ea typeface="+mj-ea"/>
              <a:cs typeface="+mj-cs"/>
            </a:endParaRPr>
          </a:p>
        </p:txBody>
      </p:sp>
      <p:sp>
        <p:nvSpPr>
          <p:cNvPr id="6" name="Frame 5"/>
          <p:cNvSpPr/>
          <p:nvPr/>
        </p:nvSpPr>
        <p:spPr>
          <a:xfrm>
            <a:off x="251520" y="1484784"/>
            <a:ext cx="8532440" cy="1080120"/>
          </a:xfrm>
          <a:prstGeom prst="frame">
            <a:avLst>
              <a:gd name="adj1" fmla="val 586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95536" y="1628800"/>
            <a:ext cx="8388423" cy="830997"/>
          </a:xfrm>
          <a:prstGeom prst="rect">
            <a:avLst/>
          </a:prstGeom>
          <a:noFill/>
        </p:spPr>
        <p:txBody>
          <a:bodyPr wrap="square" rtlCol="0">
            <a:spAutoFit/>
          </a:bodyPr>
          <a:lstStyle/>
          <a:p>
            <a:r>
              <a:rPr lang="en-GB" sz="2400" dirty="0" smtClean="0">
                <a:solidFill>
                  <a:srgbClr val="0070C0"/>
                </a:solidFill>
              </a:rPr>
              <a:t>This is all about ensuring that equipment and facilities used in the pharmacy are safe and for for purpose</a:t>
            </a:r>
            <a:endParaRPr lang="en-GB" sz="2400" dirty="0">
              <a:solidFill>
                <a:srgbClr val="0070C0"/>
              </a:solidFill>
            </a:endParaRPr>
          </a:p>
        </p:txBody>
      </p:sp>
      <p:sp>
        <p:nvSpPr>
          <p:cNvPr id="8" name="Rounded Rectangle 7"/>
          <p:cNvSpPr/>
          <p:nvPr/>
        </p:nvSpPr>
        <p:spPr>
          <a:xfrm>
            <a:off x="4716016" y="2780928"/>
            <a:ext cx="4283968" cy="2952328"/>
          </a:xfrm>
          <a:prstGeom prst="round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GB" sz="1800" dirty="0" smtClean="0">
                <a:solidFill>
                  <a:srgbClr val="C00000"/>
                </a:solidFill>
              </a:rPr>
              <a:t>  Well-maintained equipment is available</a:t>
            </a:r>
          </a:p>
          <a:p>
            <a:endParaRPr lang="en-GB" sz="1800" dirty="0" smtClean="0">
              <a:solidFill>
                <a:srgbClr val="C00000"/>
              </a:solidFill>
            </a:endParaRPr>
          </a:p>
          <a:p>
            <a:pPr>
              <a:buFont typeface="Wingdings" pitchFamily="2" charset="2"/>
              <a:buChar char="ü"/>
            </a:pPr>
            <a:r>
              <a:rPr lang="en-GB" sz="1800" dirty="0" smtClean="0">
                <a:solidFill>
                  <a:srgbClr val="C00000"/>
                </a:solidFill>
              </a:rPr>
              <a:t>  Equipment is fit for purpose and to the appropriate safety standard</a:t>
            </a:r>
          </a:p>
          <a:p>
            <a:endParaRPr lang="en-GB" sz="1800" dirty="0" smtClean="0">
              <a:solidFill>
                <a:srgbClr val="C00000"/>
              </a:solidFill>
            </a:endParaRPr>
          </a:p>
          <a:p>
            <a:pPr>
              <a:buFont typeface="Wingdings" pitchFamily="2" charset="2"/>
              <a:buChar char="ü"/>
            </a:pPr>
            <a:r>
              <a:rPr lang="en-GB" sz="1800" dirty="0" smtClean="0">
                <a:solidFill>
                  <a:srgbClr val="C00000"/>
                </a:solidFill>
              </a:rPr>
              <a:t>  IT equipment protects confidentiality </a:t>
            </a:r>
            <a:endParaRPr lang="en-GB" sz="1800" dirty="0">
              <a:solidFill>
                <a:srgbClr val="C00000"/>
              </a:solidFill>
            </a:endParaRPr>
          </a:p>
        </p:txBody>
      </p:sp>
      <p:pic>
        <p:nvPicPr>
          <p:cNvPr id="3075" name="Picture 3" descr="M:\Documents and Settings\Beverley de Friend.DOMAIN\Local Settings\Temporary Internet Files\Content.IE5\8YOAGN93\MP900402149[1].jpg"/>
          <p:cNvPicPr>
            <a:picLocks noChangeAspect="1" noChangeArrowheads="1"/>
          </p:cNvPicPr>
          <p:nvPr/>
        </p:nvPicPr>
        <p:blipFill>
          <a:blip r:embed="rId4" cstate="print"/>
          <a:srcRect/>
          <a:stretch>
            <a:fillRect/>
          </a:stretch>
        </p:blipFill>
        <p:spPr bwMode="auto">
          <a:xfrm>
            <a:off x="35496" y="2636912"/>
            <a:ext cx="2052338" cy="1844824"/>
          </a:xfrm>
          <a:prstGeom prst="rect">
            <a:avLst/>
          </a:prstGeom>
          <a:noFill/>
        </p:spPr>
      </p:pic>
      <p:pic>
        <p:nvPicPr>
          <p:cNvPr id="3077" name="Picture 5" descr="M:\Documents and Settings\Beverley de Friend.DOMAIN\Local Settings\Temporary Internet Files\Content.IE5\05E4BLBX\MC900215354[1].wmf"/>
          <p:cNvPicPr>
            <a:picLocks noChangeAspect="1" noChangeArrowheads="1"/>
          </p:cNvPicPr>
          <p:nvPr/>
        </p:nvPicPr>
        <p:blipFill>
          <a:blip r:embed="rId5" cstate="print"/>
          <a:srcRect/>
          <a:stretch>
            <a:fillRect/>
          </a:stretch>
        </p:blipFill>
        <p:spPr bwMode="auto">
          <a:xfrm>
            <a:off x="2627784" y="3068960"/>
            <a:ext cx="2068717" cy="2335794"/>
          </a:xfrm>
          <a:prstGeom prst="rect">
            <a:avLst/>
          </a:prstGeom>
          <a:noFill/>
        </p:spPr>
      </p:pic>
      <p:pic>
        <p:nvPicPr>
          <p:cNvPr id="3079" name="Picture 7" descr="https://encrypted-tbn3.gstatic.com/images?q=tbn:ANd9GcQYBzcQg-JpEzmoiyXjcPYIPOxm7phDYHIoJFg5SJYzyKarO-JP"/>
          <p:cNvPicPr>
            <a:picLocks noChangeAspect="1" noChangeArrowheads="1"/>
          </p:cNvPicPr>
          <p:nvPr/>
        </p:nvPicPr>
        <p:blipFill>
          <a:blip r:embed="rId6" cstate="print"/>
          <a:srcRect/>
          <a:stretch>
            <a:fillRect/>
          </a:stretch>
        </p:blipFill>
        <p:spPr bwMode="auto">
          <a:xfrm>
            <a:off x="1331640" y="4869160"/>
            <a:ext cx="864096" cy="612068"/>
          </a:xfrm>
          <a:prstGeom prst="rect">
            <a:avLst/>
          </a:prstGeom>
          <a:noFill/>
        </p:spPr>
      </p:pic>
      <p:sp>
        <p:nvSpPr>
          <p:cNvPr id="14" name="Frame 13"/>
          <p:cNvSpPr/>
          <p:nvPr/>
        </p:nvSpPr>
        <p:spPr>
          <a:xfrm>
            <a:off x="1115616" y="4653136"/>
            <a:ext cx="1440160" cy="1080120"/>
          </a:xfrm>
          <a:prstGeom prst="frame">
            <a:avLst>
              <a:gd name="adj1" fmla="val 82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0"/>
            <a:ext cx="5904656" cy="859632"/>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ame 1"/>
          <p:cNvSpPr/>
          <p:nvPr/>
        </p:nvSpPr>
        <p:spPr>
          <a:xfrm>
            <a:off x="1691680" y="116632"/>
            <a:ext cx="5688632" cy="648072"/>
          </a:xfrm>
          <a:prstGeom prst="frame">
            <a:avLst/>
          </a:prstGeom>
          <a:solidFill>
            <a:srgbClr val="00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1907704" y="188640"/>
            <a:ext cx="5442516" cy="461665"/>
          </a:xfrm>
          <a:prstGeom prst="rect">
            <a:avLst/>
          </a:prstGeom>
          <a:noFill/>
          <a:ln>
            <a:noFill/>
          </a:ln>
        </p:spPr>
        <p:txBody>
          <a:bodyPr wrap="square" rtlCol="0">
            <a:spAutoFit/>
          </a:bodyPr>
          <a:lstStyle/>
          <a:p>
            <a:r>
              <a:rPr lang="en-GB" sz="2400" dirty="0" smtClean="0"/>
              <a:t>“A show me, tell me story” by the NPA</a:t>
            </a:r>
            <a:endParaRPr lang="en-GB" sz="2400" dirty="0"/>
          </a:p>
        </p:txBody>
      </p:sp>
      <p:graphicFrame>
        <p:nvGraphicFramePr>
          <p:cNvPr id="4" name="Diagram 3"/>
          <p:cNvGraphicFramePr/>
          <p:nvPr/>
        </p:nvGraphicFramePr>
        <p:xfrm>
          <a:off x="3959424" y="1484784"/>
          <a:ext cx="518457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0" name="AutoShape 2" descr="data:image/jpeg;base64,/9j/4AAQSkZJRgABAQAAAQABAAD/2wCEAAkGBxISEBUTEhQVFRMVGBcXGRYVFRUXFhYaGBoZFxgYFhoZHyggHRolGxgXIjEhJSksLi4uHR80ODMsNygtLisBCgoKDg0OGxAQGy4lHyUsLCwtLCssLCwsLCwsLC8sLCw0LCwsLDQ3LCwsLCwsLCwxLCwsLCwsLCwsLCwsLCwsLP/AABEIAQ4AuwMBIgACEQEDEQH/xAAbAAEAAgMBAQAAAAAAAAAAAAAABQYDBAcCAf/EAEgQAAEDAgIGBgYHBQYGAwAAAAEAAgMEERIhBQYxQVFhEyIycYGRQlJicqGxI1OCkrLB0RQkM0NzNGOj0uHwByWDwuLxFpOi/8QAGQEBAAMBAQAAAAAAAAAAAAAAAAIDBAUB/8QALhEAAgIBAwIEBAYDAAAAAAAAAAECAxEEITESURMiMkEUcYHBIzNhkeHwQlKh/9oADAMBAAIRAxEAPwDuKIiAIiIAiIgCIiAIiIAiIgCIiAIiIAiIgC1oK1jpJIgfpI8Jc05GzxdrhxabOF+LXDctlQ2m9FyOliqKdwbPEcJDiQyaJxGOJ9geAc11snDgTcDJq9NdksZ2wzSx+GLpGf4b2LY0VV9MwyDsOc7BzY04Q7mHWLhyIXiTRYw1HRucx1RmXDPC7AIw5o42a3yWppHRD3NgponCKkYLSBhIe5jAGshZbstPpOBvZth2rgCYhla8YmkOab5g3BsbHPvXteY4w1oa0ANAAAAsABkAANgXpAEREAREQBERAEREARRuk9O09O4NkfZxzDWhznW4kNBsO9QVTri/N8cQMLTtc4h7gDZxDbZeK8bSLYUWT4RYdNaVipIHzzuwxxi5O07bAAb3EkADeSq9ofXcVtDNUUVPK+WIlrYZMLMbsrYX3LSLG5sbjyUd/wAYqKeq0bGKcYmmWN78wOoQ6xzOdnlhttUbojQzIIWRi92i2IEhwO04SNmd1GU1EnRp3bn2LJqTrk+sfJDUU7qaoj2tLg5j8yDgdlci2Y3XGaty5ZCZMYjjcxroSCHNFy07r7g4i9xvz3EX2aiGaT+LO5/I4g37rXAKPir3ND0O+z2L9U6Vgj7csbTwL2g+V7qPk1tox/Nv7rJHDzDbKmsoMJAY2MuOwYD5klxsBxXuv0RN2rh4HotFrdzd/wA08TsTjoq84lIv2i9KRVDS6J1wDYgggg8wc1uqmf8ADyJ153+icDe9zcRPliHmrmrE8oxaitV2OMXsiN07pT9njBDcT3uwsbewJzOZ3AAEqEoNZJhMxs4jMchDQ5gcMDj2Qbk3BOV1Ia5iP9ldjviuOjt2uk9G3xvyuqrLE57ACcLuqSRnYgg5eSrnJxaNWmphOt5W50YlVHSus0kjiyksGjIzkXHdGDke85fNQ1bUTOIY+eR+O+RIayw23DAL9y1nSYOr07GkZYcLQByte480lZngnTo1F5nubuKpBxCqmx8zdv3dlluQ6+YG4Zo7yNuHFpAaSDtA7l61b0QyqY58znHC8sMbDhjysb3HWdcEb1Z4tC0zQAIY7D2Afic17BS92Rvspz0uPH0N9ERWHOCIiAIiIAiIgOaSSF1RO9xwuMzmudbEWNFw3L1cgscgc9rmtAIeLF1+qCLtdbjsBCuGm9WWzP6WN5ilORIF2v4Ym8earLGSMllikcHOjIFwLXBFwbKicWtzs0XRmsLnHB7eHvDele5+G1m9ljbbLNGW7abrSm0a57utPNg9RpYwd2JrQ7yIUgtepB3uIbwaOseV9vkqstvcu6VjB8oYY2NLYmhrQTs2E+kb7zfaTvXyr0jDEQJJGMJ2AuGI9zdp8FpO0c5+174I/UjeQ4+869m9zPvKNZJExr46CNjndbFM9/UBG27iS+V/dlxcF6kmRcscf36Fo0PWscMQbKS87eikDQ29m5loFrZ+JUyq3R6CLmRvMzpm4QQya5jF8+qxpDbD2g4jipCv6TCxj3N+kkZHZgIJDnAHMnLq32KeOxn3byzY1W0xIYnmOAyh8j3jBNBexNhkX3GzeptunCP4tNUxD1sDZW/4LnkDmQFlrdX6SUN6SnhfhthJjbibbZhda7fArA3QskWdNO9o+rmLp4zyBeekbys6w4FaDmTl1SbPulImVlORDI0uaQ5pBvZ7djXcL5gg8VVYJMTA61iRsO4q01OkDHFLJLF0czI3G467HWGWCSwJGK2Tg08t6qujaJ0r4oQ8sOBzi4AHNoaMwdouVVZHLRv0c8Qk3wjVr4MgSXOAcC7uzuQAO7wuszJogLNLT7LbG/gFvVGiK2P+WyYcY34T4td+SxR0NY42bTFpO972Bo77ZnwVfRLjBsV1bWepfuSWpDyJaiMZMHRuDdzXOBxW8graovV/RP7NFYnFI84pHcXcB7I2BSi0RWEci+anY2giIvSkIiIAiIgCIiAKB09q+ZniaJwZKBhOIXY8bg62YI4qeReNZJwnKDzEpB0FXE2tAOZe4/Cy1aqGSCTo57Z5skbkx/EZ7HDgugqI1pbTOpnNqnBrDsPpYhmCwbSeXnkoOuODXXrJuSTWTnc1OypnidOD+xhwa4YnDpb5BzrbIgbe9c7rX6UzQNIGhop4QALACJmQ5ZKiU1SyVpaczYggi2IbLgf7sp/RmszYY2x1GMub1Q9rS4OaNhdb0gMj5715XL/Fluqqm8SjnJhNDPSvdGInywEkxujsXMBN8DgTfLj/ALGfRFBLNUNmljdHFFcsa/Jz3nLERuAU1RaepZexMwk+iThd911ipJT6VnJmlfNLDW4REUjKV/XSX6BsW+V7Qfdb13fhA8VG6rsvWuPqQ28Xv/RqxaarOmq32zZCOjHAuObz8m+CkdSor9PL6zwwd0bf1c5VZzP5HR6fD03z+/8ABZkRFac4IiIAiIgCIiAIiIAiIgCIoDWHWIQnoogHzn0dzPaf+iZJQhKbxE2tO6bZTNA7cruxGNruZ4N5qnva+WTpZzik3D0IxwYPzXyCA4i+RxfK7tPPyHAL62Vz39HCwyv3hvZb77tgWeU3LZHWpojUsvnuZHMBtfcbheREHStDiQCHAEEizsiORyDtqaV0NPA1k0zmvZis9jbhsd+yfaF+PJepG3HA7QeBGYPmoNOL3LlJTjmLMNRRtLi2RrS7aDa2IcR+Y3LwKADsPlZ7kjgpKsh6eG7erIM2kei4ZEdxzC3dFaDinhbI2aYX2glhLXDJzT1doN1NRb4ZVK6MV5yGYJm7Kmf79/mszKuqGypk8Wxn5tU4dVR9fL5R/wCVY36pndUSD7Mf6KXTPuV/Ead8r/hXiGwxE7mgnPaTtz5kq66u0ZhpY2HtWxO953Wd8So6m1RjDgZJZZQCDhcWhpINxcAZ57lY1KEOnkz6rURsSUQiIrDEEREAREQBERAEREARFBa5zyMpSWEtBc0Pc3a1hNnEcNwvzQlCPVJR7mpp7WJ1zDSkF4yfL6MfJvF/y+VfhhZE0knM5ue45uPElZGMAYBHYDdvHw+a3NX2wPm/eTaUH6ON38M+007HO5HZuG9Z8ubwddRjRDKWT5ozQ8tVZzsUUHHZJIPZHot5lXGhoo4WBkTQ1o3D5k7zzK2EV0YpcHMtvlY9+OxhrKZssbo3i7XgtPiufURcAWP7cbjG7vabX8Qujqkaw0/RVpI7M7MX22ZH4WKjaso0aKeJOPc8UUuF+Hc/8QH5gfAKR0PP0NUWH+HUdYcBK0Z/ebbxaoaa9rja2zh3tzt8LLd0kwvhxR9ttpIz7TesPPZ4qqEsGq6Ce3cuqLW0ZWCaFkrdj2g93EeBuFsrSchrDwwiIh4EREAREQBERAEREAREQBeZGBwLXAEEWIOYIO4r0iApekdXJICXU4MkW0xX67PcPpDlt71GXjlaWnO21pyc08xtBXR1HaT0JDPm9tnjY9pwvHiPkclXKtPdG6rWNbT3/Uq+jtL1FPlnPF6rj9K0ey70hyKs+jdOwT5MfZ/1b+q8fZO3wUBVau1MecbmzN4O6knn2T8FDVth1aiJzP6jMvBwy+K8UpR5RbKqm7eLw/77HSlWdeo/o4Zd8coB914LT8cKgaeeQD6GokA4YhI0eDrppCpq5YjE+Vj2mxzjwm7SCMweSeJFrBGvSThNSyjKtzRLvogPVJb5HL4WUZR1PSNvazgbOHAhb2ijZ0jebXeYw/8AYqUbLV5ST1OlwGen+rfjZ7kmdh3G/mrKqfTP6OvhdulY+I9467flZXBaYvKOTqY4nnuERFIoCIiAIiIAiIgCIiAIiIAiIgCxVdQI43Pd2WNLjbbYC+SyrHUwB7HMd2XAtPcRYoerGdyjVOs9W5jpG9HEy12tw43Z7Lk5fBaM0sjGhr53mJ564c7abE7doaTtA5JpLRlRBG6J8b3tA6kjGlwIGYxW7J3Z/wCq9QvD5L7bMaRyxF1/kFnk5Lk7VcK8eVI8QRsJvEGADIuAF+4fqtxaxLY3Pe4hoOHbyG3vz+C1BOahxa27YxbEd7uA5BQxkuM2j3YpJJB2HEAc8IsSpLR5tMebPwu/8liYwAAAWA2Be6Q/vDfcf82InlkJ+lmbTT8DY5PqpY3+F7H4FXhUbWP+yydw/EFdYDdjTyHyV9fBzNStk/n9jIiIrDIEREAREQBERAEREAREQBERAEREAVer9UKeR2JhfCTt6IgB1zfMEH4KwrBW1kcLC+Rwa0bz8hxPJCcJyi/KRdLqzSwjF0eNwF8UhLzlyOXkFT9FvLmGQ9qRznnxJyVhqtZ3vuIoeqcsUpIuPcbn5kKuaGyiwnaxzmnwKosaa2OnpoWLLmby+0Y/eG+4/wCbF8Xug/jHkz5uH6KqPJon6WetPtLohGNsr2MHif8ARXlosLKqaKp+nqw7+XT3z3OlcNn2W/EhWxaYLCOXqZbqPb7hERTMoREQBERAEREAREQBERAEREARFraQrWQxukebNaPEncBzJyQ9Sy8IwaZ0qynZid1nHJjB2nngOA4ncqVVzvkkEk13yE2ZG0Eht/RjbvPFyVFQ+STpZAXSvOFkYzwg9ljfmT3q2aA0IIR0klnTuGbtzB6jOA571VvN4XB0Eo6aOXvJkXQasySdaoeWD6qM5/bf+Q81F1FG2CpmiZfD1HgEk2xDPM57QugqjaeH/MJOcUfzIScUo7DTXTss8z9jCo+eucx8vR9vA0X3MHWc5x8CLLfc6wJOwZqKkcRSvedslz942A8rKmJvaydB1YgDKOEAWuxrjzc4YiTzuVKLDSRYI2M9VrW+Qssy1nBk8ybCIiEQiIgCIiAIiIAiIgCIiAIiIAqHp7SQqJjn+7wE24PeMi7mBmArDrVpExRCNhtLLdrfZHpv8B8SFW9C6ME0zYgPoYbOk9o7WsPecyq5vPlRu0sFGLtl7cE3qpow2/aZB13j6Np9Bh3+87aeVhxVkRFNLCwZLLHOXUwqPpz+3y8o4x8yrwqJpN162oPAxt8mD9VC30mnRL8T6EfpV/0ZA2vIYPtH9Lr26DFJTwjY6Rgt7Lcz8FjqOtPG3c0F5+Q+KltXYMdcDuhjJ+084R8AVVBbo6NsumDZdkRFpOEEREAREQBERAEREAREQBERAF8e4AEk2AzJOwAL6qxrjX3ApWHOQXkI9GPh3uOXddeN4WSyutzkooga7SBmkdPYnFaOFu/Dfq+LjmVdNA6N/Z4GsObz1nu9Z5zce7cOQCr+q1D0sxmI+jhu2Mbi/Y53c0ZDvPBXFRgvdmnV2JYrjwgiIpmILnmPFNUO4zyD7pwj5Loa5to912F/rOe/zcSqreDfoVu2eaUXlkdzDB9kXPxKs2pEPUml+skIHuxjCPjiVWppMFOXnaQ5/iSSPyV/0DSdDTRR72sF+85u+JK8rW7LtbLEMdzfREVxygiIgCIiAIiIAiIgCIiAIixzzNY0veQ1rRck7AEBraX0i2nidI/dkGja5x2NHMlUWKKWaXDf94nOJ7t0bRkT3NGQ5rJpTSZqJOmcD0bTaGPe4nIOt6ztw3BWrVrRBgYXyZzSWLz6o3MbyHxN1W/M8ex0IpaevL9TJKhpGRRtjYLNaLD9TzKzoisOe3ncIsc87WNLnuDWjMlxsB3lVHSmn3z3ZBeOHfJse/3Aey3nt7l45JcltVMrHhG9p/WHBiigILwDjftbHls5v5bt/BVW+Cl/6fxI/UrzVytbG9kbSbNN8IuGA5Xed2Z3r3pYWgI90fEKiUnJo69NUa1hGzoeidUmNjGnoWluOQizSGWJY3iSRbkuiLHBGGtAaAAAAABYBZFdGKRyr7nbLIREUigIiIAiIgCIiAIoyq1gpY34HzMDhtF7277bPFe2acpTsni++39UJdEucMkEUZNrBSN2zx+DwT5DNRlVrezZTxvlPrEYIx3l2fkF42kSjTZLhFgq6pkTC+Rwa0bSVRNNaWNT1n3ZTNza05GQ7nP5cGrXr6h8r2uqHdLJfqQsBwg+y3eeZVh0Hq67EJqm2IZsi2tZzd6z/gFDLlsjbGuGnXVPdn3VrQ5JFRM2x/lxn0AfSd7ZHkFZ0UBrpWllPgabPmcIxyB7R8svFTSSRkbldZv7n2o1upmuLWl8hG3o2Fw89h8Fhl1ubsZDKXbsQa0eJubDwUDFGGtDWiwCSyBoJcbAbSqPGfsdBaOtH2tmfMcdQ4EDMMGUbOdjtPMrLozRstXm0mOD6y3XfyjB2D2lt6E0EZ8M04tFkWRevvDpOW8N81cALZDYpxhneRVdqVBdFZXNYKGOCgdHE0NaXRjmbvbmTtJVW0x/DHN7fmrZrq76GMetNGPLE78lVdJtuGD+8Z815P1It0mfDbfc6WERFcckIiIAiIgCIiAIiIChu1dqIchE2YXJxtc0ONze7g+2fcStd9E70qWS/wDSDvlddERVutM2x101ykc7ioH+hSSX/ptZ8XEKSp9XaqTtuZC3g3ryf5R8VckRVxPJa2x8bEdorQkNPmxt3nbI44nnvJ+QyUiiKwySk5PLCpuuEmKshZ6kbn/eOEfhVyVG1kP/ADH/AKDbfecoT9LNOjX4phWtWU4kLGH03sYBu6xsT4NutlKXOqph/eE+THFZ4epHVm8RbL81oAAGQGQX1EWs4BWddnf2ccZSfJjv1Veq236P+rF+MKf11HXpvff+BQFc6zQ71Xxnye1UT9aOvpfyf3OjoiK85AREQBERAEREAREQBERAEREAREQBUnWtlq+N258Jb4tcT+YV2VY17p/o45x/Jfn7r8j8cKjJZRo0sum1EMXZjn/7X2nNqmmP96B5tcFices3uJ+Q/NHPtJCeE8X4rH5rND1I601mLX6HRERFrOCVjXQdamPtv/Af0Vd0o28L+Qv5Z/krHrqc6f8AqO/A5QkrMTSOII81nt9R2NJ+Ui+UsmKNrh6TQfMXWVc+otN1hhjYwxRta0MvYuecPVzvluX11TVO7VVJ9lrG/IK12RRk+Cm3yjoCLnrZaobKqXxwuHkVtQaerY9pjnHAjo3eBGXwXisiePRWLjBeEULojWSGd2A3il+rfkT7p2OU0rDLKEovEkEREIhERAEREAREQBERAFhraZssbo3dl7S0+P5rMiBPBzOkifHI+GXtxgNHtNzs4cjcfBfXgnowNpnYB/8AYrjrFoEVAD2HBMzsv3Eeq7iPl5qt6rUjpakB9v3dznutchz3FwbbkLk+SpcPNlHWhqYyrcnykX5ERXHJKzru3q07twmt95rv0UMrnpXRzKiIxvuAbEEbWkZgjmq27VapHZnjcN2KMg+NiqrIOTyjo6XUQjDpk8EcxgGQ4k+ZufiV6W6NWqvfLD9169//ABep+viHdG4/Nyr8KRp+Jq/2I1zeBsf97VjIBNjk7iD8jw5KXj1QlPbqj9iNrfzW3HqbB6b5pPekIH/5svVUyD1dS9yq1bmWtKRbc4GzmnceIPMK7arTyvpmmW5NyGucLOewdlxHH52vvWWi0BSxG7IWA8SMTvN1ypJWwh0mPUamNiwkERFMyBERAf/Z">
            <a:hlinkClick r:id="rId8"/>
          </p:cNvPr>
          <p:cNvSpPr>
            <a:spLocks noChangeAspect="1" noChangeArrowheads="1"/>
          </p:cNvSpPr>
          <p:nvPr/>
        </p:nvSpPr>
        <p:spPr bwMode="auto">
          <a:xfrm>
            <a:off x="28575" y="-2193925"/>
            <a:ext cx="3171825" cy="45720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2" name="Picture 4" descr="http://www.hamburg-web.de/fotos/normal/11411-rosaroter-panther.jpg">
            <a:hlinkClick r:id="rId9"/>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7504" y="2492896"/>
            <a:ext cx="2579573" cy="3321200"/>
          </a:xfrm>
          <a:prstGeom prst="rect">
            <a:avLst/>
          </a:prstGeom>
          <a:noFill/>
        </p:spPr>
      </p:pic>
      <p:sp>
        <p:nvSpPr>
          <p:cNvPr id="8" name="Explosion 1 7"/>
          <p:cNvSpPr/>
          <p:nvPr/>
        </p:nvSpPr>
        <p:spPr>
          <a:xfrm>
            <a:off x="1259632" y="548680"/>
            <a:ext cx="3672408" cy="2448272"/>
          </a:xfrm>
          <a:prstGeom prst="irregularSeal1">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2"/>
                </a:solidFill>
              </a:rPr>
              <a:t>Video clips for pharmacists and their teams on NPA Website</a:t>
            </a:r>
            <a:r>
              <a:rPr lang="en-GB" sz="1600" dirty="0" smtClean="0">
                <a:solidFill>
                  <a:schemeClr val="tx2"/>
                </a:solidFill>
              </a:rPr>
              <a:t>! </a:t>
            </a:r>
            <a:endParaRPr lang="en-GB" sz="16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6021288"/>
          </a:xfrm>
          <a:prstGeom prst="rect">
            <a:avLst/>
          </a:prstGeom>
          <a:solidFill>
            <a:schemeClr val="accent3">
              <a:lumMod val="85000"/>
            </a:schemeClr>
          </a:solidFill>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4800" b="1" i="0" u="none" strike="noStrike" kern="0" cap="none" spc="0" normalizeH="0" baseline="0" noProof="0" dirty="0" smtClean="0">
              <a:ln>
                <a:noFill/>
              </a:ln>
              <a:solidFill>
                <a:srgbClr val="00376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1" i="0" u="none" strike="noStrike" kern="0" cap="none" spc="0" normalizeH="0" baseline="0" noProof="0" dirty="0" smtClean="0">
                <a:ln>
                  <a:noFill/>
                </a:ln>
                <a:solidFill>
                  <a:srgbClr val="003760"/>
                </a:solidFill>
                <a:effectLst/>
                <a:uLnTx/>
                <a:uFillTx/>
                <a:latin typeface="+mn-lt"/>
                <a:ea typeface="+mn-ea"/>
                <a:cs typeface="+mn-cs"/>
              </a:rPr>
              <a:t>Summary of NPA resources:</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5200" b="1" i="0" u="none" strike="noStrike" kern="0" cap="none" spc="0" normalizeH="0" baseline="0" noProof="0" dirty="0" smtClean="0">
              <a:ln>
                <a:noFill/>
              </a:ln>
              <a:solidFill>
                <a:srgbClr val="00376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The following resources are available in this series, with further documents planned in due course: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5200" b="0" i="0" u="none" strike="noStrike" kern="0" cap="none" spc="0" normalizeH="0" baseline="0" noProof="0" dirty="0" smtClean="0">
              <a:ln>
                <a:noFill/>
              </a:ln>
              <a:solidFill>
                <a:srgbClr val="00376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introduction”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Guidance — Principle 1”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Guidance — Principle 2”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Guidance — Principle 3”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Guidance — Principle 4”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Guidance — Principle 5”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“A show me, tell me story”: Self-assessment grading”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fr-FR" sz="5200" b="0" i="0" u="none" strike="noStrike" kern="0" cap="none" spc="0" normalizeH="0" baseline="0" noProof="0" dirty="0" smtClean="0">
                <a:ln>
                  <a:noFill/>
                </a:ln>
                <a:solidFill>
                  <a:srgbClr val="003760"/>
                </a:solidFill>
                <a:effectLst/>
                <a:uLnTx/>
                <a:uFillTx/>
                <a:latin typeface="+mn-lt"/>
                <a:ea typeface="+mn-ea"/>
                <a:cs typeface="+mn-cs"/>
              </a:rPr>
              <a:t>“</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Inspections: </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FAQs</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Dec</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2013)”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NHS public health campaign pharmacy log”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Pharmacy cleaning matrix”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Pharmacy date-checking matrix”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fr-FR" sz="5200" b="0" i="0" u="none" strike="noStrike" kern="0" cap="none" spc="0" normalizeH="0" baseline="0" noProof="0" dirty="0" smtClean="0">
                <a:ln>
                  <a:noFill/>
                </a:ln>
                <a:solidFill>
                  <a:srgbClr val="003760"/>
                </a:solidFill>
                <a:effectLst/>
                <a:uLnTx/>
                <a:uFillTx/>
                <a:latin typeface="+mn-lt"/>
                <a:ea typeface="+mn-ea"/>
                <a:cs typeface="+mn-cs"/>
              </a:rPr>
              <a:t>“</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inspections: Pharmacy </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drug</a:t>
            </a:r>
            <a:r>
              <a:rPr kumimoji="0" lang="fr-FR" sz="5200" b="0" i="1" u="none" strike="noStrike" kern="0" cap="none" spc="0" normalizeH="0" baseline="0" noProof="0" dirty="0" smtClean="0">
                <a:ln>
                  <a:noFill/>
                </a:ln>
                <a:solidFill>
                  <a:srgbClr val="003760"/>
                </a:solidFill>
                <a:effectLst/>
                <a:uLnTx/>
                <a:uFillTx/>
                <a:latin typeface="+mn-lt"/>
                <a:ea typeface="+mn-ea"/>
                <a:cs typeface="+mn-cs"/>
              </a:rPr>
              <a:t>/</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device</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alert</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log”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fr-FR" sz="5200" b="0" i="0" u="none" strike="noStrike" kern="0" cap="none" spc="0" normalizeH="0" baseline="0" noProof="0" dirty="0" smtClean="0">
                <a:ln>
                  <a:noFill/>
                </a:ln>
                <a:solidFill>
                  <a:srgbClr val="003760"/>
                </a:solidFill>
                <a:effectLst/>
                <a:uLnTx/>
                <a:uFillTx/>
                <a:latin typeface="+mn-lt"/>
                <a:ea typeface="+mn-ea"/>
                <a:cs typeface="+mn-cs"/>
              </a:rPr>
              <a:t>“</a:t>
            </a:r>
            <a:r>
              <a:rPr kumimoji="0" lang="fr-FR"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fr-FR" sz="5200" b="0" i="1" u="none" strike="noStrike" kern="0" cap="none" spc="0" normalizeH="0" baseline="0" noProof="0" dirty="0" smtClean="0">
                <a:ln>
                  <a:noFill/>
                </a:ln>
                <a:solidFill>
                  <a:srgbClr val="003760"/>
                </a:solidFill>
                <a:effectLst/>
                <a:uLnTx/>
                <a:uFillTx/>
                <a:latin typeface="+mn-lt"/>
                <a:ea typeface="+mn-ea"/>
                <a:cs typeface="+mn-cs"/>
              </a:rPr>
              <a:t> inspections: Pharmacy maintenance issues log”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Recommended resources”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Pharmacy self care log”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Pharmacy signposting record log”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Pharmacy team training record” (for individual members of the pharmacy team)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a:t>
            </a:r>
            <a:r>
              <a:rPr kumimoji="0" lang="en-GB" sz="5200" b="0" i="1" u="none" strike="noStrike" kern="0" cap="none" spc="0" normalizeH="0" baseline="0" noProof="0" dirty="0" err="1" smtClean="0">
                <a:ln>
                  <a:noFill/>
                </a:ln>
                <a:solidFill>
                  <a:srgbClr val="003760"/>
                </a:solidFill>
                <a:effectLst/>
                <a:uLnTx/>
                <a:uFillTx/>
                <a:latin typeface="+mn-lt"/>
                <a:ea typeface="+mn-ea"/>
                <a:cs typeface="+mn-cs"/>
              </a:rPr>
              <a:t>GPhC</a:t>
            </a:r>
            <a:r>
              <a:rPr kumimoji="0" lang="en-GB" sz="5200" b="0" i="1" u="none" strike="noStrike" kern="0" cap="none" spc="0" normalizeH="0" baseline="0" noProof="0" dirty="0" smtClean="0">
                <a:ln>
                  <a:noFill/>
                </a:ln>
                <a:solidFill>
                  <a:srgbClr val="003760"/>
                </a:solidFill>
                <a:effectLst/>
                <a:uLnTx/>
                <a:uFillTx/>
                <a:latin typeface="+mn-lt"/>
                <a:ea typeface="+mn-ea"/>
                <a:cs typeface="+mn-cs"/>
              </a:rPr>
              <a:t> inspections: Sale of medicines protocol guidance”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5200" b="1" i="0" u="none" strike="noStrike" kern="0" cap="none" spc="0" normalizeH="0" baseline="0" noProof="0" dirty="0" smtClean="0">
              <a:ln>
                <a:noFill/>
              </a:ln>
              <a:solidFill>
                <a:srgbClr val="00376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1" i="0" u="none" strike="noStrike" kern="0" cap="none" spc="0" normalizeH="0" baseline="0" noProof="0" dirty="0" smtClean="0">
                <a:ln>
                  <a:noFill/>
                </a:ln>
                <a:solidFill>
                  <a:srgbClr val="003760"/>
                </a:solidFill>
                <a:effectLst/>
                <a:uLnTx/>
                <a:uFillTx/>
                <a:latin typeface="+mn-lt"/>
                <a:ea typeface="+mn-ea"/>
                <a:cs typeface="+mn-cs"/>
              </a:rPr>
              <a:t>Other NPA resources:</a:t>
            </a:r>
            <a:endParaRPr kumimoji="0" lang="en-GB" sz="5200" b="0" i="0" u="none" strike="noStrike" kern="0" cap="none" spc="0" normalizeH="0" baseline="0" noProof="0" dirty="0" smtClean="0">
              <a:ln>
                <a:noFill/>
              </a:ln>
              <a:solidFill>
                <a:srgbClr val="00376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Standard operating procedures: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o Controlled Drugs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o Responsible pharmacist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o National Patient Safety Agency (for example, supplying insulin, supply of lithium therapy)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GB" sz="5200" b="0" i="0" u="none" strike="noStrike" kern="0" cap="none" spc="0" normalizeH="0" baseline="0" noProof="0" dirty="0" smtClean="0">
                <a:ln>
                  <a:noFill/>
                </a:ln>
                <a:solidFill>
                  <a:srgbClr val="003760"/>
                </a:solidFill>
                <a:effectLst/>
                <a:uLnTx/>
                <a:uFillTx/>
                <a:latin typeface="+mn-lt"/>
                <a:ea typeface="+mn-ea"/>
                <a:cs typeface="+mn-cs"/>
              </a:rPr>
              <a:t>o Medicines Use Review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5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A presenattion template">
  <a:themeElements>
    <a:clrScheme name="NPA presenat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A presenat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A presenat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A presenat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A presenat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A presenat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A presenat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A presenat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A presenat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A presenat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A presenat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A presenat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A presenat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A presenat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1066</TotalTime>
  <Words>2083</Words>
  <Application>Microsoft Office PowerPoint</Application>
  <PresentationFormat>On-screen Show (4:3)</PresentationFormat>
  <Paragraphs>285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NPA presenattion template</vt:lpstr>
      <vt:lpstr>Slide 1</vt:lpstr>
      <vt:lpstr>Slide 2</vt:lpstr>
      <vt:lpstr>Principle 1: Governance arrangements</vt:lpstr>
      <vt:lpstr>Principle 2: Empowered and competent staff</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NPA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Beckett</dc:creator>
  <cp:lastModifiedBy>leyla hannbeck</cp:lastModifiedBy>
  <cp:revision>115</cp:revision>
  <dcterms:created xsi:type="dcterms:W3CDTF">2006-10-12T15:41:43Z</dcterms:created>
  <dcterms:modified xsi:type="dcterms:W3CDTF">2014-06-02T10:46:27Z</dcterms:modified>
</cp:coreProperties>
</file>